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56" r:id="rId3"/>
    <p:sldId id="261" r:id="rId4"/>
    <p:sldId id="260" r:id="rId5"/>
    <p:sldId id="265" r:id="rId6"/>
    <p:sldId id="264" r:id="rId7"/>
    <p:sldId id="267" r:id="rId8"/>
    <p:sldId id="268" r:id="rId9"/>
    <p:sldId id="269" r:id="rId10"/>
    <p:sldId id="271" r:id="rId11"/>
    <p:sldId id="262" r:id="rId12"/>
    <p:sldId id="272" r:id="rId13"/>
    <p:sldId id="274" r:id="rId14"/>
    <p:sldId id="273" r:id="rId15"/>
    <p:sldId id="275" r:id="rId16"/>
    <p:sldId id="276" r:id="rId17"/>
    <p:sldId id="277" r:id="rId18"/>
    <p:sldId id="278" r:id="rId19"/>
    <p:sldId id="279" r:id="rId20"/>
    <p:sldId id="280" r:id="rId21"/>
    <p:sldId id="281" r:id="rId22"/>
    <p:sldId id="282" r:id="rId23"/>
    <p:sldId id="263" r:id="rId24"/>
    <p:sldId id="283" r:id="rId25"/>
    <p:sldId id="284" r:id="rId26"/>
    <p:sldId id="285" r:id="rId27"/>
    <p:sldId id="286" r:id="rId28"/>
    <p:sldId id="287" r:id="rId29"/>
    <p:sldId id="291"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5" autoAdjust="0"/>
    <p:restoredTop sz="94660"/>
  </p:normalViewPr>
  <p:slideViewPr>
    <p:cSldViewPr snapToGrid="0">
      <p:cViewPr>
        <p:scale>
          <a:sx n="50" d="100"/>
          <a:sy n="50" d="100"/>
        </p:scale>
        <p:origin x="1542" y="15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60739-94A3-4AD7-A636-562FBF55CD13}" type="datetimeFigureOut">
              <a:rPr lang="zh-CN" altLang="en-US" smtClean="0"/>
              <a:t>2017/6/12 Monday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E2099C-FE33-4899-BE36-A3FE3847B588}" type="slidenum">
              <a:rPr lang="zh-CN" altLang="en-US" smtClean="0"/>
              <a:t>‹#›</a:t>
            </a:fld>
            <a:endParaRPr lang="zh-CN" altLang="en-US"/>
          </a:p>
        </p:txBody>
      </p:sp>
    </p:spTree>
    <p:extLst>
      <p:ext uri="{BB962C8B-B14F-4D97-AF65-F5344CB8AC3E}">
        <p14:creationId xmlns:p14="http://schemas.microsoft.com/office/powerpoint/2010/main" val="3662762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E2099C-FE33-4899-BE36-A3FE3847B588}" type="slidenum">
              <a:rPr lang="zh-CN" altLang="en-US" smtClean="0"/>
              <a:t>1</a:t>
            </a:fld>
            <a:endParaRPr lang="zh-CN" altLang="en-US"/>
          </a:p>
        </p:txBody>
      </p:sp>
    </p:spTree>
    <p:extLst>
      <p:ext uri="{BB962C8B-B14F-4D97-AF65-F5344CB8AC3E}">
        <p14:creationId xmlns:p14="http://schemas.microsoft.com/office/powerpoint/2010/main" val="134257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10</a:t>
            </a:fld>
            <a:endParaRPr lang="zh-CN" altLang="en-US"/>
          </a:p>
        </p:txBody>
      </p:sp>
    </p:spTree>
    <p:extLst>
      <p:ext uri="{BB962C8B-B14F-4D97-AF65-F5344CB8AC3E}">
        <p14:creationId xmlns:p14="http://schemas.microsoft.com/office/powerpoint/2010/main" val="83519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E2099C-FE33-4899-BE36-A3FE3847B588}" type="slidenum">
              <a:rPr lang="zh-CN" altLang="en-US" smtClean="0"/>
              <a:t>11</a:t>
            </a:fld>
            <a:endParaRPr lang="zh-CN" altLang="en-US"/>
          </a:p>
        </p:txBody>
      </p:sp>
    </p:spTree>
    <p:extLst>
      <p:ext uri="{BB962C8B-B14F-4D97-AF65-F5344CB8AC3E}">
        <p14:creationId xmlns:p14="http://schemas.microsoft.com/office/powerpoint/2010/main" val="1616616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12</a:t>
            </a:fld>
            <a:endParaRPr lang="zh-CN" altLang="en-US"/>
          </a:p>
        </p:txBody>
      </p:sp>
    </p:spTree>
    <p:extLst>
      <p:ext uri="{BB962C8B-B14F-4D97-AF65-F5344CB8AC3E}">
        <p14:creationId xmlns:p14="http://schemas.microsoft.com/office/powerpoint/2010/main" val="513570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13</a:t>
            </a:fld>
            <a:endParaRPr lang="zh-CN" altLang="en-US"/>
          </a:p>
        </p:txBody>
      </p:sp>
    </p:spTree>
    <p:extLst>
      <p:ext uri="{BB962C8B-B14F-4D97-AF65-F5344CB8AC3E}">
        <p14:creationId xmlns:p14="http://schemas.microsoft.com/office/powerpoint/2010/main" val="2178405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14</a:t>
            </a:fld>
            <a:endParaRPr lang="zh-CN" altLang="en-US"/>
          </a:p>
        </p:txBody>
      </p:sp>
    </p:spTree>
    <p:extLst>
      <p:ext uri="{BB962C8B-B14F-4D97-AF65-F5344CB8AC3E}">
        <p14:creationId xmlns:p14="http://schemas.microsoft.com/office/powerpoint/2010/main" val="3895636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15</a:t>
            </a:fld>
            <a:endParaRPr lang="zh-CN" altLang="en-US"/>
          </a:p>
        </p:txBody>
      </p:sp>
    </p:spTree>
    <p:extLst>
      <p:ext uri="{BB962C8B-B14F-4D97-AF65-F5344CB8AC3E}">
        <p14:creationId xmlns:p14="http://schemas.microsoft.com/office/powerpoint/2010/main" val="2952708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16</a:t>
            </a:fld>
            <a:endParaRPr lang="zh-CN" altLang="en-US"/>
          </a:p>
        </p:txBody>
      </p:sp>
    </p:spTree>
    <p:extLst>
      <p:ext uri="{BB962C8B-B14F-4D97-AF65-F5344CB8AC3E}">
        <p14:creationId xmlns:p14="http://schemas.microsoft.com/office/powerpoint/2010/main" val="2065888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17</a:t>
            </a:fld>
            <a:endParaRPr lang="zh-CN" altLang="en-US"/>
          </a:p>
        </p:txBody>
      </p:sp>
    </p:spTree>
    <p:extLst>
      <p:ext uri="{BB962C8B-B14F-4D97-AF65-F5344CB8AC3E}">
        <p14:creationId xmlns:p14="http://schemas.microsoft.com/office/powerpoint/2010/main" val="2173197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18</a:t>
            </a:fld>
            <a:endParaRPr lang="zh-CN" altLang="en-US"/>
          </a:p>
        </p:txBody>
      </p:sp>
    </p:spTree>
    <p:extLst>
      <p:ext uri="{BB962C8B-B14F-4D97-AF65-F5344CB8AC3E}">
        <p14:creationId xmlns:p14="http://schemas.microsoft.com/office/powerpoint/2010/main" val="732831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19</a:t>
            </a:fld>
            <a:endParaRPr lang="zh-CN" altLang="en-US"/>
          </a:p>
        </p:txBody>
      </p:sp>
    </p:spTree>
    <p:extLst>
      <p:ext uri="{BB962C8B-B14F-4D97-AF65-F5344CB8AC3E}">
        <p14:creationId xmlns:p14="http://schemas.microsoft.com/office/powerpoint/2010/main" val="246849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E2099C-FE33-4899-BE36-A3FE3847B588}" type="slidenum">
              <a:rPr lang="zh-CN" altLang="en-US" smtClean="0"/>
              <a:t>2</a:t>
            </a:fld>
            <a:endParaRPr lang="zh-CN" altLang="en-US"/>
          </a:p>
        </p:txBody>
      </p:sp>
    </p:spTree>
    <p:extLst>
      <p:ext uri="{BB962C8B-B14F-4D97-AF65-F5344CB8AC3E}">
        <p14:creationId xmlns:p14="http://schemas.microsoft.com/office/powerpoint/2010/main" val="1912290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20</a:t>
            </a:fld>
            <a:endParaRPr lang="zh-CN" altLang="en-US"/>
          </a:p>
        </p:txBody>
      </p:sp>
    </p:spTree>
    <p:extLst>
      <p:ext uri="{BB962C8B-B14F-4D97-AF65-F5344CB8AC3E}">
        <p14:creationId xmlns:p14="http://schemas.microsoft.com/office/powerpoint/2010/main" val="4189393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21</a:t>
            </a:fld>
            <a:endParaRPr lang="zh-CN" altLang="en-US"/>
          </a:p>
        </p:txBody>
      </p:sp>
    </p:spTree>
    <p:extLst>
      <p:ext uri="{BB962C8B-B14F-4D97-AF65-F5344CB8AC3E}">
        <p14:creationId xmlns:p14="http://schemas.microsoft.com/office/powerpoint/2010/main" val="3977053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22</a:t>
            </a:fld>
            <a:endParaRPr lang="zh-CN" altLang="en-US"/>
          </a:p>
        </p:txBody>
      </p:sp>
    </p:spTree>
    <p:extLst>
      <p:ext uri="{BB962C8B-B14F-4D97-AF65-F5344CB8AC3E}">
        <p14:creationId xmlns:p14="http://schemas.microsoft.com/office/powerpoint/2010/main" val="110283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E2099C-FE33-4899-BE36-A3FE3847B588}" type="slidenum">
              <a:rPr lang="zh-CN" altLang="en-US" smtClean="0"/>
              <a:t>23</a:t>
            </a:fld>
            <a:endParaRPr lang="zh-CN" altLang="en-US"/>
          </a:p>
        </p:txBody>
      </p:sp>
    </p:spTree>
    <p:extLst>
      <p:ext uri="{BB962C8B-B14F-4D97-AF65-F5344CB8AC3E}">
        <p14:creationId xmlns:p14="http://schemas.microsoft.com/office/powerpoint/2010/main" val="366040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24</a:t>
            </a:fld>
            <a:endParaRPr lang="zh-CN" altLang="en-US"/>
          </a:p>
        </p:txBody>
      </p:sp>
    </p:spTree>
    <p:extLst>
      <p:ext uri="{BB962C8B-B14F-4D97-AF65-F5344CB8AC3E}">
        <p14:creationId xmlns:p14="http://schemas.microsoft.com/office/powerpoint/2010/main" val="600752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25</a:t>
            </a:fld>
            <a:endParaRPr lang="zh-CN" altLang="en-US"/>
          </a:p>
        </p:txBody>
      </p:sp>
    </p:spTree>
    <p:extLst>
      <p:ext uri="{BB962C8B-B14F-4D97-AF65-F5344CB8AC3E}">
        <p14:creationId xmlns:p14="http://schemas.microsoft.com/office/powerpoint/2010/main" val="3030625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26</a:t>
            </a:fld>
            <a:endParaRPr lang="zh-CN" altLang="en-US"/>
          </a:p>
        </p:txBody>
      </p:sp>
    </p:spTree>
    <p:extLst>
      <p:ext uri="{BB962C8B-B14F-4D97-AF65-F5344CB8AC3E}">
        <p14:creationId xmlns:p14="http://schemas.microsoft.com/office/powerpoint/2010/main" val="2202967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27</a:t>
            </a:fld>
            <a:endParaRPr lang="zh-CN" altLang="en-US"/>
          </a:p>
        </p:txBody>
      </p:sp>
    </p:spTree>
    <p:extLst>
      <p:ext uri="{BB962C8B-B14F-4D97-AF65-F5344CB8AC3E}">
        <p14:creationId xmlns:p14="http://schemas.microsoft.com/office/powerpoint/2010/main" val="3519546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28</a:t>
            </a:fld>
            <a:endParaRPr lang="zh-CN" altLang="en-US"/>
          </a:p>
        </p:txBody>
      </p:sp>
    </p:spTree>
    <p:extLst>
      <p:ext uri="{BB962C8B-B14F-4D97-AF65-F5344CB8AC3E}">
        <p14:creationId xmlns:p14="http://schemas.microsoft.com/office/powerpoint/2010/main" val="3160443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E2099C-FE33-4899-BE36-A3FE3847B588}" type="slidenum">
              <a:rPr lang="zh-CN" altLang="en-US" smtClean="0"/>
              <a:t>29</a:t>
            </a:fld>
            <a:endParaRPr lang="zh-CN" altLang="en-US"/>
          </a:p>
        </p:txBody>
      </p:sp>
    </p:spTree>
    <p:extLst>
      <p:ext uri="{BB962C8B-B14F-4D97-AF65-F5344CB8AC3E}">
        <p14:creationId xmlns:p14="http://schemas.microsoft.com/office/powerpoint/2010/main" val="1838130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a:t>
            </a:fld>
            <a:endParaRPr lang="zh-CN" altLang="en-US"/>
          </a:p>
        </p:txBody>
      </p:sp>
    </p:spTree>
    <p:extLst>
      <p:ext uri="{BB962C8B-B14F-4D97-AF65-F5344CB8AC3E}">
        <p14:creationId xmlns:p14="http://schemas.microsoft.com/office/powerpoint/2010/main" val="3475320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E2099C-FE33-4899-BE36-A3FE3847B588}" type="slidenum">
              <a:rPr lang="zh-CN" altLang="en-US" smtClean="0"/>
              <a:t>4</a:t>
            </a:fld>
            <a:endParaRPr lang="zh-CN" altLang="en-US"/>
          </a:p>
        </p:txBody>
      </p:sp>
    </p:spTree>
    <p:extLst>
      <p:ext uri="{BB962C8B-B14F-4D97-AF65-F5344CB8AC3E}">
        <p14:creationId xmlns:p14="http://schemas.microsoft.com/office/powerpoint/2010/main" val="2799357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a:t>
            </a:fld>
            <a:endParaRPr lang="zh-CN" altLang="en-US"/>
          </a:p>
        </p:txBody>
      </p:sp>
    </p:spTree>
    <p:extLst>
      <p:ext uri="{BB962C8B-B14F-4D97-AF65-F5344CB8AC3E}">
        <p14:creationId xmlns:p14="http://schemas.microsoft.com/office/powerpoint/2010/main" val="368277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a:t>
            </a:fld>
            <a:endParaRPr lang="zh-CN" altLang="en-US"/>
          </a:p>
        </p:txBody>
      </p:sp>
    </p:spTree>
    <p:extLst>
      <p:ext uri="{BB962C8B-B14F-4D97-AF65-F5344CB8AC3E}">
        <p14:creationId xmlns:p14="http://schemas.microsoft.com/office/powerpoint/2010/main" val="3416358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a:t>
            </a:fld>
            <a:endParaRPr lang="zh-CN" altLang="en-US"/>
          </a:p>
        </p:txBody>
      </p:sp>
    </p:spTree>
    <p:extLst>
      <p:ext uri="{BB962C8B-B14F-4D97-AF65-F5344CB8AC3E}">
        <p14:creationId xmlns:p14="http://schemas.microsoft.com/office/powerpoint/2010/main" val="2592889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8</a:t>
            </a:fld>
            <a:endParaRPr lang="zh-CN" altLang="en-US"/>
          </a:p>
        </p:txBody>
      </p:sp>
    </p:spTree>
    <p:extLst>
      <p:ext uri="{BB962C8B-B14F-4D97-AF65-F5344CB8AC3E}">
        <p14:creationId xmlns:p14="http://schemas.microsoft.com/office/powerpoint/2010/main" val="2813357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9</a:t>
            </a:fld>
            <a:endParaRPr lang="zh-CN" altLang="en-US"/>
          </a:p>
        </p:txBody>
      </p:sp>
    </p:spTree>
    <p:extLst>
      <p:ext uri="{BB962C8B-B14F-4D97-AF65-F5344CB8AC3E}">
        <p14:creationId xmlns:p14="http://schemas.microsoft.com/office/powerpoint/2010/main" val="2609819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A7404AA-BDCB-477B-ACE7-B05BDE8FDED5}" type="datetimeFigureOut">
              <a:rPr lang="zh-CN" altLang="en-US" smtClean="0"/>
              <a:t>2017/6/12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503398D-5AD6-4398-9809-708604C4D27B}" type="slidenum">
              <a:rPr lang="zh-CN" altLang="en-US" smtClean="0"/>
              <a:t>‹#›</a:t>
            </a:fld>
            <a:endParaRPr lang="zh-CN" altLang="en-US"/>
          </a:p>
        </p:txBody>
      </p:sp>
    </p:spTree>
    <p:extLst>
      <p:ext uri="{BB962C8B-B14F-4D97-AF65-F5344CB8AC3E}">
        <p14:creationId xmlns:p14="http://schemas.microsoft.com/office/powerpoint/2010/main" val="37446598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A7404AA-BDCB-477B-ACE7-B05BDE8FDED5}" type="datetimeFigureOut">
              <a:rPr lang="zh-CN" altLang="en-US" smtClean="0"/>
              <a:t>2017/6/12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503398D-5AD6-4398-9809-708604C4D27B}" type="slidenum">
              <a:rPr lang="zh-CN" altLang="en-US" smtClean="0"/>
              <a:t>‹#›</a:t>
            </a:fld>
            <a:endParaRPr lang="zh-CN" altLang="en-US"/>
          </a:p>
        </p:txBody>
      </p:sp>
    </p:spTree>
    <p:extLst>
      <p:ext uri="{BB962C8B-B14F-4D97-AF65-F5344CB8AC3E}">
        <p14:creationId xmlns:p14="http://schemas.microsoft.com/office/powerpoint/2010/main" val="399897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A7404AA-BDCB-477B-ACE7-B05BDE8FDED5}" type="datetimeFigureOut">
              <a:rPr lang="zh-CN" altLang="en-US" smtClean="0"/>
              <a:t>2017/6/12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503398D-5AD6-4398-9809-708604C4D27B}" type="slidenum">
              <a:rPr lang="zh-CN" altLang="en-US" smtClean="0"/>
              <a:t>‹#›</a:t>
            </a:fld>
            <a:endParaRPr lang="zh-CN" altLang="en-US"/>
          </a:p>
        </p:txBody>
      </p:sp>
    </p:spTree>
    <p:extLst>
      <p:ext uri="{BB962C8B-B14F-4D97-AF65-F5344CB8AC3E}">
        <p14:creationId xmlns:p14="http://schemas.microsoft.com/office/powerpoint/2010/main" val="3908367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1610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文本占位符 2"/>
          <p:cNvSpPr>
            <a:spLocks noGrp="1"/>
          </p:cNvSpPr>
          <p:nvPr>
            <p:ph type="body" sz="quarter" idx="10" hasCustomPrompt="1"/>
          </p:nvPr>
        </p:nvSpPr>
        <p:spPr>
          <a:xfrm>
            <a:off x="719402" y="452669"/>
            <a:ext cx="5366898" cy="654590"/>
          </a:xfrm>
          <a:prstGeom prst="rect">
            <a:avLst/>
          </a:prstGeom>
        </p:spPr>
        <p:txBody>
          <a:bodyPr>
            <a:noAutofit/>
          </a:bodyPr>
          <a:lstStyle>
            <a:lvl1pPr marL="0" indent="0" algn="l" defTabSz="1218321" rtl="0" eaLnBrk="1" latinLnBrk="0" hangingPunct="1">
              <a:spcBef>
                <a:spcPct val="20000"/>
              </a:spcBef>
              <a:buFont typeface="Arial" panose="020B0604020202020204" pitchFamily="34" charset="0"/>
              <a:buNone/>
              <a:defRPr lang="zh-CN" altLang="en-US" sz="3199" b="1" kern="1200" dirty="0">
                <a:solidFill>
                  <a:srgbClr val="C00000"/>
                </a:solidFill>
                <a:latin typeface="微软雅黑" panose="020B0503020204020204" pitchFamily="34" charset="-122"/>
                <a:ea typeface="微软雅黑" panose="020B0503020204020204" pitchFamily="34" charset="-122"/>
                <a:cs typeface="+mn-cs"/>
              </a:defRPr>
            </a:lvl1pPr>
          </a:lstStyle>
          <a:p>
            <a:pPr lvl="0"/>
            <a:r>
              <a:rPr lang="zh-CN" altLang="en-US" dirty="0" smtClean="0"/>
              <a:t>点击添加标题</a:t>
            </a:r>
            <a:endParaRPr lang="zh-CN" altLang="en-US" dirty="0"/>
          </a:p>
        </p:txBody>
      </p:sp>
      <p:pic>
        <p:nvPicPr>
          <p:cNvPr id="7" name="Picture 3" descr="C:\Users\Administrator\Desktop\线稿长城0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66174" y="-890479"/>
            <a:ext cx="4825826" cy="22193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dministrator\Desktop\线稿长城1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45025" y="147567"/>
            <a:ext cx="936226" cy="816971"/>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userDrawn="1"/>
        </p:nvSpPr>
        <p:spPr>
          <a:xfrm>
            <a:off x="-169512" y="1228985"/>
            <a:ext cx="7296811" cy="94801"/>
          </a:xfrm>
          <a:prstGeom prst="rect">
            <a:avLst/>
          </a:prstGeom>
          <a:pattFill prst="dkUp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21863" tIns="60931" rIns="121863" bIns="60931" rtlCol="0" anchor="ctr"/>
          <a:lstStyle/>
          <a:p>
            <a:pPr algn="ctr"/>
            <a:endParaRPr lang="zh-CN" altLang="en-US" sz="2599">
              <a:solidFill>
                <a:schemeClr val="accent1"/>
              </a:solidFill>
            </a:endParaRPr>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25174" y="292533"/>
            <a:ext cx="1121608" cy="915582"/>
          </a:xfrm>
          <a:prstGeom prst="rect">
            <a:avLst/>
          </a:prstGeom>
        </p:spPr>
      </p:pic>
    </p:spTree>
    <p:extLst>
      <p:ext uri="{BB962C8B-B14F-4D97-AF65-F5344CB8AC3E}">
        <p14:creationId xmlns:p14="http://schemas.microsoft.com/office/powerpoint/2010/main" val="237763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A7404AA-BDCB-477B-ACE7-B05BDE8FDED5}" type="datetimeFigureOut">
              <a:rPr lang="zh-CN" altLang="en-US" smtClean="0"/>
              <a:t>2017/6/12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503398D-5AD6-4398-9809-708604C4D27B}" type="slidenum">
              <a:rPr lang="zh-CN" altLang="en-US" smtClean="0"/>
              <a:t>‹#›</a:t>
            </a:fld>
            <a:endParaRPr lang="zh-CN" altLang="en-US"/>
          </a:p>
        </p:txBody>
      </p:sp>
    </p:spTree>
    <p:extLst>
      <p:ext uri="{BB962C8B-B14F-4D97-AF65-F5344CB8AC3E}">
        <p14:creationId xmlns:p14="http://schemas.microsoft.com/office/powerpoint/2010/main" val="3406297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A7404AA-BDCB-477B-ACE7-B05BDE8FDED5}" type="datetimeFigureOut">
              <a:rPr lang="zh-CN" altLang="en-US" smtClean="0"/>
              <a:t>2017/6/12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503398D-5AD6-4398-9809-708604C4D27B}" type="slidenum">
              <a:rPr lang="zh-CN" altLang="en-US" smtClean="0"/>
              <a:t>‹#›</a:t>
            </a:fld>
            <a:endParaRPr lang="zh-CN" altLang="en-US"/>
          </a:p>
        </p:txBody>
      </p:sp>
    </p:spTree>
    <p:extLst>
      <p:ext uri="{BB962C8B-B14F-4D97-AF65-F5344CB8AC3E}">
        <p14:creationId xmlns:p14="http://schemas.microsoft.com/office/powerpoint/2010/main" val="24852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A7404AA-BDCB-477B-ACE7-B05BDE8FDED5}" type="datetimeFigureOut">
              <a:rPr lang="zh-CN" altLang="en-US" smtClean="0"/>
              <a:t>2017/6/12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503398D-5AD6-4398-9809-708604C4D27B}" type="slidenum">
              <a:rPr lang="zh-CN" altLang="en-US" smtClean="0"/>
              <a:t>‹#›</a:t>
            </a:fld>
            <a:endParaRPr lang="zh-CN" altLang="en-US"/>
          </a:p>
        </p:txBody>
      </p:sp>
    </p:spTree>
    <p:extLst>
      <p:ext uri="{BB962C8B-B14F-4D97-AF65-F5344CB8AC3E}">
        <p14:creationId xmlns:p14="http://schemas.microsoft.com/office/powerpoint/2010/main" val="346954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A7404AA-BDCB-477B-ACE7-B05BDE8FDED5}" type="datetimeFigureOut">
              <a:rPr lang="zh-CN" altLang="en-US" smtClean="0"/>
              <a:t>2017/6/12 Monday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503398D-5AD6-4398-9809-708604C4D27B}" type="slidenum">
              <a:rPr lang="zh-CN" altLang="en-US" smtClean="0"/>
              <a:t>‹#›</a:t>
            </a:fld>
            <a:endParaRPr lang="zh-CN" altLang="en-US"/>
          </a:p>
        </p:txBody>
      </p:sp>
    </p:spTree>
    <p:extLst>
      <p:ext uri="{BB962C8B-B14F-4D97-AF65-F5344CB8AC3E}">
        <p14:creationId xmlns:p14="http://schemas.microsoft.com/office/powerpoint/2010/main" val="3550499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A7404AA-BDCB-477B-ACE7-B05BDE8FDED5}" type="datetimeFigureOut">
              <a:rPr lang="zh-CN" altLang="en-US" smtClean="0"/>
              <a:t>2017/6/12 Monday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503398D-5AD6-4398-9809-708604C4D27B}" type="slidenum">
              <a:rPr lang="zh-CN" altLang="en-US" smtClean="0"/>
              <a:t>‹#›</a:t>
            </a:fld>
            <a:endParaRPr lang="zh-CN" altLang="en-US"/>
          </a:p>
        </p:txBody>
      </p:sp>
    </p:spTree>
    <p:extLst>
      <p:ext uri="{BB962C8B-B14F-4D97-AF65-F5344CB8AC3E}">
        <p14:creationId xmlns:p14="http://schemas.microsoft.com/office/powerpoint/2010/main" val="2514336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7404AA-BDCB-477B-ACE7-B05BDE8FDED5}" type="datetimeFigureOut">
              <a:rPr lang="zh-CN" altLang="en-US" smtClean="0"/>
              <a:t>2017/6/12 Monday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503398D-5AD6-4398-9809-708604C4D27B}" type="slidenum">
              <a:rPr lang="zh-CN" altLang="en-US" smtClean="0"/>
              <a:t>‹#›</a:t>
            </a:fld>
            <a:endParaRPr lang="zh-CN" altLang="en-US"/>
          </a:p>
        </p:txBody>
      </p:sp>
    </p:spTree>
    <p:extLst>
      <p:ext uri="{BB962C8B-B14F-4D97-AF65-F5344CB8AC3E}">
        <p14:creationId xmlns:p14="http://schemas.microsoft.com/office/powerpoint/2010/main" val="1506536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A7404AA-BDCB-477B-ACE7-B05BDE8FDED5}" type="datetimeFigureOut">
              <a:rPr lang="zh-CN" altLang="en-US" smtClean="0"/>
              <a:t>2017/6/12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503398D-5AD6-4398-9809-708604C4D27B}" type="slidenum">
              <a:rPr lang="zh-CN" altLang="en-US" smtClean="0"/>
              <a:t>‹#›</a:t>
            </a:fld>
            <a:endParaRPr lang="zh-CN" altLang="en-US"/>
          </a:p>
        </p:txBody>
      </p:sp>
    </p:spTree>
    <p:extLst>
      <p:ext uri="{BB962C8B-B14F-4D97-AF65-F5344CB8AC3E}">
        <p14:creationId xmlns:p14="http://schemas.microsoft.com/office/powerpoint/2010/main" val="286035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A7404AA-BDCB-477B-ACE7-B05BDE8FDED5}" type="datetimeFigureOut">
              <a:rPr lang="zh-CN" altLang="en-US" smtClean="0"/>
              <a:t>2017/6/12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503398D-5AD6-4398-9809-708604C4D27B}" type="slidenum">
              <a:rPr lang="zh-CN" altLang="en-US" smtClean="0"/>
              <a:t>‹#›</a:t>
            </a:fld>
            <a:endParaRPr lang="zh-CN" altLang="en-US"/>
          </a:p>
        </p:txBody>
      </p:sp>
    </p:spTree>
    <p:extLst>
      <p:ext uri="{BB962C8B-B14F-4D97-AF65-F5344CB8AC3E}">
        <p14:creationId xmlns:p14="http://schemas.microsoft.com/office/powerpoint/2010/main" val="382746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404AA-BDCB-477B-ACE7-B05BDE8FDED5}" type="datetimeFigureOut">
              <a:rPr lang="zh-CN" altLang="en-US" smtClean="0"/>
              <a:t>2017/6/12 Monday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3398D-5AD6-4398-9809-708604C4D27B}" type="slidenum">
              <a:rPr lang="zh-CN" altLang="en-US" smtClean="0"/>
              <a:t>‹#›</a:t>
            </a:fld>
            <a:endParaRPr lang="zh-CN" altLang="en-US"/>
          </a:p>
        </p:txBody>
      </p:sp>
      <p:pic>
        <p:nvPicPr>
          <p:cNvPr id="9" name="图片 8"/>
          <p:cNvPicPr>
            <a:picLocks noChangeAspect="1"/>
          </p:cNvPicPr>
          <p:nvPr userDrawn="1"/>
        </p:nvPicPr>
        <p:blipFill rotWithShape="1">
          <a:blip r:embed="rId15">
            <a:extLst>
              <a:ext uri="{28A0092B-C50C-407E-A947-70E740481C1C}">
                <a14:useLocalDpi xmlns:a14="http://schemas.microsoft.com/office/drawing/2010/main" val="0"/>
              </a:ext>
            </a:extLst>
          </a:blip>
          <a:srcRect l="18991" t="32581" r="21518" b="11617"/>
          <a:stretch/>
        </p:blipFill>
        <p:spPr>
          <a:xfrm>
            <a:off x="0" y="0"/>
            <a:ext cx="12192000" cy="6858000"/>
          </a:xfrm>
          <a:prstGeom prst="rect">
            <a:avLst/>
          </a:prstGeom>
        </p:spPr>
      </p:pic>
    </p:spTree>
    <p:extLst>
      <p:ext uri="{BB962C8B-B14F-4D97-AF65-F5344CB8AC3E}">
        <p14:creationId xmlns:p14="http://schemas.microsoft.com/office/powerpoint/2010/main" val="3221895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jp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18991" t="25321"/>
          <a:stretch/>
        </p:blipFill>
        <p:spPr>
          <a:xfrm>
            <a:off x="0" y="0"/>
            <a:ext cx="12191999" cy="685799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588" y="0"/>
            <a:ext cx="8615971" cy="262277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9" y="0"/>
            <a:ext cx="6047341" cy="4243667"/>
          </a:xfrm>
          <a:prstGeom prst="rect">
            <a:avLst/>
          </a:prstGeom>
        </p:spPr>
      </p:pic>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3041" y="-849168"/>
            <a:ext cx="10058400" cy="3299050"/>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42" y="4713494"/>
            <a:ext cx="13295428" cy="2124442"/>
          </a:xfrm>
          <a:prstGeom prst="rect">
            <a:avLst/>
          </a:prstGeom>
        </p:spPr>
      </p:pic>
      <p:pic>
        <p:nvPicPr>
          <p:cNvPr id="21" name="火之战车">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757650" y="-1403491"/>
            <a:ext cx="609600" cy="609600"/>
          </a:xfrm>
          <a:prstGeom prst="rect">
            <a:avLst/>
          </a:prstGeom>
        </p:spPr>
      </p:pic>
      <p:pic>
        <p:nvPicPr>
          <p:cNvPr id="17" name="金人"/>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5913" y="2405698"/>
            <a:ext cx="10259922" cy="1937277"/>
          </a:xfrm>
          <a:prstGeom prst="rect">
            <a:avLst/>
          </a:prstGeom>
        </p:spPr>
      </p:pic>
      <p:pic>
        <p:nvPicPr>
          <p:cNvPr id="20" name="金人"/>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28212" y="4387102"/>
            <a:ext cx="5265729" cy="3320066"/>
          </a:xfrm>
          <a:prstGeom prst="rect">
            <a:avLst/>
          </a:prstGeom>
        </p:spPr>
      </p:pic>
      <p:sp>
        <p:nvSpPr>
          <p:cNvPr id="23" name="矩形 22"/>
          <p:cNvSpPr/>
          <p:nvPr/>
        </p:nvSpPr>
        <p:spPr>
          <a:xfrm>
            <a:off x="3377083" y="4313384"/>
            <a:ext cx="5910592" cy="400110"/>
          </a:xfrm>
          <a:prstGeom prst="rect">
            <a:avLst/>
          </a:prstGeom>
        </p:spPr>
        <p:txBody>
          <a:bodyPr wrap="none">
            <a:spAutoFit/>
          </a:bodyPr>
          <a:lstStyle/>
          <a:p>
            <a:pPr algn="ctr"/>
            <a:r>
              <a:rPr lang="en-US" altLang="zh-CN" sz="2000" b="1" dirty="0" smtClean="0">
                <a:solidFill>
                  <a:srgbClr val="FF0000"/>
                </a:solidFill>
                <a:latin typeface="微软雅黑" panose="020B0503020204020204" pitchFamily="34" charset="-122"/>
                <a:ea typeface="微软雅黑" panose="020B0503020204020204" pitchFamily="34" charset="-122"/>
              </a:rPr>
              <a:t>——</a:t>
            </a:r>
            <a:r>
              <a:rPr lang="zh-CN" altLang="en-US" sz="2000" b="1" dirty="0" smtClean="0">
                <a:solidFill>
                  <a:srgbClr val="FF0000"/>
                </a:solidFill>
                <a:latin typeface="微软雅黑" panose="020B0503020204020204" pitchFamily="34" charset="-122"/>
                <a:ea typeface="微软雅黑" panose="020B0503020204020204" pitchFamily="34" charset="-122"/>
              </a:rPr>
              <a:t>以更优异的成绩迎接党的十九大胜利召开</a:t>
            </a:r>
            <a:r>
              <a:rPr lang="en-US" altLang="zh-CN" sz="2000" b="1" dirty="0" smtClean="0">
                <a:solidFill>
                  <a:srgbClr val="FF0000"/>
                </a:solidFill>
                <a:latin typeface="微软雅黑" panose="020B0503020204020204" pitchFamily="34" charset="-122"/>
                <a:ea typeface="微软雅黑" panose="020B0503020204020204" pitchFamily="34" charset="-122"/>
              </a:rPr>
              <a:t>——</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235823" y="883663"/>
            <a:ext cx="3871840" cy="2717679"/>
          </a:xfrm>
          <a:prstGeom prst="rect">
            <a:avLst/>
          </a:prstGeom>
        </p:spPr>
      </p:pic>
      <p:pic>
        <p:nvPicPr>
          <p:cNvPr id="3" name="图片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06870" y="910891"/>
            <a:ext cx="1907835" cy="1557390"/>
          </a:xfrm>
          <a:prstGeom prst="rect">
            <a:avLst/>
          </a:prstGeom>
        </p:spPr>
      </p:pic>
      <p:grpSp>
        <p:nvGrpSpPr>
          <p:cNvPr id="24" name="Group 550"/>
          <p:cNvGrpSpPr>
            <a:grpSpLocks/>
          </p:cNvGrpSpPr>
          <p:nvPr/>
        </p:nvGrpSpPr>
        <p:grpSpPr bwMode="auto">
          <a:xfrm>
            <a:off x="5182238" y="603881"/>
            <a:ext cx="2384095" cy="2168172"/>
            <a:chOff x="295" y="3475"/>
            <a:chExt cx="1407" cy="1407"/>
          </a:xfrm>
        </p:grpSpPr>
        <p:sp>
          <p:nvSpPr>
            <p:cNvPr id="25"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a:extLst/>
          </p:spPr>
          <p:txBody>
            <a:bodyPr wrap="none" anchor="ctr"/>
            <a:lstStyle/>
            <a:p>
              <a:pPr>
                <a:defRPr/>
              </a:pPr>
              <a:endParaRPr lang="zh-CN" altLang="en-US"/>
            </a:p>
          </p:txBody>
        </p:sp>
        <p:grpSp>
          <p:nvGrpSpPr>
            <p:cNvPr id="26" name="Group 552"/>
            <p:cNvGrpSpPr>
              <a:grpSpLocks/>
            </p:cNvGrpSpPr>
            <p:nvPr/>
          </p:nvGrpSpPr>
          <p:grpSpPr bwMode="auto">
            <a:xfrm>
              <a:off x="476" y="3657"/>
              <a:ext cx="1050" cy="1050"/>
              <a:chOff x="-6056" y="-2208"/>
              <a:chExt cx="2208" cy="2208"/>
            </a:xfrm>
          </p:grpSpPr>
          <p:sp>
            <p:nvSpPr>
              <p:cNvPr id="27"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nvGrpSpPr>
              <p:cNvPr id="28" name="Group 554"/>
              <p:cNvGrpSpPr>
                <a:grpSpLocks/>
              </p:cNvGrpSpPr>
              <p:nvPr/>
            </p:nvGrpSpPr>
            <p:grpSpPr bwMode="auto">
              <a:xfrm>
                <a:off x="-6056" y="-2208"/>
                <a:ext cx="2208" cy="2208"/>
                <a:chOff x="-4060" y="-879"/>
                <a:chExt cx="2208" cy="2208"/>
              </a:xfrm>
            </p:grpSpPr>
            <p:grpSp>
              <p:nvGrpSpPr>
                <p:cNvPr id="29" name="Group 555"/>
                <p:cNvGrpSpPr>
                  <a:grpSpLocks/>
                </p:cNvGrpSpPr>
                <p:nvPr/>
              </p:nvGrpSpPr>
              <p:grpSpPr bwMode="auto">
                <a:xfrm>
                  <a:off x="-4060" y="-879"/>
                  <a:ext cx="2208" cy="2208"/>
                  <a:chOff x="-3924" y="-788"/>
                  <a:chExt cx="2208" cy="2208"/>
                </a:xfrm>
              </p:grpSpPr>
              <p:grpSp>
                <p:nvGrpSpPr>
                  <p:cNvPr id="45" name="Group 556"/>
                  <p:cNvGrpSpPr>
                    <a:grpSpLocks noChangeAspect="1"/>
                  </p:cNvGrpSpPr>
                  <p:nvPr/>
                </p:nvGrpSpPr>
                <p:grpSpPr bwMode="auto">
                  <a:xfrm>
                    <a:off x="-3924" y="-788"/>
                    <a:ext cx="2208" cy="2202"/>
                    <a:chOff x="168" y="696"/>
                    <a:chExt cx="1429" cy="1429"/>
                  </a:xfrm>
                </p:grpSpPr>
                <p:grpSp>
                  <p:nvGrpSpPr>
                    <p:cNvPr id="53" name="Group 557"/>
                    <p:cNvGrpSpPr>
                      <a:grpSpLocks noChangeAspect="1"/>
                    </p:cNvGrpSpPr>
                    <p:nvPr/>
                  </p:nvGrpSpPr>
                  <p:grpSpPr bwMode="auto">
                    <a:xfrm>
                      <a:off x="854" y="696"/>
                      <a:ext cx="56" cy="1429"/>
                      <a:chOff x="845" y="696"/>
                      <a:chExt cx="56" cy="1429"/>
                    </a:xfrm>
                  </p:grpSpPr>
                  <p:sp>
                    <p:nvSpPr>
                      <p:cNvPr id="57"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58"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54" name="Group 560"/>
                    <p:cNvGrpSpPr>
                      <a:grpSpLocks noChangeAspect="1"/>
                    </p:cNvGrpSpPr>
                    <p:nvPr/>
                  </p:nvGrpSpPr>
                  <p:grpSpPr bwMode="auto">
                    <a:xfrm rot="5400000">
                      <a:off x="855" y="696"/>
                      <a:ext cx="56" cy="1429"/>
                      <a:chOff x="845" y="696"/>
                      <a:chExt cx="56" cy="1429"/>
                    </a:xfrm>
                  </p:grpSpPr>
                  <p:sp>
                    <p:nvSpPr>
                      <p:cNvPr id="55"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56"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nvGrpSpPr>
                  <p:cNvPr id="46" name="Group 563"/>
                  <p:cNvGrpSpPr>
                    <a:grpSpLocks noChangeAspect="1"/>
                  </p:cNvGrpSpPr>
                  <p:nvPr/>
                </p:nvGrpSpPr>
                <p:grpSpPr bwMode="auto">
                  <a:xfrm rot="2700000">
                    <a:off x="-3927" y="-785"/>
                    <a:ext cx="2208" cy="2202"/>
                    <a:chOff x="168" y="696"/>
                    <a:chExt cx="1429" cy="1429"/>
                  </a:xfrm>
                </p:grpSpPr>
                <p:grpSp>
                  <p:nvGrpSpPr>
                    <p:cNvPr id="47" name="Group 564"/>
                    <p:cNvGrpSpPr>
                      <a:grpSpLocks noChangeAspect="1"/>
                    </p:cNvGrpSpPr>
                    <p:nvPr/>
                  </p:nvGrpSpPr>
                  <p:grpSpPr bwMode="auto">
                    <a:xfrm>
                      <a:off x="854" y="696"/>
                      <a:ext cx="56" cy="1429"/>
                      <a:chOff x="845" y="696"/>
                      <a:chExt cx="56" cy="1429"/>
                    </a:xfrm>
                  </p:grpSpPr>
                  <p:sp>
                    <p:nvSpPr>
                      <p:cNvPr id="51"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52"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48" name="Group 567"/>
                    <p:cNvGrpSpPr>
                      <a:grpSpLocks noChangeAspect="1"/>
                    </p:cNvGrpSpPr>
                    <p:nvPr/>
                  </p:nvGrpSpPr>
                  <p:grpSpPr bwMode="auto">
                    <a:xfrm rot="5400000">
                      <a:off x="855" y="696"/>
                      <a:ext cx="56" cy="1429"/>
                      <a:chOff x="845" y="696"/>
                      <a:chExt cx="56" cy="1429"/>
                    </a:xfrm>
                  </p:grpSpPr>
                  <p:sp>
                    <p:nvSpPr>
                      <p:cNvPr id="49"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50"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grpSp>
              <p:nvGrpSpPr>
                <p:cNvPr id="30" name="Group 570"/>
                <p:cNvGrpSpPr>
                  <a:grpSpLocks/>
                </p:cNvGrpSpPr>
                <p:nvPr/>
              </p:nvGrpSpPr>
              <p:grpSpPr bwMode="auto">
                <a:xfrm rot="1320000">
                  <a:off x="-3756" y="-530"/>
                  <a:ext cx="1561" cy="1556"/>
                  <a:chOff x="-3945" y="-799"/>
                  <a:chExt cx="2229" cy="2222"/>
                </a:xfrm>
              </p:grpSpPr>
              <p:grpSp>
                <p:nvGrpSpPr>
                  <p:cNvPr id="31" name="Group 571"/>
                  <p:cNvGrpSpPr>
                    <a:grpSpLocks noChangeAspect="1"/>
                  </p:cNvGrpSpPr>
                  <p:nvPr/>
                </p:nvGrpSpPr>
                <p:grpSpPr bwMode="auto">
                  <a:xfrm>
                    <a:off x="-3945" y="-788"/>
                    <a:ext cx="2229" cy="2202"/>
                    <a:chOff x="154" y="696"/>
                    <a:chExt cx="1443" cy="1429"/>
                  </a:xfrm>
                </p:grpSpPr>
                <p:grpSp>
                  <p:nvGrpSpPr>
                    <p:cNvPr id="39" name="Group 572"/>
                    <p:cNvGrpSpPr>
                      <a:grpSpLocks noChangeAspect="1"/>
                    </p:cNvGrpSpPr>
                    <p:nvPr/>
                  </p:nvGrpSpPr>
                  <p:grpSpPr bwMode="auto">
                    <a:xfrm>
                      <a:off x="854" y="696"/>
                      <a:ext cx="56" cy="1429"/>
                      <a:chOff x="845" y="696"/>
                      <a:chExt cx="56" cy="1429"/>
                    </a:xfrm>
                  </p:grpSpPr>
                  <p:sp>
                    <p:nvSpPr>
                      <p:cNvPr id="43"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44"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40" name="Group 575"/>
                    <p:cNvGrpSpPr>
                      <a:grpSpLocks noChangeAspect="1"/>
                    </p:cNvGrpSpPr>
                    <p:nvPr/>
                  </p:nvGrpSpPr>
                  <p:grpSpPr bwMode="auto">
                    <a:xfrm rot="5400000">
                      <a:off x="842" y="695"/>
                      <a:ext cx="68" cy="1443"/>
                      <a:chOff x="845" y="696"/>
                      <a:chExt cx="68" cy="1443"/>
                    </a:xfrm>
                  </p:grpSpPr>
                  <p:sp>
                    <p:nvSpPr>
                      <p:cNvPr id="41"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42" name="AutoShape 577"/>
                      <p:cNvSpPr>
                        <a:spLocks noChangeAspect="1" noChangeArrowheads="1"/>
                      </p:cNvSpPr>
                      <p:nvPr/>
                    </p:nvSpPr>
                    <p:spPr bwMode="auto">
                      <a:xfrm flipV="1">
                        <a:off x="857" y="1424"/>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nvGrpSpPr>
                  <p:cNvPr id="32" name="Group 578"/>
                  <p:cNvGrpSpPr>
                    <a:grpSpLocks noChangeAspect="1"/>
                  </p:cNvGrpSpPr>
                  <p:nvPr/>
                </p:nvGrpSpPr>
                <p:grpSpPr bwMode="auto">
                  <a:xfrm rot="2700000">
                    <a:off x="-3938" y="-789"/>
                    <a:ext cx="2222" cy="2202"/>
                    <a:chOff x="160" y="696"/>
                    <a:chExt cx="1438" cy="1429"/>
                  </a:xfrm>
                </p:grpSpPr>
                <p:grpSp>
                  <p:nvGrpSpPr>
                    <p:cNvPr id="33" name="Group 579"/>
                    <p:cNvGrpSpPr>
                      <a:grpSpLocks noChangeAspect="1"/>
                    </p:cNvGrpSpPr>
                    <p:nvPr/>
                  </p:nvGrpSpPr>
                  <p:grpSpPr bwMode="auto">
                    <a:xfrm>
                      <a:off x="854" y="696"/>
                      <a:ext cx="56" cy="1429"/>
                      <a:chOff x="845" y="696"/>
                      <a:chExt cx="56" cy="1429"/>
                    </a:xfrm>
                  </p:grpSpPr>
                  <p:sp>
                    <p:nvSpPr>
                      <p:cNvPr id="37"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38"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34" name="Group 582"/>
                    <p:cNvGrpSpPr>
                      <a:grpSpLocks noChangeAspect="1"/>
                    </p:cNvGrpSpPr>
                    <p:nvPr/>
                  </p:nvGrpSpPr>
                  <p:grpSpPr bwMode="auto">
                    <a:xfrm rot="5400000">
                      <a:off x="850" y="692"/>
                      <a:ext cx="57" cy="1438"/>
                      <a:chOff x="845" y="696"/>
                      <a:chExt cx="57" cy="1438"/>
                    </a:xfrm>
                  </p:grpSpPr>
                  <p:sp>
                    <p:nvSpPr>
                      <p:cNvPr id="35"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36" name="AutoShape 584"/>
                      <p:cNvSpPr>
                        <a:spLocks noChangeAspect="1" noChangeArrowheads="1"/>
                      </p:cNvSpPr>
                      <p:nvPr/>
                    </p:nvSpPr>
                    <p:spPr bwMode="auto">
                      <a:xfrm flipV="1">
                        <a:off x="846" y="1419"/>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grpSp>
        </p:grpSp>
      </p:grpSp>
    </p:spTree>
    <p:extLst>
      <p:ext uri="{BB962C8B-B14F-4D97-AF65-F5344CB8AC3E}">
        <p14:creationId xmlns:p14="http://schemas.microsoft.com/office/powerpoint/2010/main" val="2562833573"/>
      </p:ext>
    </p:extLst>
  </p:cSld>
  <p:clrMapOvr>
    <a:masterClrMapping/>
  </p:clrMapOvr>
  <mc:AlternateContent xmlns:mc="http://schemas.openxmlformats.org/markup-compatibility/2006" xmlns:p14="http://schemas.microsoft.com/office/powerpoint/2010/main">
    <mc:Choice Requires="p14">
      <p:transition spd="slow" p14:dur="1200" advClick="0" advTm="8256">
        <p14:prism/>
      </p:transition>
    </mc:Choice>
    <mc:Fallback xmlns="">
      <p:transition spd="slow" advClick="0" advTm="8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500"/>
                            </p:stCondLst>
                            <p:childTnLst>
                              <p:par>
                                <p:cTn id="26" presetID="26" presetClass="emph" presetSubtype="0" repeatCount="2000" fill="hold" nodeType="afterEffect">
                                  <p:stCondLst>
                                    <p:cond delay="0"/>
                                  </p:stCondLst>
                                  <p:childTnLst>
                                    <p:animEffect transition="out" filter="fade">
                                      <p:cBhvr>
                                        <p:cTn id="27" dur="500" tmFilter="0, 0; .2, .5; .8, .5; 1, 0"/>
                                        <p:tgtEl>
                                          <p:spTgt spid="18"/>
                                        </p:tgtEl>
                                      </p:cBhvr>
                                    </p:animEffect>
                                    <p:animScale>
                                      <p:cBhvr>
                                        <p:cTn id="28" dur="250" autoRev="1" fill="hold"/>
                                        <p:tgtEl>
                                          <p:spTgt spid="18"/>
                                        </p:tgtEl>
                                      </p:cBhvr>
                                      <p:by x="105000" y="105000"/>
                                    </p:animScale>
                                  </p:childTnLst>
                                </p:cTn>
                              </p:par>
                            </p:childTnLst>
                          </p:cTn>
                        </p:par>
                        <p:par>
                          <p:cTn id="29" fill="hold">
                            <p:stCondLst>
                              <p:cond delay="3500"/>
                            </p:stCondLst>
                            <p:childTnLst>
                              <p:par>
                                <p:cTn id="30" presetID="53" presetClass="entr" presetSubtype="16"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250" fill="hold"/>
                                        <p:tgtEl>
                                          <p:spTgt spid="3"/>
                                        </p:tgtEl>
                                        <p:attrNameLst>
                                          <p:attrName>ppt_w</p:attrName>
                                        </p:attrNameLst>
                                      </p:cBhvr>
                                      <p:tavLst>
                                        <p:tav tm="0">
                                          <p:val>
                                            <p:fltVal val="0"/>
                                          </p:val>
                                        </p:tav>
                                        <p:tav tm="100000">
                                          <p:val>
                                            <p:strVal val="#ppt_w"/>
                                          </p:val>
                                        </p:tav>
                                      </p:tavLst>
                                    </p:anim>
                                    <p:anim calcmode="lin" valueType="num">
                                      <p:cBhvr>
                                        <p:cTn id="33" dur="250" fill="hold"/>
                                        <p:tgtEl>
                                          <p:spTgt spid="3"/>
                                        </p:tgtEl>
                                        <p:attrNameLst>
                                          <p:attrName>ppt_h</p:attrName>
                                        </p:attrNameLst>
                                      </p:cBhvr>
                                      <p:tavLst>
                                        <p:tav tm="0">
                                          <p:val>
                                            <p:fltVal val="0"/>
                                          </p:val>
                                        </p:tav>
                                        <p:tav tm="100000">
                                          <p:val>
                                            <p:strVal val="#ppt_h"/>
                                          </p:val>
                                        </p:tav>
                                      </p:tavLst>
                                    </p:anim>
                                    <p:animEffect transition="in" filter="fade">
                                      <p:cBhvr>
                                        <p:cTn id="34" dur="250"/>
                                        <p:tgtEl>
                                          <p:spTgt spid="3"/>
                                        </p:tgtEl>
                                      </p:cBhvr>
                                    </p:animEffect>
                                  </p:childTnLst>
                                </p:cTn>
                              </p:par>
                              <p:par>
                                <p:cTn id="35" presetID="6" presetClass="emph" presetSubtype="0" decel="100000" fill="hold" nodeType="withEffect">
                                  <p:stCondLst>
                                    <p:cond delay="200"/>
                                  </p:stCondLst>
                                  <p:childTnLst>
                                    <p:animScale>
                                      <p:cBhvr>
                                        <p:cTn id="36" dur="250" fill="hold"/>
                                        <p:tgtEl>
                                          <p:spTgt spid="3"/>
                                        </p:tgtEl>
                                      </p:cBhvr>
                                      <p:by x="120000" y="120000"/>
                                    </p:animScale>
                                  </p:childTnLst>
                                </p:cTn>
                              </p:par>
                              <p:par>
                                <p:cTn id="37" presetID="6" presetClass="emph" presetSubtype="0" decel="100000" fill="hold" nodeType="withEffect">
                                  <p:stCondLst>
                                    <p:cond delay="400"/>
                                  </p:stCondLst>
                                  <p:childTnLst>
                                    <p:animScale>
                                      <p:cBhvr>
                                        <p:cTn id="38" dur="250" fill="hold"/>
                                        <p:tgtEl>
                                          <p:spTgt spid="3"/>
                                        </p:tgtEl>
                                      </p:cBhvr>
                                      <p:by x="83000" y="83000"/>
                                    </p:animScale>
                                  </p:childTnLst>
                                </p:cTn>
                              </p:par>
                            </p:childTnLst>
                          </p:cTn>
                        </p:par>
                        <p:par>
                          <p:cTn id="39" fill="hold">
                            <p:stCondLst>
                              <p:cond delay="4150"/>
                            </p:stCondLst>
                            <p:childTnLst>
                              <p:par>
                                <p:cTn id="40" presetID="42" presetClass="entr" presetSubtype="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par>
                          <p:cTn id="45" fill="hold">
                            <p:stCondLst>
                              <p:cond delay="5150"/>
                            </p:stCondLst>
                            <p:childTnLst>
                              <p:par>
                                <p:cTn id="46" presetID="53" presetClass="entr" presetSubtype="16"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par>
                          <p:cTn id="51" fill="hold">
                            <p:stCondLst>
                              <p:cond delay="5650"/>
                            </p:stCondLst>
                            <p:childTnLst>
                              <p:par>
                                <p:cTn id="52" presetID="26" presetClass="emph" presetSubtype="0" fill="hold" nodeType="afterEffect">
                                  <p:stCondLst>
                                    <p:cond delay="0"/>
                                  </p:stCondLst>
                                  <p:childTnLst>
                                    <p:animEffect transition="out" filter="fade">
                                      <p:cBhvr>
                                        <p:cTn id="53" dur="500" tmFilter="0, 0; .2, .5; .8, .5; 1, 0"/>
                                        <p:tgtEl>
                                          <p:spTgt spid="17"/>
                                        </p:tgtEl>
                                      </p:cBhvr>
                                    </p:animEffect>
                                    <p:animScale>
                                      <p:cBhvr>
                                        <p:cTn id="54" dur="250" autoRev="1" fill="hold"/>
                                        <p:tgtEl>
                                          <p:spTgt spid="17"/>
                                        </p:tgtEl>
                                      </p:cBhvr>
                                      <p:by x="105000" y="105000"/>
                                    </p:animScale>
                                  </p:childTnLst>
                                </p:cTn>
                              </p:par>
                              <p:par>
                                <p:cTn id="55" presetID="53" presetClass="entr" presetSubtype="16"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1000" fill="hold"/>
                                        <p:tgtEl>
                                          <p:spTgt spid="23"/>
                                        </p:tgtEl>
                                        <p:attrNameLst>
                                          <p:attrName>ppt_w</p:attrName>
                                        </p:attrNameLst>
                                      </p:cBhvr>
                                      <p:tavLst>
                                        <p:tav tm="0">
                                          <p:val>
                                            <p:fltVal val="0"/>
                                          </p:val>
                                        </p:tav>
                                        <p:tav tm="100000">
                                          <p:val>
                                            <p:strVal val="#ppt_w"/>
                                          </p:val>
                                        </p:tav>
                                      </p:tavLst>
                                    </p:anim>
                                    <p:anim calcmode="lin" valueType="num">
                                      <p:cBhvr>
                                        <p:cTn id="58" dur="1000" fill="hold"/>
                                        <p:tgtEl>
                                          <p:spTgt spid="23"/>
                                        </p:tgtEl>
                                        <p:attrNameLst>
                                          <p:attrName>ppt_h</p:attrName>
                                        </p:attrNameLst>
                                      </p:cBhvr>
                                      <p:tavLst>
                                        <p:tav tm="0">
                                          <p:val>
                                            <p:fltVal val="0"/>
                                          </p:val>
                                        </p:tav>
                                        <p:tav tm="100000">
                                          <p:val>
                                            <p:strVal val="#ppt_h"/>
                                          </p:val>
                                        </p:tav>
                                      </p:tavLst>
                                    </p:anim>
                                    <p:animEffect transition="in" filter="fade">
                                      <p:cBhvr>
                                        <p:cTn id="59" dur="1000"/>
                                        <p:tgtEl>
                                          <p:spTgt spid="23"/>
                                        </p:tgtEl>
                                      </p:cBhvr>
                                    </p:animEffect>
                                  </p:childTnLst>
                                </p:cTn>
                              </p:par>
                              <p:par>
                                <p:cTn id="60" presetID="35" presetClass="path" presetSubtype="0" accel="50000" decel="50000" fill="hold" grpId="1" nodeType="withEffect">
                                  <p:stCondLst>
                                    <p:cond delay="0"/>
                                  </p:stCondLst>
                                  <p:childTnLst>
                                    <p:animMotion origin="layout" path="M -1.04167E-6 -1.85185E-6 L 0.31576 -1.85185E-6 " pathEditMode="relative" rAng="0" ptsTypes="AA">
                                      <p:cBhvr>
                                        <p:cTn id="61" dur="2000" spd="-100000" fill="hold"/>
                                        <p:tgtEl>
                                          <p:spTgt spid="23"/>
                                        </p:tgtEl>
                                        <p:attrNameLst>
                                          <p:attrName>ppt_x</p:attrName>
                                          <p:attrName>ppt_y</p:attrName>
                                        </p:attrNameLst>
                                      </p:cBhvr>
                                      <p:rCtr x="15781" y="0"/>
                                    </p:animMotion>
                                  </p:childTnLst>
                                </p:cTn>
                              </p:par>
                            </p:childTnLst>
                          </p:cTn>
                        </p:par>
                        <p:par>
                          <p:cTn id="62" fill="hold">
                            <p:stCondLst>
                              <p:cond delay="7650"/>
                            </p:stCondLst>
                            <p:childTnLst>
                              <p:par>
                                <p:cTn id="63" presetID="2" presetClass="entr" presetSubtype="6"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1+#ppt_w/2"/>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par>
                          <p:cTn id="67" fill="hold">
                            <p:stCondLst>
                              <p:cond delay="8150"/>
                            </p:stCondLst>
                            <p:childTnLst>
                              <p:par>
                                <p:cTn id="68" presetID="10" presetClass="entr" presetSubtype="0" fill="hold" nodeType="after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par>
                          <p:cTn id="71" fill="hold">
                            <p:stCondLst>
                              <p:cond delay="8650"/>
                            </p:stCondLst>
                            <p:childTnLst>
                              <p:par>
                                <p:cTn id="72" presetID="6" presetClass="emph" presetSubtype="0" fill="hold" nodeType="afterEffect">
                                  <p:stCondLst>
                                    <p:cond delay="0"/>
                                  </p:stCondLst>
                                  <p:childTnLst>
                                    <p:animScale>
                                      <p:cBhvr>
                                        <p:cTn id="73" dur="1250" fill="hold"/>
                                        <p:tgtEl>
                                          <p:spTgt spid="24"/>
                                        </p:tgtEl>
                                      </p:cBhvr>
                                      <p:by x="400000" y="400000"/>
                                    </p:animScale>
                                  </p:childTnLst>
                                </p:cTn>
                              </p:par>
                            </p:childTnLst>
                          </p:cTn>
                        </p:par>
                        <p:par>
                          <p:cTn id="74" fill="hold">
                            <p:stCondLst>
                              <p:cond delay="9900"/>
                            </p:stCondLst>
                            <p:childTnLst>
                              <p:par>
                                <p:cTn id="75" presetID="6" presetClass="emph" presetSubtype="0" autoRev="1" fill="hold" nodeType="afterEffect">
                                  <p:stCondLst>
                                    <p:cond delay="0"/>
                                  </p:stCondLst>
                                  <p:childTnLst>
                                    <p:animScale>
                                      <p:cBhvr>
                                        <p:cTn id="76" dur="1250" fill="hold"/>
                                        <p:tgtEl>
                                          <p:spTgt spid="24"/>
                                        </p:tgtEl>
                                      </p:cBhvr>
                                      <p:by x="400000" y="400000"/>
                                    </p:animScale>
                                  </p:childTnLst>
                                </p:cTn>
                              </p:par>
                              <p:par>
                                <p:cTn id="77" presetID="10" presetClass="exit" presetSubtype="0" fill="hold" nodeType="withEffect">
                                  <p:stCondLst>
                                    <p:cond delay="0"/>
                                  </p:stCondLst>
                                  <p:childTnLst>
                                    <p:animEffect transition="out" filter="fade">
                                      <p:cBhvr>
                                        <p:cTn id="78" dur="1250"/>
                                        <p:tgtEl>
                                          <p:spTgt spid="24"/>
                                        </p:tgtEl>
                                      </p:cBhvr>
                                    </p:animEffect>
                                    <p:set>
                                      <p:cBhvr>
                                        <p:cTn id="79" dur="1" fill="hold">
                                          <p:stCondLst>
                                            <p:cond delay="124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80" repeatCount="indefinite" fill="hold" display="0">
                  <p:stCondLst>
                    <p:cond delay="indefinite"/>
                  </p:stCondLst>
                  <p:endCondLst>
                    <p:cond evt="onStopAudio" delay="0">
                      <p:tgtEl>
                        <p:sldTgt/>
                      </p:tgtEl>
                    </p:cond>
                  </p:endCondLst>
                </p:cTn>
                <p:tgtEl>
                  <p:spTgt spid="21"/>
                </p:tgtEl>
              </p:cMediaNode>
            </p:audio>
          </p:childTnLst>
        </p:cTn>
      </p:par>
    </p:tnLst>
    <p:bldLst>
      <p:bldP spid="23" grpId="0"/>
      <p:bldP spid="23" grpId="1"/>
    </p:bldLst>
  </p:timing>
  <p:extLst mod="1">
    <p:ext uri="{E180D4A7-C9FB-4DFB-919C-405C955672EB}">
      <p14:showEvtLst xmlns:p14="http://schemas.microsoft.com/office/powerpoint/2010/main">
        <p14:playEvt time="0"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精准扶贫  攻坚克难  践行庄严承诺</a:t>
            </a:r>
            <a:endParaRPr lang="zh-CN" altLang="en-US" sz="2400" dirty="0"/>
          </a:p>
        </p:txBody>
      </p:sp>
      <p:sp>
        <p:nvSpPr>
          <p:cNvPr id="14" name="Freeform 5"/>
          <p:cNvSpPr>
            <a:spLocks/>
          </p:cNvSpPr>
          <p:nvPr/>
        </p:nvSpPr>
        <p:spPr bwMode="auto">
          <a:xfrm>
            <a:off x="2767618" y="1918441"/>
            <a:ext cx="3040206" cy="3408839"/>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15" name="Freeform 5"/>
          <p:cNvSpPr>
            <a:spLocks/>
          </p:cNvSpPr>
          <p:nvPr/>
        </p:nvSpPr>
        <p:spPr bwMode="auto">
          <a:xfrm>
            <a:off x="2995192" y="2170089"/>
            <a:ext cx="2550440" cy="285968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16" name="TextBox 25"/>
          <p:cNvSpPr txBox="1"/>
          <p:nvPr/>
        </p:nvSpPr>
        <p:spPr>
          <a:xfrm>
            <a:off x="3175074" y="2974104"/>
            <a:ext cx="3002067" cy="902761"/>
          </a:xfrm>
          <a:prstGeom prst="rect">
            <a:avLst/>
          </a:prstGeom>
          <a:noFill/>
        </p:spPr>
        <p:txBody>
          <a:bodyPr wrap="square" lIns="162511" tIns="81255" rIns="162511" bIns="81255" rtlCol="0">
            <a:spAutoFit/>
          </a:bodyPr>
          <a:lstStyle/>
          <a:p>
            <a:r>
              <a:rPr lang="en-US" altLang="zh-CN" sz="4800" b="1" dirty="0" smtClean="0">
                <a:solidFill>
                  <a:schemeClr val="bg1"/>
                </a:solidFill>
                <a:latin typeface="微软雅黑" panose="020B0503020204020204" pitchFamily="34" charset="-122"/>
                <a:ea typeface="微软雅黑" panose="020B0503020204020204" pitchFamily="34" charset="-122"/>
              </a:rPr>
              <a:t>5564</a:t>
            </a:r>
            <a:r>
              <a:rPr lang="zh-CN" altLang="en-US" sz="4800" b="1" dirty="0" smtClean="0">
                <a:solidFill>
                  <a:schemeClr val="bg1"/>
                </a:solidFill>
                <a:latin typeface="微软雅黑" panose="020B0503020204020204" pitchFamily="34" charset="-122"/>
                <a:ea typeface="微软雅黑" panose="020B0503020204020204" pitchFamily="34" charset="-122"/>
              </a:rPr>
              <a:t>万</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8" name="TextBox 25"/>
          <p:cNvSpPr txBox="1"/>
          <p:nvPr/>
        </p:nvSpPr>
        <p:spPr>
          <a:xfrm>
            <a:off x="3127064" y="3736885"/>
            <a:ext cx="3002067" cy="533429"/>
          </a:xfrm>
          <a:prstGeom prst="rect">
            <a:avLst/>
          </a:prstGeom>
          <a:noFill/>
        </p:spPr>
        <p:txBody>
          <a:bodyPr wrap="square" lIns="162511" tIns="81255" rIns="162511" bIns="81255"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中国人摆脱贫困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9" name="Freeform 5"/>
          <p:cNvSpPr>
            <a:spLocks/>
          </p:cNvSpPr>
          <p:nvPr/>
        </p:nvSpPr>
        <p:spPr bwMode="auto">
          <a:xfrm>
            <a:off x="6829952" y="1918441"/>
            <a:ext cx="3040206" cy="3408839"/>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20" name="Freeform 5"/>
          <p:cNvSpPr>
            <a:spLocks/>
          </p:cNvSpPr>
          <p:nvPr/>
        </p:nvSpPr>
        <p:spPr bwMode="auto">
          <a:xfrm>
            <a:off x="7057526" y="2170089"/>
            <a:ext cx="2550440" cy="285968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21" name="TextBox 25"/>
          <p:cNvSpPr txBox="1"/>
          <p:nvPr/>
        </p:nvSpPr>
        <p:spPr>
          <a:xfrm>
            <a:off x="7237408" y="2974104"/>
            <a:ext cx="3002067" cy="902761"/>
          </a:xfrm>
          <a:prstGeom prst="rect">
            <a:avLst/>
          </a:prstGeom>
          <a:noFill/>
        </p:spPr>
        <p:txBody>
          <a:bodyPr wrap="square" lIns="162511" tIns="81255" rIns="162511" bIns="81255" rtlCol="0">
            <a:spAutoFit/>
          </a:bodyPr>
          <a:lstStyle/>
          <a:p>
            <a:r>
              <a:rPr lang="en-US" altLang="zh-CN" sz="4800" b="1" dirty="0" smtClean="0">
                <a:solidFill>
                  <a:schemeClr val="bg1"/>
                </a:solidFill>
                <a:latin typeface="微软雅黑" panose="020B0503020204020204" pitchFamily="34" charset="-122"/>
                <a:ea typeface="微软雅黑" panose="020B0503020204020204" pitchFamily="34" charset="-122"/>
              </a:rPr>
              <a:t>1000</a:t>
            </a:r>
            <a:r>
              <a:rPr lang="zh-CN" altLang="en-US" sz="4800" b="1" dirty="0" smtClean="0">
                <a:solidFill>
                  <a:schemeClr val="bg1"/>
                </a:solidFill>
                <a:latin typeface="微软雅黑" panose="020B0503020204020204" pitchFamily="34" charset="-122"/>
                <a:ea typeface="微软雅黑" panose="020B0503020204020204" pitchFamily="34" charset="-122"/>
              </a:rPr>
              <a:t>万</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22" name="TextBox 25"/>
          <p:cNvSpPr txBox="1"/>
          <p:nvPr/>
        </p:nvSpPr>
        <p:spPr>
          <a:xfrm>
            <a:off x="7417290" y="3736885"/>
            <a:ext cx="3002067" cy="902761"/>
          </a:xfrm>
          <a:prstGeom prst="rect">
            <a:avLst/>
          </a:prstGeom>
          <a:noFill/>
        </p:spPr>
        <p:txBody>
          <a:bodyPr wrap="square" lIns="162511" tIns="81255" rIns="162511" bIns="81255"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农村贫困人口</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r>
              <a:rPr lang="zh-CN" altLang="en-US" sz="2400" b="1" dirty="0" smtClean="0">
                <a:solidFill>
                  <a:schemeClr val="bg1"/>
                </a:solidFill>
                <a:latin typeface="微软雅黑" panose="020B0503020204020204" pitchFamily="34" charset="-122"/>
                <a:ea typeface="微软雅黑" panose="020B0503020204020204" pitchFamily="34" charset="-122"/>
              </a:rPr>
              <a:t>每年都减少</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3" name="TextBox 21"/>
          <p:cNvSpPr txBox="1"/>
          <p:nvPr/>
        </p:nvSpPr>
        <p:spPr>
          <a:xfrm>
            <a:off x="1102915" y="5457758"/>
            <a:ext cx="9825851" cy="861770"/>
          </a:xfrm>
          <a:prstGeom prst="rect">
            <a:avLst/>
          </a:prstGeom>
          <a:noFill/>
        </p:spPr>
        <p:txBody>
          <a:bodyPr wrap="square" lIns="121917" tIns="60958" rIns="121917" bIns="60958">
            <a:spAutoFit/>
          </a:bodyPr>
          <a:lstStyle/>
          <a:p>
            <a:pPr algn="just">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从精准扶贫，到精准脱贫，这五年，</a:t>
            </a:r>
            <a:r>
              <a:rPr lang="en-US" altLang="zh-CN" sz="1600" b="1" dirty="0" smtClean="0">
                <a:solidFill>
                  <a:srgbClr val="C00000"/>
                </a:solidFill>
                <a:latin typeface="微软雅黑" panose="020B0503020204020204" pitchFamily="34" charset="-122"/>
                <a:ea typeface="微软雅黑" panose="020B0503020204020204" pitchFamily="34" charset="-122"/>
              </a:rPr>
              <a:t>5564</a:t>
            </a:r>
            <a:r>
              <a:rPr lang="zh-CN" altLang="en-US" sz="1600" b="1" dirty="0" smtClean="0">
                <a:solidFill>
                  <a:srgbClr val="C00000"/>
                </a:solidFill>
                <a:latin typeface="微软雅黑" panose="020B0503020204020204" pitchFamily="34" charset="-122"/>
                <a:ea typeface="微软雅黑" panose="020B0503020204020204" pitchFamily="34" charset="-122"/>
              </a:rPr>
              <a:t>万中国人摆脱贫困，农村贫困人口每年都减少超过</a:t>
            </a:r>
            <a:r>
              <a:rPr lang="en-US" altLang="zh-CN" sz="1600" b="1" dirty="0" smtClean="0">
                <a:solidFill>
                  <a:srgbClr val="C00000"/>
                </a:solidFill>
                <a:latin typeface="微软雅黑" panose="020B0503020204020204" pitchFamily="34" charset="-122"/>
                <a:ea typeface="微软雅黑" panose="020B0503020204020204" pitchFamily="34" charset="-122"/>
              </a:rPr>
              <a:t>1000</a:t>
            </a:r>
            <a:r>
              <a:rPr lang="zh-CN" altLang="en-US" sz="1600" b="1" dirty="0" smtClean="0">
                <a:solidFill>
                  <a:srgbClr val="C00000"/>
                </a:solidFill>
                <a:latin typeface="微软雅黑" panose="020B0503020204020204" pitchFamily="34" charset="-122"/>
                <a:ea typeface="微软雅黑" panose="020B0503020204020204" pitchFamily="34" charset="-122"/>
              </a:rPr>
              <a:t>万人。全国贫困发生率从</a:t>
            </a:r>
            <a:r>
              <a:rPr lang="en-US" altLang="zh-CN" sz="1600" b="1" dirty="0" smtClean="0">
                <a:solidFill>
                  <a:srgbClr val="C00000"/>
                </a:solidFill>
                <a:latin typeface="微软雅黑" panose="020B0503020204020204" pitchFamily="34" charset="-122"/>
                <a:ea typeface="微软雅黑" panose="020B0503020204020204" pitchFamily="34" charset="-122"/>
              </a:rPr>
              <a:t>2012</a:t>
            </a:r>
            <a:r>
              <a:rPr lang="zh-CN" altLang="en-US" sz="1600" b="1" dirty="0" smtClean="0">
                <a:solidFill>
                  <a:srgbClr val="C00000"/>
                </a:solidFill>
                <a:latin typeface="微软雅黑" panose="020B0503020204020204" pitchFamily="34" charset="-122"/>
                <a:ea typeface="微软雅黑" panose="020B0503020204020204" pitchFamily="34" charset="-122"/>
              </a:rPr>
              <a:t>年底的</a:t>
            </a:r>
            <a:r>
              <a:rPr lang="en-US" altLang="zh-CN" sz="1600" b="1" dirty="0" smtClean="0">
                <a:solidFill>
                  <a:srgbClr val="C00000"/>
                </a:solidFill>
                <a:latin typeface="微软雅黑" panose="020B0503020204020204" pitchFamily="34" charset="-122"/>
                <a:ea typeface="微软雅黑" panose="020B0503020204020204" pitchFamily="34" charset="-122"/>
              </a:rPr>
              <a:t>10.2%</a:t>
            </a:r>
            <a:r>
              <a:rPr lang="zh-CN" altLang="en-US" sz="1600" b="1" dirty="0" smtClean="0">
                <a:solidFill>
                  <a:srgbClr val="C00000"/>
                </a:solidFill>
                <a:latin typeface="微软雅黑" panose="020B0503020204020204" pitchFamily="34" charset="-122"/>
                <a:ea typeface="微软雅黑" panose="020B0503020204020204" pitchFamily="34" charset="-122"/>
              </a:rPr>
              <a:t>下降到</a:t>
            </a:r>
            <a:r>
              <a:rPr lang="en-US" altLang="zh-CN" sz="1600" b="1" dirty="0" smtClean="0">
                <a:solidFill>
                  <a:srgbClr val="C00000"/>
                </a:solidFill>
                <a:latin typeface="微软雅黑" panose="020B0503020204020204" pitchFamily="34" charset="-122"/>
                <a:ea typeface="微软雅黑" panose="020B0503020204020204" pitchFamily="34" charset="-122"/>
              </a:rPr>
              <a:t>2016</a:t>
            </a:r>
            <a:r>
              <a:rPr lang="zh-CN" altLang="en-US" sz="1600" b="1" dirty="0" smtClean="0">
                <a:solidFill>
                  <a:srgbClr val="C00000"/>
                </a:solidFill>
                <a:latin typeface="微软雅黑" panose="020B0503020204020204" pitchFamily="34" charset="-122"/>
                <a:ea typeface="微软雅黑" panose="020B0503020204020204" pitchFamily="34" charset="-122"/>
              </a:rPr>
              <a:t>年底的</a:t>
            </a:r>
            <a:r>
              <a:rPr lang="en-US" altLang="zh-CN" sz="1600" b="1" dirty="0" smtClean="0">
                <a:solidFill>
                  <a:srgbClr val="C00000"/>
                </a:solidFill>
                <a:latin typeface="微软雅黑" panose="020B0503020204020204" pitchFamily="34" charset="-122"/>
                <a:ea typeface="微软雅黑" panose="020B0503020204020204" pitchFamily="34" charset="-122"/>
              </a:rPr>
              <a:t>4.5%</a:t>
            </a:r>
            <a:r>
              <a:rPr lang="zh-CN" altLang="en-US" sz="1600" b="1" dirty="0" smtClean="0">
                <a:solidFill>
                  <a:srgbClr val="C00000"/>
                </a:solidFill>
                <a:latin typeface="微软雅黑" panose="020B0503020204020204" pitchFamily="34" charset="-122"/>
                <a:ea typeface="微软雅黑" panose="020B0503020204020204" pitchFamily="34" charset="-122"/>
              </a:rPr>
              <a:t>，下降</a:t>
            </a:r>
            <a:r>
              <a:rPr lang="en-US" altLang="zh-CN" sz="1600" b="1" dirty="0" smtClean="0">
                <a:solidFill>
                  <a:srgbClr val="C00000"/>
                </a:solidFill>
                <a:latin typeface="微软雅黑" panose="020B0503020204020204" pitchFamily="34" charset="-122"/>
                <a:ea typeface="微软雅黑" panose="020B0503020204020204" pitchFamily="34" charset="-122"/>
              </a:rPr>
              <a:t>5.7</a:t>
            </a:r>
            <a:r>
              <a:rPr lang="zh-CN" altLang="en-US" sz="1600" b="1" dirty="0" smtClean="0">
                <a:solidFill>
                  <a:srgbClr val="C00000"/>
                </a:solidFill>
                <a:latin typeface="微软雅黑" panose="020B0503020204020204" pitchFamily="34" charset="-122"/>
                <a:ea typeface="微软雅黑" panose="020B0503020204020204" pitchFamily="34" charset="-122"/>
              </a:rPr>
              <a:t>个百分点。</a:t>
            </a:r>
          </a:p>
        </p:txBody>
      </p:sp>
    </p:spTree>
    <p:extLst>
      <p:ext uri="{BB962C8B-B14F-4D97-AF65-F5344CB8AC3E}">
        <p14:creationId xmlns:p14="http://schemas.microsoft.com/office/powerpoint/2010/main" val="1554639378"/>
      </p:ext>
    </p:extLst>
  </p:cSld>
  <p:clrMapOvr>
    <a:masterClrMapping/>
  </p:clrMapOvr>
  <mc:AlternateContent xmlns:mc="http://schemas.openxmlformats.org/markup-compatibility/2006" xmlns:p14="http://schemas.microsoft.com/office/powerpoint/2010/main">
    <mc:Choice Requires="p14">
      <p:transition spd="slow" p14:dur="1600" advClick="0" advTm="15958">
        <p14:gallery dir="l"/>
      </p:transition>
    </mc:Choice>
    <mc:Fallback xmlns="">
      <p:transition spd="slow" advClick="0" advTm="159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50" fill="hold"/>
                                        <p:tgtEl>
                                          <p:spTgt spid="14"/>
                                        </p:tgtEl>
                                        <p:attrNameLst>
                                          <p:attrName>ppt_w</p:attrName>
                                        </p:attrNameLst>
                                      </p:cBhvr>
                                      <p:tavLst>
                                        <p:tav tm="0">
                                          <p:val>
                                            <p:fltVal val="0"/>
                                          </p:val>
                                        </p:tav>
                                        <p:tav tm="100000">
                                          <p:val>
                                            <p:strVal val="#ppt_w"/>
                                          </p:val>
                                        </p:tav>
                                      </p:tavLst>
                                    </p:anim>
                                    <p:anim calcmode="lin" valueType="num">
                                      <p:cBhvr>
                                        <p:cTn id="8" dur="250" fill="hold"/>
                                        <p:tgtEl>
                                          <p:spTgt spid="14"/>
                                        </p:tgtEl>
                                        <p:attrNameLst>
                                          <p:attrName>ppt_h</p:attrName>
                                        </p:attrNameLst>
                                      </p:cBhvr>
                                      <p:tavLst>
                                        <p:tav tm="0">
                                          <p:val>
                                            <p:fltVal val="0"/>
                                          </p:val>
                                        </p:tav>
                                        <p:tav tm="100000">
                                          <p:val>
                                            <p:strVal val="#ppt_h"/>
                                          </p:val>
                                        </p:tav>
                                      </p:tavLst>
                                    </p:anim>
                                    <p:animEffect transition="in" filter="fade">
                                      <p:cBhvr>
                                        <p:cTn id="9" dur="250"/>
                                        <p:tgtEl>
                                          <p:spTgt spid="14"/>
                                        </p:tgtEl>
                                      </p:cBhvr>
                                    </p:animEffect>
                                  </p:childTnLst>
                                </p:cTn>
                              </p:par>
                              <p:par>
                                <p:cTn id="10" presetID="6" presetClass="emph" presetSubtype="0" decel="100000" fill="hold" grpId="1" nodeType="withEffect">
                                  <p:stCondLst>
                                    <p:cond delay="200"/>
                                  </p:stCondLst>
                                  <p:childTnLst>
                                    <p:animScale>
                                      <p:cBhvr>
                                        <p:cTn id="11" dur="250" fill="hold"/>
                                        <p:tgtEl>
                                          <p:spTgt spid="14"/>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14"/>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250" fill="hold"/>
                                        <p:tgtEl>
                                          <p:spTgt spid="15"/>
                                        </p:tgtEl>
                                        <p:attrNameLst>
                                          <p:attrName>ppt_w</p:attrName>
                                        </p:attrNameLst>
                                      </p:cBhvr>
                                      <p:tavLst>
                                        <p:tav tm="0">
                                          <p:val>
                                            <p:fltVal val="0"/>
                                          </p:val>
                                        </p:tav>
                                        <p:tav tm="100000">
                                          <p:val>
                                            <p:strVal val="#ppt_w"/>
                                          </p:val>
                                        </p:tav>
                                      </p:tavLst>
                                    </p:anim>
                                    <p:anim calcmode="lin" valueType="num">
                                      <p:cBhvr>
                                        <p:cTn id="17" dur="250" fill="hold"/>
                                        <p:tgtEl>
                                          <p:spTgt spid="15"/>
                                        </p:tgtEl>
                                        <p:attrNameLst>
                                          <p:attrName>ppt_h</p:attrName>
                                        </p:attrNameLst>
                                      </p:cBhvr>
                                      <p:tavLst>
                                        <p:tav tm="0">
                                          <p:val>
                                            <p:fltVal val="0"/>
                                          </p:val>
                                        </p:tav>
                                        <p:tav tm="100000">
                                          <p:val>
                                            <p:strVal val="#ppt_h"/>
                                          </p:val>
                                        </p:tav>
                                      </p:tavLst>
                                    </p:anim>
                                    <p:animEffect transition="in" filter="fade">
                                      <p:cBhvr>
                                        <p:cTn id="18" dur="250"/>
                                        <p:tgtEl>
                                          <p:spTgt spid="15"/>
                                        </p:tgtEl>
                                      </p:cBhvr>
                                    </p:animEffect>
                                  </p:childTnLst>
                                </p:cTn>
                              </p:par>
                              <p:par>
                                <p:cTn id="19" presetID="6" presetClass="emph" presetSubtype="0" decel="100000" fill="hold" grpId="1" nodeType="withEffect">
                                  <p:stCondLst>
                                    <p:cond delay="600"/>
                                  </p:stCondLst>
                                  <p:childTnLst>
                                    <p:animScale>
                                      <p:cBhvr>
                                        <p:cTn id="20" dur="250" fill="hold"/>
                                        <p:tgtEl>
                                          <p:spTgt spid="15"/>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15"/>
                                        </p:tgtEl>
                                      </p:cBhvr>
                                      <p:by x="83000" y="83000"/>
                                    </p:animScale>
                                  </p:childTnLst>
                                </p:cTn>
                              </p:par>
                            </p:childTnLst>
                          </p:cTn>
                        </p:par>
                        <p:par>
                          <p:cTn id="23" fill="hold">
                            <p:stCondLst>
                              <p:cond delay="1050"/>
                            </p:stCondLst>
                            <p:childTnLst>
                              <p:par>
                                <p:cTn id="24" presetID="16" presetClass="entr" presetSubtype="37"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outVertical)">
                                      <p:cBhvr>
                                        <p:cTn id="26" dur="750"/>
                                        <p:tgtEl>
                                          <p:spTgt spid="16"/>
                                        </p:tgtEl>
                                      </p:cBhvr>
                                    </p:animEffect>
                                  </p:childTnLst>
                                </p:cTn>
                              </p:par>
                            </p:childTnLst>
                          </p:cTn>
                        </p:par>
                        <p:par>
                          <p:cTn id="27" fill="hold">
                            <p:stCondLst>
                              <p:cond delay="1800"/>
                            </p:stCondLst>
                            <p:childTnLst>
                              <p:par>
                                <p:cTn id="28" presetID="16" presetClass="entr" presetSubtype="37"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Vertical)">
                                      <p:cBhvr>
                                        <p:cTn id="30" dur="750"/>
                                        <p:tgtEl>
                                          <p:spTgt spid="18"/>
                                        </p:tgtEl>
                                      </p:cBhvr>
                                    </p:animEffect>
                                  </p:childTnLst>
                                </p:cTn>
                              </p:par>
                            </p:childTnLst>
                          </p:cTn>
                        </p:par>
                        <p:par>
                          <p:cTn id="31" fill="hold">
                            <p:stCondLst>
                              <p:cond delay="255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250" fill="hold"/>
                                        <p:tgtEl>
                                          <p:spTgt spid="19"/>
                                        </p:tgtEl>
                                        <p:attrNameLst>
                                          <p:attrName>ppt_w</p:attrName>
                                        </p:attrNameLst>
                                      </p:cBhvr>
                                      <p:tavLst>
                                        <p:tav tm="0">
                                          <p:val>
                                            <p:fltVal val="0"/>
                                          </p:val>
                                        </p:tav>
                                        <p:tav tm="100000">
                                          <p:val>
                                            <p:strVal val="#ppt_w"/>
                                          </p:val>
                                        </p:tav>
                                      </p:tavLst>
                                    </p:anim>
                                    <p:anim calcmode="lin" valueType="num">
                                      <p:cBhvr>
                                        <p:cTn id="35" dur="250" fill="hold"/>
                                        <p:tgtEl>
                                          <p:spTgt spid="19"/>
                                        </p:tgtEl>
                                        <p:attrNameLst>
                                          <p:attrName>ppt_h</p:attrName>
                                        </p:attrNameLst>
                                      </p:cBhvr>
                                      <p:tavLst>
                                        <p:tav tm="0">
                                          <p:val>
                                            <p:fltVal val="0"/>
                                          </p:val>
                                        </p:tav>
                                        <p:tav tm="100000">
                                          <p:val>
                                            <p:strVal val="#ppt_h"/>
                                          </p:val>
                                        </p:tav>
                                      </p:tavLst>
                                    </p:anim>
                                    <p:animEffect transition="in" filter="fade">
                                      <p:cBhvr>
                                        <p:cTn id="36" dur="250"/>
                                        <p:tgtEl>
                                          <p:spTgt spid="19"/>
                                        </p:tgtEl>
                                      </p:cBhvr>
                                    </p:animEffect>
                                  </p:childTnLst>
                                </p:cTn>
                              </p:par>
                              <p:par>
                                <p:cTn id="37" presetID="6" presetClass="emph" presetSubtype="0" decel="100000" fill="hold" grpId="1" nodeType="withEffect">
                                  <p:stCondLst>
                                    <p:cond delay="200"/>
                                  </p:stCondLst>
                                  <p:childTnLst>
                                    <p:animScale>
                                      <p:cBhvr>
                                        <p:cTn id="38" dur="250" fill="hold"/>
                                        <p:tgtEl>
                                          <p:spTgt spid="19"/>
                                        </p:tgtEl>
                                      </p:cBhvr>
                                      <p:by x="120000" y="120000"/>
                                    </p:animScale>
                                  </p:childTnLst>
                                </p:cTn>
                              </p:par>
                              <p:par>
                                <p:cTn id="39" presetID="6" presetClass="emph" presetSubtype="0" decel="100000" fill="hold" grpId="2" nodeType="withEffect">
                                  <p:stCondLst>
                                    <p:cond delay="400"/>
                                  </p:stCondLst>
                                  <p:childTnLst>
                                    <p:animScale>
                                      <p:cBhvr>
                                        <p:cTn id="40" dur="250" fill="hold"/>
                                        <p:tgtEl>
                                          <p:spTgt spid="19"/>
                                        </p:tgtEl>
                                      </p:cBhvr>
                                      <p:by x="83000" y="83000"/>
                                    </p:animScale>
                                  </p:childTnLst>
                                </p:cTn>
                              </p:par>
                              <p:par>
                                <p:cTn id="41" presetID="53" presetClass="entr" presetSubtype="16" fill="hold" grpId="0" nodeType="withEffect">
                                  <p:stCondLst>
                                    <p:cond delay="4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250" fill="hold"/>
                                        <p:tgtEl>
                                          <p:spTgt spid="20"/>
                                        </p:tgtEl>
                                        <p:attrNameLst>
                                          <p:attrName>ppt_w</p:attrName>
                                        </p:attrNameLst>
                                      </p:cBhvr>
                                      <p:tavLst>
                                        <p:tav tm="0">
                                          <p:val>
                                            <p:fltVal val="0"/>
                                          </p:val>
                                        </p:tav>
                                        <p:tav tm="100000">
                                          <p:val>
                                            <p:strVal val="#ppt_w"/>
                                          </p:val>
                                        </p:tav>
                                      </p:tavLst>
                                    </p:anim>
                                    <p:anim calcmode="lin" valueType="num">
                                      <p:cBhvr>
                                        <p:cTn id="44" dur="250" fill="hold"/>
                                        <p:tgtEl>
                                          <p:spTgt spid="20"/>
                                        </p:tgtEl>
                                        <p:attrNameLst>
                                          <p:attrName>ppt_h</p:attrName>
                                        </p:attrNameLst>
                                      </p:cBhvr>
                                      <p:tavLst>
                                        <p:tav tm="0">
                                          <p:val>
                                            <p:fltVal val="0"/>
                                          </p:val>
                                        </p:tav>
                                        <p:tav tm="100000">
                                          <p:val>
                                            <p:strVal val="#ppt_h"/>
                                          </p:val>
                                        </p:tav>
                                      </p:tavLst>
                                    </p:anim>
                                    <p:animEffect transition="in" filter="fade">
                                      <p:cBhvr>
                                        <p:cTn id="45" dur="250"/>
                                        <p:tgtEl>
                                          <p:spTgt spid="20"/>
                                        </p:tgtEl>
                                      </p:cBhvr>
                                    </p:animEffect>
                                  </p:childTnLst>
                                </p:cTn>
                              </p:par>
                              <p:par>
                                <p:cTn id="46" presetID="6" presetClass="emph" presetSubtype="0" decel="100000" fill="hold" grpId="1" nodeType="withEffect">
                                  <p:stCondLst>
                                    <p:cond delay="600"/>
                                  </p:stCondLst>
                                  <p:childTnLst>
                                    <p:animScale>
                                      <p:cBhvr>
                                        <p:cTn id="47" dur="250" fill="hold"/>
                                        <p:tgtEl>
                                          <p:spTgt spid="20"/>
                                        </p:tgtEl>
                                      </p:cBhvr>
                                      <p:by x="120000" y="120000"/>
                                    </p:animScale>
                                  </p:childTnLst>
                                </p:cTn>
                              </p:par>
                              <p:par>
                                <p:cTn id="48" presetID="6" presetClass="emph" presetSubtype="0" decel="100000" fill="hold" grpId="2" nodeType="withEffect">
                                  <p:stCondLst>
                                    <p:cond delay="800"/>
                                  </p:stCondLst>
                                  <p:childTnLst>
                                    <p:animScale>
                                      <p:cBhvr>
                                        <p:cTn id="49" dur="250" fill="hold"/>
                                        <p:tgtEl>
                                          <p:spTgt spid="20"/>
                                        </p:tgtEl>
                                      </p:cBhvr>
                                      <p:by x="83000" y="83000"/>
                                    </p:animScale>
                                  </p:childTnLst>
                                </p:cTn>
                              </p:par>
                            </p:childTnLst>
                          </p:cTn>
                        </p:par>
                        <p:par>
                          <p:cTn id="50" fill="hold">
                            <p:stCondLst>
                              <p:cond delay="36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750"/>
                                        <p:tgtEl>
                                          <p:spTgt spid="21"/>
                                        </p:tgtEl>
                                      </p:cBhvr>
                                    </p:animEffect>
                                  </p:childTnLst>
                                </p:cTn>
                              </p:par>
                            </p:childTnLst>
                          </p:cTn>
                        </p:par>
                        <p:par>
                          <p:cTn id="54" fill="hold">
                            <p:stCondLst>
                              <p:cond delay="4350"/>
                            </p:stCondLst>
                            <p:childTnLst>
                              <p:par>
                                <p:cTn id="55" presetID="16" presetClass="entr" presetSubtype="37"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outVertical)">
                                      <p:cBhvr>
                                        <p:cTn id="57" dur="750"/>
                                        <p:tgtEl>
                                          <p:spTgt spid="22"/>
                                        </p:tgtEl>
                                      </p:cBhvr>
                                    </p:animEffect>
                                  </p:childTnLst>
                                </p:cTn>
                              </p:par>
                            </p:childTnLst>
                          </p:cTn>
                        </p:par>
                        <p:par>
                          <p:cTn id="58" fill="hold">
                            <p:stCondLst>
                              <p:cond delay="5100"/>
                            </p:stCondLst>
                            <p:childTnLst>
                              <p:par>
                                <p:cTn id="59" presetID="1" presetClass="entr" presetSubtype="0" fill="hold" nodeType="afterEffect">
                                  <p:stCondLst>
                                    <p:cond delay="0"/>
                                  </p:stCondLst>
                                  <p:iterate type="lt">
                                    <p:tmAbs val="100"/>
                                  </p:iterate>
                                  <p:childTnLst>
                                    <p:set>
                                      <p:cBhvr>
                                        <p:cTn id="6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5" grpId="0" animBg="1"/>
      <p:bldP spid="15" grpId="1" animBg="1"/>
      <p:bldP spid="15" grpId="2" animBg="1"/>
      <p:bldP spid="16" grpId="0"/>
      <p:bldP spid="18" grpId="0"/>
      <p:bldP spid="19" grpId="0" animBg="1"/>
      <p:bldP spid="19" grpId="1" animBg="1"/>
      <p:bldP spid="19" grpId="2" animBg="1"/>
      <p:bldP spid="20" grpId="0" animBg="1"/>
      <p:bldP spid="20" grpId="1" animBg="1"/>
      <p:bldP spid="20" grpId="2" animBg="1"/>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4175022" cy="6858000"/>
          </a:xfrm>
          <a:prstGeom prst="rect">
            <a:avLst/>
          </a:prstGeom>
          <a:solidFill>
            <a:srgbClr val="C00000"/>
          </a:solidFill>
          <a:ln>
            <a:noFill/>
          </a:ln>
          <a:effectLst>
            <a:outerShdw blurRad="127000" dist="508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56296" y="3605475"/>
            <a:ext cx="3262432" cy="1015663"/>
          </a:xfrm>
          <a:prstGeom prst="rect">
            <a:avLst/>
          </a:prstGeom>
          <a:noFill/>
        </p:spPr>
        <p:txBody>
          <a:bodyPr wrap="none" rtlCol="0">
            <a:spAutoFit/>
          </a:bodyPr>
          <a:lstStyle/>
          <a:p>
            <a:r>
              <a:rPr lang="zh-CN" altLang="en-US" sz="6000" b="1" dirty="0" smtClean="0">
                <a:solidFill>
                  <a:srgbClr val="FFF9EF"/>
                </a:solidFill>
                <a:latin typeface="微软雅黑" panose="020B0503020204020204" pitchFamily="34" charset="-122"/>
                <a:ea typeface="微软雅黑" panose="020B0503020204020204" pitchFamily="34" charset="-122"/>
              </a:rPr>
              <a:t>第</a:t>
            </a:r>
            <a:r>
              <a:rPr lang="zh-CN" altLang="en-US" sz="6000" b="1" dirty="0">
                <a:solidFill>
                  <a:srgbClr val="FFF9EF"/>
                </a:solidFill>
                <a:latin typeface="微软雅黑" panose="020B0503020204020204" pitchFamily="34" charset="-122"/>
                <a:ea typeface="微软雅黑" panose="020B0503020204020204" pitchFamily="34" charset="-122"/>
              </a:rPr>
              <a:t>二</a:t>
            </a:r>
            <a:r>
              <a:rPr lang="zh-CN" altLang="en-US" sz="6000" b="1" dirty="0" smtClean="0">
                <a:solidFill>
                  <a:srgbClr val="FFF9EF"/>
                </a:solidFill>
                <a:latin typeface="微软雅黑" panose="020B0503020204020204" pitchFamily="34" charset="-122"/>
                <a:ea typeface="微软雅黑" panose="020B0503020204020204" pitchFamily="34" charset="-122"/>
              </a:rPr>
              <a:t>部分</a:t>
            </a:r>
            <a:endParaRPr lang="zh-CN" altLang="en-US" sz="6000" b="1" dirty="0">
              <a:solidFill>
                <a:srgbClr val="FFF9EF"/>
              </a:solidFill>
              <a:latin typeface="微软雅黑" panose="020B0503020204020204" pitchFamily="34" charset="-122"/>
              <a:ea typeface="微软雅黑" panose="020B0503020204020204" pitchFamily="34" charset="-122"/>
            </a:endParaRPr>
          </a:p>
        </p:txBody>
      </p:sp>
      <p:sp>
        <p:nvSpPr>
          <p:cNvPr id="4" name="矩形 3"/>
          <p:cNvSpPr/>
          <p:nvPr/>
        </p:nvSpPr>
        <p:spPr>
          <a:xfrm>
            <a:off x="4320730" y="3229300"/>
            <a:ext cx="7814998" cy="646331"/>
          </a:xfrm>
          <a:prstGeom prst="rect">
            <a:avLst/>
          </a:prstGeom>
        </p:spPr>
        <p:txBody>
          <a:bodyPr wrap="square">
            <a:spAutoFit/>
          </a:bodyPr>
          <a:lstStyle/>
          <a:p>
            <a:pPr algn="ctr"/>
            <a:r>
              <a:rPr lang="zh-CN" altLang="en-US" sz="3600" b="1" dirty="0" smtClean="0">
                <a:solidFill>
                  <a:srgbClr val="C00000"/>
                </a:solidFill>
                <a:latin typeface="微软雅黑" panose="020B0503020204020204" pitchFamily="34" charset="-122"/>
                <a:ea typeface="微软雅黑" panose="020B0503020204020204" pitchFamily="34" charset="-122"/>
              </a:rPr>
              <a:t>五年以来经济发展取得辉煌成就</a:t>
            </a:r>
          </a:p>
        </p:txBody>
      </p:sp>
      <p:sp>
        <p:nvSpPr>
          <p:cNvPr id="6" name="矩形 5"/>
          <p:cNvSpPr/>
          <p:nvPr/>
        </p:nvSpPr>
        <p:spPr>
          <a:xfrm>
            <a:off x="6385417" y="1804038"/>
            <a:ext cx="3685624" cy="646331"/>
          </a:xfrm>
          <a:prstGeom prst="rect">
            <a:avLst/>
          </a:prstGeom>
        </p:spPr>
        <p:txBody>
          <a:bodyPr wrap="none">
            <a:spAutoFit/>
          </a:bodyPr>
          <a:lstStyle/>
          <a:p>
            <a:pPr algn="ctr"/>
            <a:r>
              <a:rPr lang="zh-CN" altLang="en-US" sz="3600" spc="300" dirty="0" smtClean="0">
                <a:solidFill>
                  <a:srgbClr val="C00000"/>
                </a:solidFill>
                <a:latin typeface="微软雅黑" panose="020B0503020204020204" pitchFamily="34" charset="-122"/>
                <a:ea typeface="微软雅黑" panose="020B0503020204020204" pitchFamily="34" charset="-122"/>
              </a:rPr>
              <a:t>砥砺奋进的五年</a:t>
            </a:r>
            <a:endParaRPr lang="zh-CN" altLang="en-US" sz="3600" spc="300" dirty="0">
              <a:solidFill>
                <a:srgbClr val="C00000"/>
              </a:solidFill>
              <a:latin typeface="微软雅黑" panose="020B0503020204020204" pitchFamily="34" charset="-122"/>
              <a:ea typeface="微软雅黑" panose="020B0503020204020204" pitchFamily="34" charset="-122"/>
            </a:endParaRPr>
          </a:p>
        </p:txBody>
      </p:sp>
      <p:sp>
        <p:nvSpPr>
          <p:cNvPr id="7" name="矩形 6"/>
          <p:cNvSpPr/>
          <p:nvPr/>
        </p:nvSpPr>
        <p:spPr>
          <a:xfrm>
            <a:off x="6457906" y="2431489"/>
            <a:ext cx="3540649" cy="369332"/>
          </a:xfrm>
          <a:prstGeom prst="rect">
            <a:avLst/>
          </a:prstGeom>
        </p:spPr>
        <p:txBody>
          <a:bodyPr wrap="none">
            <a:spAutoFit/>
          </a:bodyPr>
          <a:lstStyle/>
          <a:p>
            <a:pPr algn="ctr"/>
            <a:r>
              <a:rPr lang="en-US" altLang="zh-CN" dirty="0" smtClean="0">
                <a:solidFill>
                  <a:srgbClr val="C00000"/>
                </a:solidFill>
                <a:latin typeface="微软雅黑" panose="020B0503020204020204" pitchFamily="34" charset="-122"/>
                <a:ea typeface="微软雅黑" panose="020B0503020204020204" pitchFamily="34" charset="-122"/>
              </a:rPr>
              <a:t>Sheer Endeavour Of Five Years</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8" name="Freeform 29"/>
          <p:cNvSpPr/>
          <p:nvPr/>
        </p:nvSpPr>
        <p:spPr bwMode="auto">
          <a:xfrm>
            <a:off x="1041593" y="1382463"/>
            <a:ext cx="2091839" cy="1926869"/>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rgbClr val="FFC000"/>
              </a:gs>
              <a:gs pos="50000">
                <a:schemeClr val="bg1"/>
              </a:gs>
              <a:gs pos="50000">
                <a:srgbClr val="F2B800"/>
              </a:gs>
              <a:gs pos="100000">
                <a:srgbClr val="FFFF00"/>
              </a:gs>
            </a:gsLst>
            <a:lin ang="5400000" scaled="1"/>
          </a:gradFill>
          <a:ln>
            <a:noFill/>
          </a:ln>
          <a:effectLst>
            <a:outerShdw blurRad="152400" dist="152400" dir="2700000" algn="tl" rotWithShape="0">
              <a:prstClr val="black">
                <a:alpha val="60000"/>
              </a:prstClr>
            </a:outerShdw>
          </a:effectLst>
          <a:extLst/>
        </p:spPr>
        <p:txBody>
          <a:bodyPr vert="horz" wrap="square" lIns="91440" tIns="45720" rIns="91440" bIns="45720" numCol="1" anchor="t" anchorCtr="0" compatLnSpc="1">
            <a:prstTxWarp prst="textNoShape">
              <a:avLst/>
            </a:prstTxWarp>
          </a:bodyPr>
          <a:lstStyle/>
          <a:p>
            <a:endParaRPr lang="zh-CN" altLang="en-US">
              <a:noFill/>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2978" y="3903842"/>
            <a:ext cx="8339022" cy="2954158"/>
          </a:xfrm>
          <a:prstGeom prst="rect">
            <a:avLst/>
          </a:prstGeom>
        </p:spPr>
      </p:pic>
    </p:spTree>
    <p:extLst>
      <p:ext uri="{BB962C8B-B14F-4D97-AF65-F5344CB8AC3E}">
        <p14:creationId xmlns:p14="http://schemas.microsoft.com/office/powerpoint/2010/main" val="2577950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690">
        <p15:prstTrans prst="airplane"/>
      </p:transition>
    </mc:Choice>
    <mc:Fallback xmlns="">
      <p:transition spd="slow" advClick="0" advTm="56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5" presetClass="path" presetSubtype="0" accel="50000" decel="50000" fill="hold" grpId="1" nodeType="withEffect">
                                  <p:stCondLst>
                                    <p:cond delay="0"/>
                                  </p:stCondLst>
                                  <p:childTnLst>
                                    <p:animMotion origin="layout" path="M -3.95833E-6 0 L -0.00026 -0.63333 " pathEditMode="relative" rAng="0" ptsTypes="AA">
                                      <p:cBhvr>
                                        <p:cTn id="11" dur="1000" spd="-100000" fill="hold"/>
                                        <p:tgtEl>
                                          <p:spTgt spid="2"/>
                                        </p:tgtEl>
                                        <p:attrNameLst>
                                          <p:attrName>ppt_x</p:attrName>
                                          <p:attrName>ppt_y</p:attrName>
                                        </p:attrNameLst>
                                      </p:cBhvr>
                                      <p:rCtr x="-13" y="-31667"/>
                                    </p:animMotion>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50" fill="hold"/>
                                        <p:tgtEl>
                                          <p:spTgt spid="8"/>
                                        </p:tgtEl>
                                        <p:attrNameLst>
                                          <p:attrName>ppt_w</p:attrName>
                                        </p:attrNameLst>
                                      </p:cBhvr>
                                      <p:tavLst>
                                        <p:tav tm="0">
                                          <p:val>
                                            <p:fltVal val="0"/>
                                          </p:val>
                                        </p:tav>
                                        <p:tav tm="100000">
                                          <p:val>
                                            <p:strVal val="#ppt_w"/>
                                          </p:val>
                                        </p:tav>
                                      </p:tavLst>
                                    </p:anim>
                                    <p:anim calcmode="lin" valueType="num">
                                      <p:cBhvr>
                                        <p:cTn id="16" dur="250" fill="hold"/>
                                        <p:tgtEl>
                                          <p:spTgt spid="8"/>
                                        </p:tgtEl>
                                        <p:attrNameLst>
                                          <p:attrName>ppt_h</p:attrName>
                                        </p:attrNameLst>
                                      </p:cBhvr>
                                      <p:tavLst>
                                        <p:tav tm="0">
                                          <p:val>
                                            <p:fltVal val="0"/>
                                          </p:val>
                                        </p:tav>
                                        <p:tav tm="100000">
                                          <p:val>
                                            <p:strVal val="#ppt_h"/>
                                          </p:val>
                                        </p:tav>
                                      </p:tavLst>
                                    </p:anim>
                                    <p:animEffect transition="in" filter="fade">
                                      <p:cBhvr>
                                        <p:cTn id="17" dur="250"/>
                                        <p:tgtEl>
                                          <p:spTgt spid="8"/>
                                        </p:tgtEl>
                                      </p:cBhvr>
                                    </p:animEffect>
                                  </p:childTnLst>
                                </p:cTn>
                              </p:par>
                              <p:par>
                                <p:cTn id="18" presetID="6" presetClass="emph" presetSubtype="0" decel="100000" fill="hold" grpId="1" nodeType="withEffect">
                                  <p:stCondLst>
                                    <p:cond delay="200"/>
                                  </p:stCondLst>
                                  <p:childTnLst>
                                    <p:animScale>
                                      <p:cBhvr>
                                        <p:cTn id="19" dur="250" fill="hold"/>
                                        <p:tgtEl>
                                          <p:spTgt spid="8"/>
                                        </p:tgtEl>
                                      </p:cBhvr>
                                      <p:by x="120000" y="120000"/>
                                    </p:animScale>
                                  </p:childTnLst>
                                </p:cTn>
                              </p:par>
                              <p:par>
                                <p:cTn id="20" presetID="6" presetClass="emph" presetSubtype="0" decel="100000" fill="hold" grpId="2" nodeType="withEffect">
                                  <p:stCondLst>
                                    <p:cond delay="400"/>
                                  </p:stCondLst>
                                  <p:childTnLst>
                                    <p:animScale>
                                      <p:cBhvr>
                                        <p:cTn id="21" dur="250" fill="hold"/>
                                        <p:tgtEl>
                                          <p:spTgt spid="8"/>
                                        </p:tgtEl>
                                      </p:cBhvr>
                                      <p:by x="83000" y="83000"/>
                                    </p:animScale>
                                  </p:childTnLst>
                                </p:cTn>
                              </p:par>
                              <p:par>
                                <p:cTn id="22" presetID="53" presetClass="entr" presetSubtype="16" fill="hold" grpId="0" nodeType="withEffect">
                                  <p:stCondLst>
                                    <p:cond delay="400"/>
                                  </p:stCondLst>
                                  <p:childTnLst>
                                    <p:set>
                                      <p:cBhvr>
                                        <p:cTn id="23" dur="1" fill="hold">
                                          <p:stCondLst>
                                            <p:cond delay="0"/>
                                          </p:stCondLst>
                                        </p:cTn>
                                        <p:tgtEl>
                                          <p:spTgt spid="3"/>
                                        </p:tgtEl>
                                        <p:attrNameLst>
                                          <p:attrName>style.visibility</p:attrName>
                                        </p:attrNameLst>
                                      </p:cBhvr>
                                      <p:to>
                                        <p:strVal val="visible"/>
                                      </p:to>
                                    </p:set>
                                    <p:anim calcmode="lin" valueType="num">
                                      <p:cBhvr>
                                        <p:cTn id="24" dur="250" fill="hold"/>
                                        <p:tgtEl>
                                          <p:spTgt spid="3"/>
                                        </p:tgtEl>
                                        <p:attrNameLst>
                                          <p:attrName>ppt_w</p:attrName>
                                        </p:attrNameLst>
                                      </p:cBhvr>
                                      <p:tavLst>
                                        <p:tav tm="0">
                                          <p:val>
                                            <p:fltVal val="0"/>
                                          </p:val>
                                        </p:tav>
                                        <p:tav tm="100000">
                                          <p:val>
                                            <p:strVal val="#ppt_w"/>
                                          </p:val>
                                        </p:tav>
                                      </p:tavLst>
                                    </p:anim>
                                    <p:anim calcmode="lin" valueType="num">
                                      <p:cBhvr>
                                        <p:cTn id="25" dur="250" fill="hold"/>
                                        <p:tgtEl>
                                          <p:spTgt spid="3"/>
                                        </p:tgtEl>
                                        <p:attrNameLst>
                                          <p:attrName>ppt_h</p:attrName>
                                        </p:attrNameLst>
                                      </p:cBhvr>
                                      <p:tavLst>
                                        <p:tav tm="0">
                                          <p:val>
                                            <p:fltVal val="0"/>
                                          </p:val>
                                        </p:tav>
                                        <p:tav tm="100000">
                                          <p:val>
                                            <p:strVal val="#ppt_h"/>
                                          </p:val>
                                        </p:tav>
                                      </p:tavLst>
                                    </p:anim>
                                    <p:animEffect transition="in" filter="fade">
                                      <p:cBhvr>
                                        <p:cTn id="26" dur="250"/>
                                        <p:tgtEl>
                                          <p:spTgt spid="3"/>
                                        </p:tgtEl>
                                      </p:cBhvr>
                                    </p:animEffect>
                                  </p:childTnLst>
                                </p:cTn>
                              </p:par>
                              <p:par>
                                <p:cTn id="27" presetID="6" presetClass="emph" presetSubtype="0" decel="100000" fill="hold" grpId="1" nodeType="withEffect">
                                  <p:stCondLst>
                                    <p:cond delay="600"/>
                                  </p:stCondLst>
                                  <p:childTnLst>
                                    <p:animScale>
                                      <p:cBhvr>
                                        <p:cTn id="28" dur="250" fill="hold"/>
                                        <p:tgtEl>
                                          <p:spTgt spid="3"/>
                                        </p:tgtEl>
                                      </p:cBhvr>
                                      <p:by x="120000" y="120000"/>
                                    </p:animScale>
                                  </p:childTnLst>
                                </p:cTn>
                              </p:par>
                              <p:par>
                                <p:cTn id="29" presetID="6" presetClass="emph" presetSubtype="0" decel="100000" fill="hold" grpId="2" nodeType="withEffect">
                                  <p:stCondLst>
                                    <p:cond delay="800"/>
                                  </p:stCondLst>
                                  <p:childTnLst>
                                    <p:animScale>
                                      <p:cBhvr>
                                        <p:cTn id="30" dur="250" fill="hold"/>
                                        <p:tgtEl>
                                          <p:spTgt spid="3"/>
                                        </p:tgtEl>
                                      </p:cBhvr>
                                      <p:by x="83000" y="83000"/>
                                    </p:animScale>
                                  </p:childTnLst>
                                </p:cTn>
                              </p:par>
                            </p:childTnLst>
                          </p:cTn>
                        </p:par>
                        <p:par>
                          <p:cTn id="31" fill="hold">
                            <p:stCondLst>
                              <p:cond delay="205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1000"/>
                                        <p:tgtEl>
                                          <p:spTgt spid="10"/>
                                        </p:tgtEl>
                                      </p:cBhvr>
                                    </p:animEffect>
                                  </p:childTnLst>
                                </p:cTn>
                              </p:par>
                            </p:childTnLst>
                          </p:cTn>
                        </p:par>
                        <p:par>
                          <p:cTn id="35" fill="hold">
                            <p:stCondLst>
                              <p:cond delay="3050"/>
                            </p:stCondLst>
                            <p:childTnLst>
                              <p:par>
                                <p:cTn id="36" presetID="53" presetClass="entr" presetSubtype="16"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35" presetClass="path" presetSubtype="0" accel="50000" decel="50000" fill="hold" grpId="1" nodeType="withEffect">
                                  <p:stCondLst>
                                    <p:cond delay="0"/>
                                  </p:stCondLst>
                                  <p:childTnLst>
                                    <p:animMotion origin="layout" path="M 2.08333E-7 4.81481E-6 L 0.31576 4.81481E-6 " pathEditMode="relative" rAng="0" ptsTypes="AA">
                                      <p:cBhvr>
                                        <p:cTn id="42" dur="1000" spd="-100000" fill="hold"/>
                                        <p:tgtEl>
                                          <p:spTgt spid="6"/>
                                        </p:tgtEl>
                                        <p:attrNameLst>
                                          <p:attrName>ppt_x</p:attrName>
                                          <p:attrName>ppt_y</p:attrName>
                                        </p:attrNameLst>
                                      </p:cBhvr>
                                      <p:rCtr x="15781" y="0"/>
                                    </p:animMotion>
                                  </p:childTnLst>
                                </p:cTn>
                              </p:par>
                              <p:par>
                                <p:cTn id="43" presetID="53" presetClass="entr" presetSubtype="16" fill="hold" grpId="0" nodeType="withEffect">
                                  <p:stCondLst>
                                    <p:cond delay="30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par>
                                <p:cTn id="48" presetID="35" presetClass="path" presetSubtype="0" accel="50000" decel="50000" fill="hold" grpId="1" nodeType="withEffect">
                                  <p:stCondLst>
                                    <p:cond delay="300"/>
                                  </p:stCondLst>
                                  <p:childTnLst>
                                    <p:animMotion origin="layout" path="M 2.08333E-7 -1.48148E-6 L 0.31576 -1.48148E-6 " pathEditMode="relative" rAng="0" ptsTypes="AA">
                                      <p:cBhvr>
                                        <p:cTn id="49" dur="1000" spd="-100000" fill="hold"/>
                                        <p:tgtEl>
                                          <p:spTgt spid="7"/>
                                        </p:tgtEl>
                                        <p:attrNameLst>
                                          <p:attrName>ppt_x</p:attrName>
                                          <p:attrName>ppt_y</p:attrName>
                                        </p:attrNameLst>
                                      </p:cBhvr>
                                      <p:rCtr x="15781" y="0"/>
                                    </p:animMotion>
                                  </p:childTnLst>
                                </p:cTn>
                              </p:par>
                              <p:par>
                                <p:cTn id="50" presetID="53" presetClass="entr" presetSubtype="16" fill="hold" grpId="0" nodeType="withEffect">
                                  <p:stCondLst>
                                    <p:cond delay="60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Effect transition="in" filter="fade">
                                      <p:cBhvr>
                                        <p:cTn id="54" dur="500"/>
                                        <p:tgtEl>
                                          <p:spTgt spid="4"/>
                                        </p:tgtEl>
                                      </p:cBhvr>
                                    </p:animEffect>
                                  </p:childTnLst>
                                </p:cTn>
                              </p:par>
                              <p:par>
                                <p:cTn id="55" presetID="35" presetClass="path" presetSubtype="0" accel="50000" decel="50000" fill="hold" grpId="1" nodeType="withEffect">
                                  <p:stCondLst>
                                    <p:cond delay="600"/>
                                  </p:stCondLst>
                                  <p:childTnLst>
                                    <p:animMotion origin="layout" path="M 2.08333E-7 -4.07407E-6 L 0.31576 -4.07407E-6 " pathEditMode="relative" rAng="0" ptsTypes="AA">
                                      <p:cBhvr>
                                        <p:cTn id="56" dur="1000" spd="-100000" fill="hold"/>
                                        <p:tgtEl>
                                          <p:spTgt spid="4"/>
                                        </p:tgtEl>
                                        <p:attrNameLst>
                                          <p:attrName>ppt_x</p:attrName>
                                          <p:attrName>ppt_y</p:attrName>
                                        </p:attrNameLst>
                                      </p:cBhvr>
                                      <p:rCtr x="157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P spid="3" grpId="2"/>
      <p:bldP spid="4" grpId="0"/>
      <p:bldP spid="4" grpId="1"/>
      <p:bldP spid="6" grpId="0"/>
      <p:bldP spid="6" grpId="1"/>
      <p:bldP spid="7" grpId="0"/>
      <p:bldP spid="7" grpId="1"/>
      <p:bldP spid="8" grpId="0" animBg="1"/>
      <p:bldP spid="8" grpId="1" animBg="1"/>
      <p:bldP spid="8"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五年以来经济发展取得辉煌成就</a:t>
            </a:r>
            <a:endParaRPr lang="zh-CN" altLang="en-US" sz="2400" dirty="0"/>
          </a:p>
        </p:txBody>
      </p:sp>
      <p:sp>
        <p:nvSpPr>
          <p:cNvPr id="23" name="TextBox 21"/>
          <p:cNvSpPr txBox="1"/>
          <p:nvPr/>
        </p:nvSpPr>
        <p:spPr>
          <a:xfrm>
            <a:off x="1192600" y="2253124"/>
            <a:ext cx="9825851" cy="1054515"/>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十八大以来，以习近平同志为核心的党中央先后提出“一带一路”建设、“新常态”、以及“供给侧改革”等重要论述，为我国经济改革和发展明确了目标，指明了方向，为全面建成小康社会、实现中华民族伟大复兴的中国梦打下了坚实的基础。让我们回顾下十八大以来中国经济</a:t>
            </a:r>
            <a:r>
              <a:rPr lang="en-US" altLang="zh-CN" sz="1400" b="1" dirty="0" smtClean="0">
                <a:solidFill>
                  <a:srgbClr val="C00000"/>
                </a:solidFill>
                <a:latin typeface="微软雅黑" panose="020B0503020204020204" pitchFamily="34" charset="-122"/>
                <a:ea typeface="微软雅黑" panose="020B0503020204020204" pitchFamily="34" charset="-122"/>
              </a:rPr>
              <a:t>10</a:t>
            </a:r>
            <a:r>
              <a:rPr lang="zh-CN" altLang="en-US" sz="1400" b="1" dirty="0" smtClean="0">
                <a:solidFill>
                  <a:srgbClr val="C00000"/>
                </a:solidFill>
                <a:latin typeface="微软雅黑" panose="020B0503020204020204" pitchFamily="34" charset="-122"/>
                <a:ea typeface="微软雅黑" panose="020B0503020204020204" pitchFamily="34" charset="-122"/>
              </a:rPr>
              <a:t>大关键词，盘点收获的喜悦，迎接十九大的到来</a:t>
            </a:r>
            <a:r>
              <a:rPr lang="zh-CN" altLang="en-US" sz="1400" b="1" dirty="0">
                <a:solidFill>
                  <a:srgbClr val="C00000"/>
                </a:solidFill>
                <a:latin typeface="微软雅黑" panose="020B0503020204020204" pitchFamily="34" charset="-122"/>
                <a:ea typeface="微软雅黑" panose="020B0503020204020204" pitchFamily="34" charset="-122"/>
              </a:rPr>
              <a:t>。</a:t>
            </a:r>
            <a:endParaRPr lang="zh-CN" altLang="en-US" sz="1400" b="1" dirty="0" smtClean="0">
              <a:solidFill>
                <a:srgbClr val="C00000"/>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907533" y="1909632"/>
            <a:ext cx="10395987" cy="1471743"/>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17" name="组合 16"/>
          <p:cNvGrpSpPr/>
          <p:nvPr/>
        </p:nvGrpSpPr>
        <p:grpSpPr>
          <a:xfrm>
            <a:off x="652701" y="1615701"/>
            <a:ext cx="2959419" cy="587863"/>
            <a:chOff x="2627784" y="1061212"/>
            <a:chExt cx="944779" cy="540912"/>
          </a:xfrm>
        </p:grpSpPr>
        <p:sp>
          <p:nvSpPr>
            <p:cNvPr id="24" name="圆角矩形 23"/>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5" name="文本框 58"/>
            <p:cNvSpPr txBox="1"/>
            <p:nvPr/>
          </p:nvSpPr>
          <p:spPr>
            <a:xfrm>
              <a:off x="2709138" y="1061212"/>
              <a:ext cx="863425" cy="540912"/>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十八大以来的成绩</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3552670" y="3724867"/>
            <a:ext cx="5306009" cy="587863"/>
            <a:chOff x="2627784" y="1061212"/>
            <a:chExt cx="944779" cy="540912"/>
          </a:xfrm>
        </p:grpSpPr>
        <p:sp>
          <p:nvSpPr>
            <p:cNvPr id="27" name="圆角矩形 26"/>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8" name="文本框 58"/>
            <p:cNvSpPr txBox="1"/>
            <p:nvPr/>
          </p:nvSpPr>
          <p:spPr>
            <a:xfrm>
              <a:off x="2709138" y="1061212"/>
              <a:ext cx="863425" cy="540912"/>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十八大以来中国经济</a:t>
              </a:r>
              <a:r>
                <a:rPr lang="en-US" altLang="zh-CN" sz="2000" b="1" dirty="0" smtClean="0">
                  <a:solidFill>
                    <a:schemeClr val="bg1"/>
                  </a:solidFill>
                  <a:latin typeface="微软雅黑" panose="020B0503020204020204" pitchFamily="34" charset="-122"/>
                  <a:ea typeface="微软雅黑" panose="020B0503020204020204" pitchFamily="34" charset="-122"/>
                </a:rPr>
                <a:t>10</a:t>
              </a:r>
              <a:r>
                <a:rPr lang="zh-CN" altLang="en-US" sz="2000" b="1" dirty="0" smtClean="0">
                  <a:solidFill>
                    <a:schemeClr val="bg1"/>
                  </a:solidFill>
                  <a:latin typeface="微软雅黑" panose="020B0503020204020204" pitchFamily="34" charset="-122"/>
                  <a:ea typeface="微软雅黑" panose="020B0503020204020204" pitchFamily="34" charset="-122"/>
                </a:rPr>
                <a:t>大关键词</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1348026" y="4629767"/>
            <a:ext cx="1655524" cy="502040"/>
            <a:chOff x="2627784" y="1100597"/>
            <a:chExt cx="925800" cy="461943"/>
          </a:xfrm>
        </p:grpSpPr>
        <p:sp>
          <p:nvSpPr>
            <p:cNvPr id="30" name="圆角矩形 29"/>
            <p:cNvSpPr/>
            <p:nvPr/>
          </p:nvSpPr>
          <p:spPr>
            <a:xfrm>
              <a:off x="2627784" y="1106814"/>
              <a:ext cx="925800" cy="4557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31" name="文本框 58"/>
            <p:cNvSpPr txBox="1"/>
            <p:nvPr/>
          </p:nvSpPr>
          <p:spPr>
            <a:xfrm>
              <a:off x="2627784" y="1100597"/>
              <a:ext cx="863425" cy="378429"/>
            </a:xfrm>
            <a:prstGeom prst="rect">
              <a:avLst/>
            </a:prstGeom>
            <a:noFill/>
          </p:spPr>
          <p:txBody>
            <a:bodyPr wrap="square" lIns="124977" tIns="62489" rIns="124977" bIns="62489" rtlCol="0">
              <a:spAutoFit/>
            </a:bodyPr>
            <a:lstStyle/>
            <a:p>
              <a:pPr algn="ctr">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一带一路</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3329226" y="4629767"/>
            <a:ext cx="1655524" cy="502040"/>
            <a:chOff x="2627784" y="1100597"/>
            <a:chExt cx="925800" cy="461943"/>
          </a:xfrm>
        </p:grpSpPr>
        <p:sp>
          <p:nvSpPr>
            <p:cNvPr id="33" name="圆角矩形 32"/>
            <p:cNvSpPr/>
            <p:nvPr/>
          </p:nvSpPr>
          <p:spPr>
            <a:xfrm>
              <a:off x="2627784" y="1106814"/>
              <a:ext cx="925800" cy="4557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34" name="文本框 58"/>
            <p:cNvSpPr txBox="1"/>
            <p:nvPr/>
          </p:nvSpPr>
          <p:spPr>
            <a:xfrm>
              <a:off x="2627784" y="1100597"/>
              <a:ext cx="863425" cy="413474"/>
            </a:xfrm>
            <a:prstGeom prst="rect">
              <a:avLst/>
            </a:prstGeom>
            <a:noFill/>
          </p:spPr>
          <p:txBody>
            <a:bodyPr wrap="square" lIns="124977" tIns="62489" rIns="124977" bIns="62489" rtlCol="0">
              <a:spAutoFit/>
            </a:bodyPr>
            <a:lstStyle/>
            <a:p>
              <a:pPr algn="ctr">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中国经济新常态</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5310426" y="4629767"/>
            <a:ext cx="1655524" cy="502040"/>
            <a:chOff x="2627784" y="1100597"/>
            <a:chExt cx="925800" cy="461943"/>
          </a:xfrm>
        </p:grpSpPr>
        <p:sp>
          <p:nvSpPr>
            <p:cNvPr id="36" name="圆角矩形 35"/>
            <p:cNvSpPr/>
            <p:nvPr/>
          </p:nvSpPr>
          <p:spPr>
            <a:xfrm>
              <a:off x="2627784" y="1106814"/>
              <a:ext cx="925800" cy="4557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37" name="文本框 58"/>
            <p:cNvSpPr txBox="1"/>
            <p:nvPr/>
          </p:nvSpPr>
          <p:spPr>
            <a:xfrm>
              <a:off x="2627784" y="1100597"/>
              <a:ext cx="863425" cy="413474"/>
            </a:xfrm>
            <a:prstGeom prst="rect">
              <a:avLst/>
            </a:prstGeom>
            <a:noFill/>
          </p:spPr>
          <p:txBody>
            <a:bodyPr wrap="square" lIns="124977" tIns="62489" rIns="124977" bIns="62489" rtlCol="0">
              <a:spAutoFit/>
            </a:bodyPr>
            <a:lstStyle/>
            <a:p>
              <a:pPr algn="ctr">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京津冀协同发展</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7219050" y="4629767"/>
            <a:ext cx="1869660" cy="502040"/>
            <a:chOff x="2587199" y="1100597"/>
            <a:chExt cx="1045549" cy="461943"/>
          </a:xfrm>
        </p:grpSpPr>
        <p:sp>
          <p:nvSpPr>
            <p:cNvPr id="39" name="圆角矩形 38"/>
            <p:cNvSpPr/>
            <p:nvPr/>
          </p:nvSpPr>
          <p:spPr>
            <a:xfrm>
              <a:off x="2627784" y="1106814"/>
              <a:ext cx="925800" cy="4557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40" name="文本框 58"/>
            <p:cNvSpPr txBox="1"/>
            <p:nvPr/>
          </p:nvSpPr>
          <p:spPr>
            <a:xfrm>
              <a:off x="2587199" y="1100597"/>
              <a:ext cx="1045549" cy="413474"/>
            </a:xfrm>
            <a:prstGeom prst="rect">
              <a:avLst/>
            </a:prstGeom>
            <a:noFill/>
          </p:spPr>
          <p:txBody>
            <a:bodyPr wrap="square" lIns="124977" tIns="62489" rIns="124977" bIns="62489" rtlCol="0">
              <a:spAutoFit/>
            </a:bodyPr>
            <a:lstStyle/>
            <a:p>
              <a:pPr algn="ctr">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供给侧结构性改革</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9272826" y="4629767"/>
            <a:ext cx="1655524" cy="502040"/>
            <a:chOff x="2627784" y="1100597"/>
            <a:chExt cx="925800" cy="461943"/>
          </a:xfrm>
        </p:grpSpPr>
        <p:sp>
          <p:nvSpPr>
            <p:cNvPr id="42" name="圆角矩形 41"/>
            <p:cNvSpPr/>
            <p:nvPr/>
          </p:nvSpPr>
          <p:spPr>
            <a:xfrm>
              <a:off x="2627784" y="1106814"/>
              <a:ext cx="925800" cy="4557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43" name="文本框 58"/>
            <p:cNvSpPr txBox="1"/>
            <p:nvPr/>
          </p:nvSpPr>
          <p:spPr>
            <a:xfrm>
              <a:off x="2627784" y="1100597"/>
              <a:ext cx="863425" cy="413474"/>
            </a:xfrm>
            <a:prstGeom prst="rect">
              <a:avLst/>
            </a:prstGeom>
            <a:noFill/>
          </p:spPr>
          <p:txBody>
            <a:bodyPr wrap="square" lIns="124977" tIns="62489" rIns="124977" bIns="62489" rtlCol="0">
              <a:spAutoFit/>
            </a:bodyPr>
            <a:lstStyle/>
            <a:p>
              <a:pPr algn="ctr">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三去一降一补</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348026" y="5420342"/>
            <a:ext cx="1655524" cy="502040"/>
            <a:chOff x="2627784" y="1100597"/>
            <a:chExt cx="925800" cy="461943"/>
          </a:xfrm>
        </p:grpSpPr>
        <p:sp>
          <p:nvSpPr>
            <p:cNvPr id="45" name="圆角矩形 44"/>
            <p:cNvSpPr/>
            <p:nvPr/>
          </p:nvSpPr>
          <p:spPr>
            <a:xfrm>
              <a:off x="2627784" y="1106814"/>
              <a:ext cx="925800" cy="4557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46" name="文本框 58"/>
            <p:cNvSpPr txBox="1"/>
            <p:nvPr/>
          </p:nvSpPr>
          <p:spPr>
            <a:xfrm>
              <a:off x="2627784" y="1100597"/>
              <a:ext cx="863425" cy="378429"/>
            </a:xfrm>
            <a:prstGeom prst="rect">
              <a:avLst/>
            </a:prstGeom>
            <a:noFill/>
          </p:spPr>
          <p:txBody>
            <a:bodyPr wrap="square" lIns="124977" tIns="62489" rIns="124977" bIns="62489" rtlCol="0">
              <a:spAutoFit/>
            </a:bodyPr>
            <a:lstStyle/>
            <a:p>
              <a:pPr algn="ctr">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脱贫攻坚</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3213105" y="5420342"/>
            <a:ext cx="1869660" cy="502040"/>
            <a:chOff x="2562848" y="1100597"/>
            <a:chExt cx="1045549" cy="461943"/>
          </a:xfrm>
        </p:grpSpPr>
        <p:sp>
          <p:nvSpPr>
            <p:cNvPr id="48" name="圆角矩形 47"/>
            <p:cNvSpPr/>
            <p:nvPr/>
          </p:nvSpPr>
          <p:spPr>
            <a:xfrm>
              <a:off x="2627784" y="1106814"/>
              <a:ext cx="925800" cy="4557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49" name="文本框 58"/>
            <p:cNvSpPr txBox="1"/>
            <p:nvPr/>
          </p:nvSpPr>
          <p:spPr>
            <a:xfrm>
              <a:off x="2562848" y="1100597"/>
              <a:ext cx="1045549" cy="413474"/>
            </a:xfrm>
            <a:prstGeom prst="rect">
              <a:avLst/>
            </a:prstGeom>
            <a:noFill/>
          </p:spPr>
          <p:txBody>
            <a:bodyPr wrap="square" lIns="124977" tIns="62489" rIns="124977" bIns="62489" rtlCol="0">
              <a:spAutoFit/>
            </a:bodyPr>
            <a:lstStyle/>
            <a:p>
              <a:pPr algn="ctr">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深化财税体制改革</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5179791" y="5420342"/>
            <a:ext cx="1981198" cy="502040"/>
            <a:chOff x="2554731" y="1100597"/>
            <a:chExt cx="1107923" cy="461943"/>
          </a:xfrm>
        </p:grpSpPr>
        <p:sp>
          <p:nvSpPr>
            <p:cNvPr id="51" name="圆角矩形 50"/>
            <p:cNvSpPr/>
            <p:nvPr/>
          </p:nvSpPr>
          <p:spPr>
            <a:xfrm>
              <a:off x="2627784" y="1106814"/>
              <a:ext cx="925800" cy="4557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52" name="文本框 58"/>
            <p:cNvSpPr txBox="1"/>
            <p:nvPr/>
          </p:nvSpPr>
          <p:spPr>
            <a:xfrm>
              <a:off x="2554731" y="1100597"/>
              <a:ext cx="1107923" cy="413474"/>
            </a:xfrm>
            <a:prstGeom prst="rect">
              <a:avLst/>
            </a:prstGeom>
            <a:noFill/>
          </p:spPr>
          <p:txBody>
            <a:bodyPr wrap="square" lIns="124977" tIns="62489" rIns="124977" bIns="62489" rtlCol="0">
              <a:spAutoFit/>
            </a:bodyPr>
            <a:lstStyle/>
            <a:p>
              <a:pPr algn="ctr">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大众创业万众创新</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7291626" y="5420342"/>
            <a:ext cx="1655524" cy="502040"/>
            <a:chOff x="2627784" y="1100597"/>
            <a:chExt cx="925800" cy="461943"/>
          </a:xfrm>
        </p:grpSpPr>
        <p:sp>
          <p:nvSpPr>
            <p:cNvPr id="54" name="圆角矩形 53"/>
            <p:cNvSpPr/>
            <p:nvPr/>
          </p:nvSpPr>
          <p:spPr>
            <a:xfrm>
              <a:off x="2627784" y="1106814"/>
              <a:ext cx="925800" cy="4557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55" name="文本框 58"/>
            <p:cNvSpPr txBox="1"/>
            <p:nvPr/>
          </p:nvSpPr>
          <p:spPr>
            <a:xfrm>
              <a:off x="2627784" y="1100597"/>
              <a:ext cx="863425" cy="378429"/>
            </a:xfrm>
            <a:prstGeom prst="rect">
              <a:avLst/>
            </a:prstGeom>
            <a:noFill/>
          </p:spPr>
          <p:txBody>
            <a:bodyPr wrap="square" lIns="124977" tIns="62489" rIns="124977" bIns="62489" rtlCol="0">
              <a:spAutoFit/>
            </a:bodyPr>
            <a:lstStyle/>
            <a:p>
              <a:pPr algn="ctr">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互联网</a:t>
              </a:r>
              <a:r>
                <a:rPr lang="en-US" altLang="zh-CN" sz="1400" b="1" dirty="0" smtClean="0">
                  <a:solidFill>
                    <a:srgbClr val="C00000"/>
                  </a:solidFill>
                  <a:latin typeface="微软雅黑" panose="020B0503020204020204" pitchFamily="34" charset="-122"/>
                  <a:ea typeface="微软雅黑" panose="020B0503020204020204" pitchFamily="34" charset="-122"/>
                </a:rPr>
                <a:t>+</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9272826" y="5420342"/>
            <a:ext cx="1655524" cy="502040"/>
            <a:chOff x="2627784" y="1100597"/>
            <a:chExt cx="925800" cy="461943"/>
          </a:xfrm>
        </p:grpSpPr>
        <p:sp>
          <p:nvSpPr>
            <p:cNvPr id="57" name="圆角矩形 56"/>
            <p:cNvSpPr/>
            <p:nvPr/>
          </p:nvSpPr>
          <p:spPr>
            <a:xfrm>
              <a:off x="2627784" y="1106814"/>
              <a:ext cx="925800" cy="4557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58" name="文本框 58"/>
            <p:cNvSpPr txBox="1"/>
            <p:nvPr/>
          </p:nvSpPr>
          <p:spPr>
            <a:xfrm>
              <a:off x="2627784" y="1100597"/>
              <a:ext cx="863425" cy="413474"/>
            </a:xfrm>
            <a:prstGeom prst="rect">
              <a:avLst/>
            </a:prstGeom>
            <a:noFill/>
          </p:spPr>
          <p:txBody>
            <a:bodyPr wrap="square" lIns="124977" tIns="62489" rIns="124977" bIns="62489" rtlCol="0">
              <a:spAutoFit/>
            </a:bodyPr>
            <a:lstStyle/>
            <a:p>
              <a:pPr algn="ctr">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中国制造</a:t>
              </a:r>
              <a:r>
                <a:rPr lang="en-US" altLang="zh-CN" sz="1400" b="1" dirty="0" smtClean="0">
                  <a:solidFill>
                    <a:srgbClr val="C00000"/>
                  </a:solidFill>
                  <a:latin typeface="微软雅黑" panose="020B0503020204020204" pitchFamily="34" charset="-122"/>
                  <a:ea typeface="微软雅黑" panose="020B0503020204020204" pitchFamily="34" charset="-122"/>
                </a:rPr>
                <a:t>2025</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507444663"/>
      </p:ext>
    </p:extLst>
  </p:cSld>
  <p:clrMapOvr>
    <a:masterClrMapping/>
  </p:clrMapOvr>
  <mc:AlternateContent xmlns:mc="http://schemas.openxmlformats.org/markup-compatibility/2006" xmlns:p14="http://schemas.microsoft.com/office/powerpoint/2010/main">
    <mc:Choice Requires="p14">
      <p:transition spd="slow" p14:dur="1600" advClick="0" advTm="8516">
        <p14:gallery dir="l"/>
      </p:transition>
    </mc:Choice>
    <mc:Fallback xmlns="">
      <p:transition spd="slow" advClick="0" advTm="85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1500"/>
                                        <p:tgtEl>
                                          <p:spTgt spid="23"/>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4500"/>
                            </p:stCondLst>
                            <p:childTnLst>
                              <p:par>
                                <p:cTn id="33" presetID="22" presetClass="entr" presetSubtype="8"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par>
                          <p:cTn id="36" fill="hold">
                            <p:stCondLst>
                              <p:cond delay="5000"/>
                            </p:stCondLst>
                            <p:childTnLst>
                              <p:par>
                                <p:cTn id="37" presetID="22" presetClass="entr" presetSubtype="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500"/>
                                        <p:tgtEl>
                                          <p:spTgt spid="41"/>
                                        </p:tgtEl>
                                      </p:cBhvr>
                                    </p:animEffect>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par>
                          <p:cTn id="44" fill="hold">
                            <p:stCondLst>
                              <p:cond delay="6000"/>
                            </p:stCondLst>
                            <p:childTnLst>
                              <p:par>
                                <p:cTn id="45" presetID="22" presetClass="entr" presetSubtype="8"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left)">
                                      <p:cBhvr>
                                        <p:cTn id="47" dur="500"/>
                                        <p:tgtEl>
                                          <p:spTgt spid="47"/>
                                        </p:tgtEl>
                                      </p:cBhvr>
                                    </p:animEffect>
                                  </p:childTnLst>
                                </p:cTn>
                              </p:par>
                            </p:childTnLst>
                          </p:cTn>
                        </p:par>
                        <p:par>
                          <p:cTn id="48" fill="hold">
                            <p:stCondLst>
                              <p:cond delay="6500"/>
                            </p:stCondLst>
                            <p:childTnLst>
                              <p:par>
                                <p:cTn id="49" presetID="22" presetClass="entr" presetSubtype="8"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childTnLst>
                          </p:cTn>
                        </p:par>
                        <p:par>
                          <p:cTn id="52" fill="hold">
                            <p:stCondLst>
                              <p:cond delay="7000"/>
                            </p:stCondLst>
                            <p:childTnLst>
                              <p:par>
                                <p:cTn id="53" presetID="22" presetClass="entr" presetSubtype="8" fill="hold"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left)">
                                      <p:cBhvr>
                                        <p:cTn id="55" dur="500"/>
                                        <p:tgtEl>
                                          <p:spTgt spid="53"/>
                                        </p:tgtEl>
                                      </p:cBhvr>
                                    </p:animEffect>
                                  </p:childTnLst>
                                </p:cTn>
                              </p:par>
                            </p:childTnLst>
                          </p:cTn>
                        </p:par>
                        <p:par>
                          <p:cTn id="56" fill="hold">
                            <p:stCondLst>
                              <p:cond delay="7500"/>
                            </p:stCondLst>
                            <p:childTnLst>
                              <p:par>
                                <p:cTn id="57" presetID="22" presetClass="entr" presetSubtype="8" fill="hold" nodeType="after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wipe(left)">
                                      <p:cBhvr>
                                        <p:cTn id="5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五年以来经济发展取得辉煌成就</a:t>
            </a:r>
            <a:endParaRPr lang="zh-CN" altLang="en-US" sz="2400" dirty="0"/>
          </a:p>
        </p:txBody>
      </p:sp>
      <p:sp>
        <p:nvSpPr>
          <p:cNvPr id="23" name="TextBox 21"/>
          <p:cNvSpPr txBox="1"/>
          <p:nvPr/>
        </p:nvSpPr>
        <p:spPr>
          <a:xfrm>
            <a:off x="1192600" y="2253124"/>
            <a:ext cx="6524395" cy="1415768"/>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“一带一路”建设是习近平同志在</a:t>
            </a:r>
            <a:r>
              <a:rPr lang="en-US" altLang="zh-CN" sz="1400" b="1" dirty="0" smtClean="0">
                <a:solidFill>
                  <a:srgbClr val="C00000"/>
                </a:solidFill>
                <a:latin typeface="微软雅黑" panose="020B0503020204020204" pitchFamily="34" charset="-122"/>
                <a:ea typeface="微软雅黑" panose="020B0503020204020204" pitchFamily="34" charset="-122"/>
              </a:rPr>
              <a:t>2013</a:t>
            </a:r>
            <a:r>
              <a:rPr lang="zh-CN" altLang="en-US" sz="1400" b="1" dirty="0" smtClean="0">
                <a:solidFill>
                  <a:srgbClr val="C00000"/>
                </a:solidFill>
                <a:latin typeface="微软雅黑" panose="020B0503020204020204" pitchFamily="34" charset="-122"/>
                <a:ea typeface="微软雅黑" panose="020B0503020204020204" pitchFamily="34" charset="-122"/>
              </a:rPr>
              <a:t>年提出的伟大构想，也是党中央主动应对国际形势深刻变化和我国发展面临的新形势新任务新要求，围绕推进对外开放与国际合作作出的重大决策。“一带一路”是针对国际合作中的瓶颈和制约因素提出的“中国方案”，以开放、合作、共赢的理念为世界经济注入正能量。</a:t>
            </a:r>
          </a:p>
        </p:txBody>
      </p:sp>
      <p:sp>
        <p:nvSpPr>
          <p:cNvPr id="12" name="圆角矩形 11"/>
          <p:cNvSpPr/>
          <p:nvPr/>
        </p:nvSpPr>
        <p:spPr>
          <a:xfrm>
            <a:off x="907533" y="1909632"/>
            <a:ext cx="6902967" cy="1759260"/>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17" name="组合 16"/>
          <p:cNvGrpSpPr/>
          <p:nvPr/>
        </p:nvGrpSpPr>
        <p:grpSpPr>
          <a:xfrm>
            <a:off x="652701" y="1615701"/>
            <a:ext cx="2959419" cy="544843"/>
            <a:chOff x="2627784" y="1061212"/>
            <a:chExt cx="944779" cy="501328"/>
          </a:xfrm>
        </p:grpSpPr>
        <p:sp>
          <p:nvSpPr>
            <p:cNvPr id="24" name="圆角矩形 23"/>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5"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背景与意义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9" name="TextBox 21"/>
          <p:cNvSpPr txBox="1"/>
          <p:nvPr/>
        </p:nvSpPr>
        <p:spPr>
          <a:xfrm>
            <a:off x="1192600" y="4649807"/>
            <a:ext cx="6524395" cy="1415768"/>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“一带一路”建设已初步完成规划和布局，正在向落地生根、深耕细作、持久发展的阶段迈进。</a:t>
            </a:r>
            <a:r>
              <a:rPr lang="en-US" altLang="zh-CN" sz="1400" b="1" dirty="0" smtClean="0">
                <a:solidFill>
                  <a:srgbClr val="C00000"/>
                </a:solidFill>
                <a:latin typeface="微软雅黑" panose="020B0503020204020204" pitchFamily="34" charset="-122"/>
                <a:ea typeface="微软雅黑" panose="020B0503020204020204" pitchFamily="34" charset="-122"/>
              </a:rPr>
              <a:t>3</a:t>
            </a:r>
            <a:r>
              <a:rPr lang="zh-CN" altLang="en-US" sz="1400" b="1" dirty="0" smtClean="0">
                <a:solidFill>
                  <a:srgbClr val="C00000"/>
                </a:solidFill>
                <a:latin typeface="微软雅黑" panose="020B0503020204020204" pitchFamily="34" charset="-122"/>
                <a:ea typeface="微软雅黑" panose="020B0503020204020204" pitchFamily="34" charset="-122"/>
              </a:rPr>
              <a:t>年多来，已经有</a:t>
            </a:r>
            <a:r>
              <a:rPr lang="en-US" altLang="zh-CN" sz="1400" b="1" dirty="0" smtClean="0">
                <a:solidFill>
                  <a:srgbClr val="C00000"/>
                </a:solidFill>
                <a:latin typeface="微软雅黑" panose="020B0503020204020204" pitchFamily="34" charset="-122"/>
                <a:ea typeface="微软雅黑" panose="020B0503020204020204" pitchFamily="34" charset="-122"/>
              </a:rPr>
              <a:t>100</a:t>
            </a:r>
            <a:r>
              <a:rPr lang="zh-CN" altLang="en-US" sz="1400" b="1" dirty="0" smtClean="0">
                <a:solidFill>
                  <a:srgbClr val="C00000"/>
                </a:solidFill>
                <a:latin typeface="微软雅黑" panose="020B0503020204020204" pitchFamily="34" charset="-122"/>
                <a:ea typeface="微软雅黑" panose="020B0503020204020204" pitchFamily="34" charset="-122"/>
              </a:rPr>
              <a:t>多个国家和国际组织积极响应支持，</a:t>
            </a:r>
            <a:r>
              <a:rPr lang="en-US" altLang="zh-CN" sz="1400" b="1" dirty="0" smtClean="0">
                <a:solidFill>
                  <a:srgbClr val="C00000"/>
                </a:solidFill>
                <a:latin typeface="微软雅黑" panose="020B0503020204020204" pitchFamily="34" charset="-122"/>
                <a:ea typeface="微软雅黑" panose="020B0503020204020204" pitchFamily="34" charset="-122"/>
              </a:rPr>
              <a:t>40</a:t>
            </a:r>
            <a:r>
              <a:rPr lang="zh-CN" altLang="en-US" sz="1400" b="1" dirty="0" smtClean="0">
                <a:solidFill>
                  <a:srgbClr val="C00000"/>
                </a:solidFill>
                <a:latin typeface="微软雅黑" panose="020B0503020204020204" pitchFamily="34" charset="-122"/>
                <a:ea typeface="微软雅黑" panose="020B0503020204020204" pitchFamily="34" charset="-122"/>
              </a:rPr>
              <a:t>多个国家和国际组织同中国签署合作协议。中国已同</a:t>
            </a:r>
            <a:r>
              <a:rPr lang="en-US" altLang="zh-CN" sz="1400" b="1" dirty="0" smtClean="0">
                <a:solidFill>
                  <a:srgbClr val="C00000"/>
                </a:solidFill>
                <a:latin typeface="微软雅黑" panose="020B0503020204020204" pitchFamily="34" charset="-122"/>
                <a:ea typeface="微软雅黑" panose="020B0503020204020204" pitchFamily="34" charset="-122"/>
              </a:rPr>
              <a:t>20</a:t>
            </a:r>
            <a:r>
              <a:rPr lang="zh-CN" altLang="en-US" sz="1400" b="1" dirty="0" smtClean="0">
                <a:solidFill>
                  <a:srgbClr val="C00000"/>
                </a:solidFill>
                <a:latin typeface="微软雅黑" panose="020B0503020204020204" pitchFamily="34" charset="-122"/>
                <a:ea typeface="微软雅黑" panose="020B0503020204020204" pitchFamily="34" charset="-122"/>
              </a:rPr>
              <a:t>多个国家签署了产能合作协议，同</a:t>
            </a:r>
            <a:r>
              <a:rPr lang="en-US" altLang="zh-CN" sz="1400" b="1" dirty="0" smtClean="0">
                <a:solidFill>
                  <a:srgbClr val="C00000"/>
                </a:solidFill>
                <a:latin typeface="微软雅黑" panose="020B0503020204020204" pitchFamily="34" charset="-122"/>
                <a:ea typeface="微软雅黑" panose="020B0503020204020204" pitchFamily="34" charset="-122"/>
              </a:rPr>
              <a:t>17</a:t>
            </a:r>
            <a:r>
              <a:rPr lang="zh-CN" altLang="en-US" sz="1400" b="1" dirty="0" smtClean="0">
                <a:solidFill>
                  <a:srgbClr val="C00000"/>
                </a:solidFill>
                <a:latin typeface="微软雅黑" panose="020B0503020204020204" pitchFamily="34" charset="-122"/>
                <a:ea typeface="微软雅黑" panose="020B0503020204020204" pitchFamily="34" charset="-122"/>
              </a:rPr>
              <a:t>个国家共同建设了</a:t>
            </a:r>
            <a:r>
              <a:rPr lang="en-US" altLang="zh-CN" sz="1400" b="1" dirty="0" smtClean="0">
                <a:solidFill>
                  <a:srgbClr val="C00000"/>
                </a:solidFill>
                <a:latin typeface="微软雅黑" panose="020B0503020204020204" pitchFamily="34" charset="-122"/>
                <a:ea typeface="微软雅黑" panose="020B0503020204020204" pitchFamily="34" charset="-122"/>
              </a:rPr>
              <a:t>46</a:t>
            </a:r>
            <a:r>
              <a:rPr lang="zh-CN" altLang="en-US" sz="1400" b="1" dirty="0" smtClean="0">
                <a:solidFill>
                  <a:srgbClr val="C00000"/>
                </a:solidFill>
                <a:latin typeface="微软雅黑" panose="020B0503020204020204" pitchFamily="34" charset="-122"/>
                <a:ea typeface="微软雅黑" panose="020B0503020204020204" pitchFamily="34" charset="-122"/>
              </a:rPr>
              <a:t>个境外合作区。</a:t>
            </a:r>
          </a:p>
        </p:txBody>
      </p:sp>
      <p:sp>
        <p:nvSpPr>
          <p:cNvPr id="60" name="圆角矩形 59"/>
          <p:cNvSpPr/>
          <p:nvPr/>
        </p:nvSpPr>
        <p:spPr>
          <a:xfrm>
            <a:off x="907533" y="4306315"/>
            <a:ext cx="6902967" cy="1759260"/>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61" name="组合 60"/>
          <p:cNvGrpSpPr/>
          <p:nvPr/>
        </p:nvGrpSpPr>
        <p:grpSpPr>
          <a:xfrm>
            <a:off x="652701" y="4012384"/>
            <a:ext cx="2959419" cy="544843"/>
            <a:chOff x="2627784" y="1061212"/>
            <a:chExt cx="944779" cy="501328"/>
          </a:xfrm>
        </p:grpSpPr>
        <p:sp>
          <p:nvSpPr>
            <p:cNvPr id="62" name="圆角矩形 6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63"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成         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5733" y="2276561"/>
            <a:ext cx="3306667" cy="2207201"/>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b="5692"/>
          <a:stretch/>
        </p:blipFill>
        <p:spPr>
          <a:xfrm>
            <a:off x="8123389" y="4649806"/>
            <a:ext cx="3329011" cy="1569761"/>
          </a:xfrm>
          <a:prstGeom prst="rect">
            <a:avLst/>
          </a:prstGeom>
        </p:spPr>
      </p:pic>
      <p:sp>
        <p:nvSpPr>
          <p:cNvPr id="64" name="Freeform 5"/>
          <p:cNvSpPr>
            <a:spLocks/>
          </p:cNvSpPr>
          <p:nvPr/>
        </p:nvSpPr>
        <p:spPr bwMode="auto">
          <a:xfrm>
            <a:off x="10491571" y="1444936"/>
            <a:ext cx="1441580" cy="161637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65" name="Freeform 5"/>
          <p:cNvSpPr>
            <a:spLocks/>
          </p:cNvSpPr>
          <p:nvPr/>
        </p:nvSpPr>
        <p:spPr bwMode="auto">
          <a:xfrm>
            <a:off x="10607688" y="1575133"/>
            <a:ext cx="1209347" cy="1355982"/>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66" name="TextBox 25"/>
          <p:cNvSpPr txBox="1"/>
          <p:nvPr/>
        </p:nvSpPr>
        <p:spPr>
          <a:xfrm>
            <a:off x="10621113" y="2032576"/>
            <a:ext cx="1423496" cy="441096"/>
          </a:xfrm>
          <a:prstGeom prst="rect">
            <a:avLst/>
          </a:prstGeom>
          <a:noFill/>
        </p:spPr>
        <p:txBody>
          <a:bodyPr wrap="square" lIns="162511" tIns="81255" rIns="162511" bIns="81255"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一带一路</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TextBox 25"/>
          <p:cNvSpPr txBox="1"/>
          <p:nvPr/>
        </p:nvSpPr>
        <p:spPr>
          <a:xfrm>
            <a:off x="10768504" y="1755410"/>
            <a:ext cx="1423496" cy="333374"/>
          </a:xfrm>
          <a:prstGeom prst="rect">
            <a:avLst/>
          </a:prstGeom>
          <a:noFill/>
        </p:spPr>
        <p:txBody>
          <a:bodyPr wrap="square" lIns="162511" tIns="81255" rIns="162511" bIns="81255"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关键词一</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04175306"/>
      </p:ext>
    </p:extLst>
  </p:cSld>
  <p:clrMapOvr>
    <a:masterClrMapping/>
  </p:clrMapOvr>
  <mc:AlternateContent xmlns:mc="http://schemas.openxmlformats.org/markup-compatibility/2006" xmlns:p14="http://schemas.microsoft.com/office/powerpoint/2010/main">
    <mc:Choice Requires="p14">
      <p:transition spd="slow" p14:dur="1600" advClick="0" advTm="10317">
        <p14:gallery dir="l"/>
      </p:transition>
    </mc:Choice>
    <mc:Fallback xmlns="">
      <p:transition spd="slow" advClick="0" advTm="10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250" fill="hold"/>
                                        <p:tgtEl>
                                          <p:spTgt spid="64"/>
                                        </p:tgtEl>
                                        <p:attrNameLst>
                                          <p:attrName>ppt_w</p:attrName>
                                        </p:attrNameLst>
                                      </p:cBhvr>
                                      <p:tavLst>
                                        <p:tav tm="0">
                                          <p:val>
                                            <p:fltVal val="0"/>
                                          </p:val>
                                        </p:tav>
                                        <p:tav tm="100000">
                                          <p:val>
                                            <p:strVal val="#ppt_w"/>
                                          </p:val>
                                        </p:tav>
                                      </p:tavLst>
                                    </p:anim>
                                    <p:anim calcmode="lin" valueType="num">
                                      <p:cBhvr>
                                        <p:cTn id="8" dur="250" fill="hold"/>
                                        <p:tgtEl>
                                          <p:spTgt spid="64"/>
                                        </p:tgtEl>
                                        <p:attrNameLst>
                                          <p:attrName>ppt_h</p:attrName>
                                        </p:attrNameLst>
                                      </p:cBhvr>
                                      <p:tavLst>
                                        <p:tav tm="0">
                                          <p:val>
                                            <p:fltVal val="0"/>
                                          </p:val>
                                        </p:tav>
                                        <p:tav tm="100000">
                                          <p:val>
                                            <p:strVal val="#ppt_h"/>
                                          </p:val>
                                        </p:tav>
                                      </p:tavLst>
                                    </p:anim>
                                    <p:animEffect transition="in" filter="fade">
                                      <p:cBhvr>
                                        <p:cTn id="9" dur="250"/>
                                        <p:tgtEl>
                                          <p:spTgt spid="64"/>
                                        </p:tgtEl>
                                      </p:cBhvr>
                                    </p:animEffect>
                                  </p:childTnLst>
                                </p:cTn>
                              </p:par>
                              <p:par>
                                <p:cTn id="10" presetID="6" presetClass="emph" presetSubtype="0" decel="100000" fill="hold" grpId="1" nodeType="withEffect">
                                  <p:stCondLst>
                                    <p:cond delay="200"/>
                                  </p:stCondLst>
                                  <p:childTnLst>
                                    <p:animScale>
                                      <p:cBhvr>
                                        <p:cTn id="11" dur="250" fill="hold"/>
                                        <p:tgtEl>
                                          <p:spTgt spid="64"/>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64"/>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65"/>
                                        </p:tgtEl>
                                        <p:attrNameLst>
                                          <p:attrName>style.visibility</p:attrName>
                                        </p:attrNameLst>
                                      </p:cBhvr>
                                      <p:to>
                                        <p:strVal val="visible"/>
                                      </p:to>
                                    </p:set>
                                    <p:anim calcmode="lin" valueType="num">
                                      <p:cBhvr>
                                        <p:cTn id="16" dur="250" fill="hold"/>
                                        <p:tgtEl>
                                          <p:spTgt spid="65"/>
                                        </p:tgtEl>
                                        <p:attrNameLst>
                                          <p:attrName>ppt_w</p:attrName>
                                        </p:attrNameLst>
                                      </p:cBhvr>
                                      <p:tavLst>
                                        <p:tav tm="0">
                                          <p:val>
                                            <p:fltVal val="0"/>
                                          </p:val>
                                        </p:tav>
                                        <p:tav tm="100000">
                                          <p:val>
                                            <p:strVal val="#ppt_w"/>
                                          </p:val>
                                        </p:tav>
                                      </p:tavLst>
                                    </p:anim>
                                    <p:anim calcmode="lin" valueType="num">
                                      <p:cBhvr>
                                        <p:cTn id="17" dur="250" fill="hold"/>
                                        <p:tgtEl>
                                          <p:spTgt spid="65"/>
                                        </p:tgtEl>
                                        <p:attrNameLst>
                                          <p:attrName>ppt_h</p:attrName>
                                        </p:attrNameLst>
                                      </p:cBhvr>
                                      <p:tavLst>
                                        <p:tav tm="0">
                                          <p:val>
                                            <p:fltVal val="0"/>
                                          </p:val>
                                        </p:tav>
                                        <p:tav tm="100000">
                                          <p:val>
                                            <p:strVal val="#ppt_h"/>
                                          </p:val>
                                        </p:tav>
                                      </p:tavLst>
                                    </p:anim>
                                    <p:animEffect transition="in" filter="fade">
                                      <p:cBhvr>
                                        <p:cTn id="18" dur="250"/>
                                        <p:tgtEl>
                                          <p:spTgt spid="65"/>
                                        </p:tgtEl>
                                      </p:cBhvr>
                                    </p:animEffect>
                                  </p:childTnLst>
                                </p:cTn>
                              </p:par>
                              <p:par>
                                <p:cTn id="19" presetID="6" presetClass="emph" presetSubtype="0" decel="100000" fill="hold" grpId="1" nodeType="withEffect">
                                  <p:stCondLst>
                                    <p:cond delay="600"/>
                                  </p:stCondLst>
                                  <p:childTnLst>
                                    <p:animScale>
                                      <p:cBhvr>
                                        <p:cTn id="20" dur="250" fill="hold"/>
                                        <p:tgtEl>
                                          <p:spTgt spid="65"/>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65"/>
                                        </p:tgtEl>
                                      </p:cBhvr>
                                      <p:by x="83000" y="83000"/>
                                    </p:animScale>
                                  </p:childTnLst>
                                </p:cTn>
                              </p:par>
                            </p:childTnLst>
                          </p:cTn>
                        </p:par>
                        <p:par>
                          <p:cTn id="23" fill="hold">
                            <p:stCondLst>
                              <p:cond delay="1050"/>
                            </p:stCondLst>
                            <p:childTnLst>
                              <p:par>
                                <p:cTn id="24" presetID="16" presetClass="entr" presetSubtype="37"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outVertical)">
                                      <p:cBhvr>
                                        <p:cTn id="26" dur="750"/>
                                        <p:tgtEl>
                                          <p:spTgt spid="66"/>
                                        </p:tgtEl>
                                      </p:cBhvr>
                                    </p:animEffect>
                                  </p:childTnLst>
                                </p:cTn>
                              </p:par>
                            </p:childTnLst>
                          </p:cTn>
                        </p:par>
                        <p:par>
                          <p:cTn id="27" fill="hold">
                            <p:stCondLst>
                              <p:cond delay="1800"/>
                            </p:stCondLst>
                            <p:childTnLst>
                              <p:par>
                                <p:cTn id="28" presetID="16" presetClass="entr" presetSubtype="37"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outVertical)">
                                      <p:cBhvr>
                                        <p:cTn id="30" dur="750"/>
                                        <p:tgtEl>
                                          <p:spTgt spid="67"/>
                                        </p:tgtEl>
                                      </p:cBhvr>
                                    </p:animEffect>
                                  </p:childTnLst>
                                </p:cTn>
                              </p:par>
                            </p:childTnLst>
                          </p:cTn>
                        </p:par>
                        <p:par>
                          <p:cTn id="31" fill="hold">
                            <p:stCondLst>
                              <p:cond delay="2550"/>
                            </p:stCondLst>
                            <p:childTnLst>
                              <p:par>
                                <p:cTn id="32" presetID="42"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5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50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55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6550"/>
                            </p:stCondLst>
                            <p:childTnLst>
                              <p:par>
                                <p:cTn id="52" presetID="22" presetClass="entr" presetSubtype="8" fill="hold" nodeType="afterEffect">
                                  <p:stCondLst>
                                    <p:cond delay="0"/>
                                  </p:stCondLst>
                                  <p:childTnLst>
                                    <p:set>
                                      <p:cBhvr>
                                        <p:cTn id="53" dur="1" fill="hold">
                                          <p:stCondLst>
                                            <p:cond delay="0"/>
                                          </p:stCondLst>
                                        </p:cTn>
                                        <p:tgtEl>
                                          <p:spTgt spid="23">
                                            <p:txEl>
                                              <p:pRg st="0" end="0"/>
                                            </p:txEl>
                                          </p:spTgt>
                                        </p:tgtEl>
                                        <p:attrNameLst>
                                          <p:attrName>style.visibility</p:attrName>
                                        </p:attrNameLst>
                                      </p:cBhvr>
                                      <p:to>
                                        <p:strVal val="visible"/>
                                      </p:to>
                                    </p:set>
                                    <p:animEffect transition="in" filter="wipe(left)">
                                      <p:cBhvr>
                                        <p:cTn id="54" dur="1250"/>
                                        <p:tgtEl>
                                          <p:spTgt spid="23">
                                            <p:txEl>
                                              <p:pRg st="0" end="0"/>
                                            </p:txEl>
                                          </p:spTgt>
                                        </p:tgtEl>
                                      </p:cBhvr>
                                    </p:animEffect>
                                  </p:childTnLst>
                                </p:cTn>
                              </p:par>
                            </p:childTnLst>
                          </p:cTn>
                        </p:par>
                        <p:par>
                          <p:cTn id="55" fill="hold">
                            <p:stCondLst>
                              <p:cond delay="7800"/>
                            </p:stCondLst>
                            <p:childTnLst>
                              <p:par>
                                <p:cTn id="56" presetID="22" presetClass="entr" presetSubtype="8"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left)">
                                      <p:cBhvr>
                                        <p:cTn id="58" dur="1250"/>
                                        <p:tgtEl>
                                          <p:spTgt spid="60"/>
                                        </p:tgtEl>
                                      </p:cBhvr>
                                    </p:animEffect>
                                  </p:childTnLst>
                                </p:cTn>
                              </p:par>
                            </p:childTnLst>
                          </p:cTn>
                        </p:par>
                        <p:par>
                          <p:cTn id="59" fill="hold">
                            <p:stCondLst>
                              <p:cond delay="9050"/>
                            </p:stCondLst>
                            <p:childTnLst>
                              <p:par>
                                <p:cTn id="60" presetID="22" presetClass="entr" presetSubtype="8" fill="hold"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par>
                          <p:cTn id="63" fill="hold">
                            <p:stCondLst>
                              <p:cond delay="9550"/>
                            </p:stCondLst>
                            <p:childTnLst>
                              <p:par>
                                <p:cTn id="64" presetID="22" presetClass="entr" presetSubtype="8" fill="hold" nodeType="afterEffect">
                                  <p:stCondLst>
                                    <p:cond delay="0"/>
                                  </p:stCondLst>
                                  <p:childTnLst>
                                    <p:set>
                                      <p:cBhvr>
                                        <p:cTn id="65" dur="1" fill="hold">
                                          <p:stCondLst>
                                            <p:cond delay="0"/>
                                          </p:stCondLst>
                                        </p:cTn>
                                        <p:tgtEl>
                                          <p:spTgt spid="59">
                                            <p:txEl>
                                              <p:pRg st="0" end="0"/>
                                            </p:txEl>
                                          </p:spTgt>
                                        </p:tgtEl>
                                        <p:attrNameLst>
                                          <p:attrName>style.visibility</p:attrName>
                                        </p:attrNameLst>
                                      </p:cBhvr>
                                      <p:to>
                                        <p:strVal val="visible"/>
                                      </p:to>
                                    </p:set>
                                    <p:animEffect transition="in" filter="wipe(left)">
                                      <p:cBhvr>
                                        <p:cTn id="66" dur="125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0" grpId="0" animBg="1"/>
      <p:bldP spid="64" grpId="0" animBg="1"/>
      <p:bldP spid="64" grpId="1" animBg="1"/>
      <p:bldP spid="64" grpId="2" animBg="1"/>
      <p:bldP spid="65" grpId="0" animBg="1"/>
      <p:bldP spid="65" grpId="1" animBg="1"/>
      <p:bldP spid="65" grpId="2" animBg="1"/>
      <p:bldP spid="66"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五年以来经济发展取得辉煌成就</a:t>
            </a:r>
            <a:endParaRPr lang="zh-CN" altLang="en-US" sz="2400" dirty="0"/>
          </a:p>
        </p:txBody>
      </p:sp>
      <p:sp>
        <p:nvSpPr>
          <p:cNvPr id="23" name="TextBox 21"/>
          <p:cNvSpPr txBox="1"/>
          <p:nvPr/>
        </p:nvSpPr>
        <p:spPr>
          <a:xfrm>
            <a:off x="4748600" y="2665517"/>
            <a:ext cx="6524395" cy="1738934"/>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习近平第一次提及“新常态”是</a:t>
            </a:r>
            <a:r>
              <a:rPr lang="en-US" altLang="zh-CN" sz="1400" b="1" dirty="0" smtClean="0">
                <a:solidFill>
                  <a:srgbClr val="C00000"/>
                </a:solidFill>
                <a:latin typeface="微软雅黑" panose="020B0503020204020204" pitchFamily="34" charset="-122"/>
                <a:ea typeface="微软雅黑" panose="020B0503020204020204" pitchFamily="34" charset="-122"/>
              </a:rPr>
              <a:t>2014</a:t>
            </a:r>
            <a:r>
              <a:rPr lang="zh-CN" altLang="en-US" sz="1400" b="1" dirty="0" smtClean="0">
                <a:solidFill>
                  <a:srgbClr val="C00000"/>
                </a:solidFill>
                <a:latin typeface="微软雅黑" panose="020B0503020204020204" pitchFamily="34" charset="-122"/>
                <a:ea typeface="微软雅黑" panose="020B0503020204020204" pitchFamily="34" charset="-122"/>
              </a:rPr>
              <a:t>年</a:t>
            </a:r>
            <a:r>
              <a:rPr lang="en-US" altLang="zh-CN" sz="1400" b="1" dirty="0" smtClean="0">
                <a:solidFill>
                  <a:srgbClr val="C00000"/>
                </a:solidFill>
                <a:latin typeface="微软雅黑" panose="020B0503020204020204" pitchFamily="34" charset="-122"/>
                <a:ea typeface="微软雅黑" panose="020B0503020204020204" pitchFamily="34" charset="-122"/>
              </a:rPr>
              <a:t>5</a:t>
            </a:r>
            <a:r>
              <a:rPr lang="zh-CN" altLang="en-US" sz="1400" b="1" dirty="0" smtClean="0">
                <a:solidFill>
                  <a:srgbClr val="C00000"/>
                </a:solidFill>
                <a:latin typeface="微软雅黑" panose="020B0503020204020204" pitchFamily="34" charset="-122"/>
                <a:ea typeface="微软雅黑" panose="020B0503020204020204" pitchFamily="34" charset="-122"/>
              </a:rPr>
              <a:t>月考察河南的行程中，当时，他说：“我国发展仍处于重要战略机遇期，我们要增强信心，从当前我国经济发展的阶段性特征出发，适应新常态，保持战略上的平常心态。”新常态是对我国当前经济发展阶段性特征的高度概括，是对我国经济今后一个时期战略性走势的科学判断，是谋划和推动经济社会发展的重要依据。</a:t>
            </a:r>
          </a:p>
        </p:txBody>
      </p:sp>
      <p:sp>
        <p:nvSpPr>
          <p:cNvPr id="12" name="圆角矩形 11"/>
          <p:cNvSpPr/>
          <p:nvPr/>
        </p:nvSpPr>
        <p:spPr>
          <a:xfrm>
            <a:off x="4463533" y="2322025"/>
            <a:ext cx="6902967" cy="20824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17" name="组合 16"/>
          <p:cNvGrpSpPr/>
          <p:nvPr/>
        </p:nvGrpSpPr>
        <p:grpSpPr>
          <a:xfrm>
            <a:off x="4208701" y="2028094"/>
            <a:ext cx="2959419" cy="544843"/>
            <a:chOff x="2627784" y="1061212"/>
            <a:chExt cx="944779" cy="501328"/>
          </a:xfrm>
        </p:grpSpPr>
        <p:sp>
          <p:nvSpPr>
            <p:cNvPr id="24" name="圆角矩形 23"/>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5"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背景与意义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9" name="TextBox 21"/>
          <p:cNvSpPr txBox="1"/>
          <p:nvPr/>
        </p:nvSpPr>
        <p:spPr>
          <a:xfrm>
            <a:off x="4748600" y="5405691"/>
            <a:ext cx="6524395" cy="769437"/>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中国经济发展新常态下速度变化、结构优化、动能转换的特征更加明显，稳中向好的态势不断巩固。中国经济发展稳中向好的态势在加强，回暖具有可持续性。</a:t>
            </a:r>
          </a:p>
        </p:txBody>
      </p:sp>
      <p:sp>
        <p:nvSpPr>
          <p:cNvPr id="60" name="圆角矩形 59"/>
          <p:cNvSpPr/>
          <p:nvPr/>
        </p:nvSpPr>
        <p:spPr>
          <a:xfrm>
            <a:off x="4463533" y="5062199"/>
            <a:ext cx="6902967" cy="1263977"/>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61" name="组合 60"/>
          <p:cNvGrpSpPr/>
          <p:nvPr/>
        </p:nvGrpSpPr>
        <p:grpSpPr>
          <a:xfrm>
            <a:off x="4208701" y="4768268"/>
            <a:ext cx="2959419" cy="544843"/>
            <a:chOff x="2627784" y="1061212"/>
            <a:chExt cx="944779" cy="501328"/>
          </a:xfrm>
        </p:grpSpPr>
        <p:sp>
          <p:nvSpPr>
            <p:cNvPr id="62" name="圆角矩形 6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63"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成         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2132" t="10692" r="1430" b="18023"/>
          <a:stretch/>
        </p:blipFill>
        <p:spPr>
          <a:xfrm>
            <a:off x="674747" y="2431451"/>
            <a:ext cx="3356361" cy="208815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48" y="4649806"/>
            <a:ext cx="3356360" cy="1569761"/>
          </a:xfrm>
          <a:prstGeom prst="rect">
            <a:avLst/>
          </a:prstGeom>
        </p:spPr>
      </p:pic>
      <p:sp>
        <p:nvSpPr>
          <p:cNvPr id="64" name="Freeform 5"/>
          <p:cNvSpPr>
            <a:spLocks/>
          </p:cNvSpPr>
          <p:nvPr/>
        </p:nvSpPr>
        <p:spPr bwMode="auto">
          <a:xfrm>
            <a:off x="397814" y="1444936"/>
            <a:ext cx="1441580" cy="161637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65" name="Freeform 5"/>
          <p:cNvSpPr>
            <a:spLocks/>
          </p:cNvSpPr>
          <p:nvPr/>
        </p:nvSpPr>
        <p:spPr bwMode="auto">
          <a:xfrm>
            <a:off x="513931" y="1575133"/>
            <a:ext cx="1209347" cy="1355982"/>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66" name="TextBox 25"/>
          <p:cNvSpPr txBox="1"/>
          <p:nvPr/>
        </p:nvSpPr>
        <p:spPr>
          <a:xfrm>
            <a:off x="444720" y="2032576"/>
            <a:ext cx="1423496" cy="718095"/>
          </a:xfrm>
          <a:prstGeom prst="rect">
            <a:avLst/>
          </a:prstGeom>
          <a:noFill/>
        </p:spPr>
        <p:txBody>
          <a:bodyPr wrap="square" lIns="162511" tIns="81255" rIns="162511" bIns="81255"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中国经济</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b="1" dirty="0" smtClean="0">
                <a:solidFill>
                  <a:schemeClr val="bg1"/>
                </a:solidFill>
                <a:latin typeface="微软雅黑" panose="020B0503020204020204" pitchFamily="34" charset="-122"/>
                <a:ea typeface="微软雅黑" panose="020B0503020204020204" pitchFamily="34" charset="-122"/>
              </a:rPr>
              <a:t>新常态</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TextBox 25"/>
          <p:cNvSpPr txBox="1"/>
          <p:nvPr/>
        </p:nvSpPr>
        <p:spPr>
          <a:xfrm>
            <a:off x="674747" y="1755410"/>
            <a:ext cx="1423496" cy="333374"/>
          </a:xfrm>
          <a:prstGeom prst="rect">
            <a:avLst/>
          </a:prstGeom>
          <a:noFill/>
        </p:spPr>
        <p:txBody>
          <a:bodyPr wrap="square" lIns="162511" tIns="81255" rIns="162511" bIns="81255"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关键词二</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24889950"/>
      </p:ext>
    </p:extLst>
  </p:cSld>
  <p:clrMapOvr>
    <a:masterClrMapping/>
  </p:clrMapOvr>
  <mc:AlternateContent xmlns:mc="http://schemas.openxmlformats.org/markup-compatibility/2006" xmlns:p14="http://schemas.microsoft.com/office/powerpoint/2010/main">
    <mc:Choice Requires="p14">
      <p:transition spd="slow" p14:dur="1600" advClick="0" advTm="9563">
        <p14:gallery dir="l"/>
      </p:transition>
    </mc:Choice>
    <mc:Fallback xmlns="">
      <p:transition spd="slow" advClick="0" advTm="95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250" fill="hold"/>
                                        <p:tgtEl>
                                          <p:spTgt spid="64"/>
                                        </p:tgtEl>
                                        <p:attrNameLst>
                                          <p:attrName>ppt_w</p:attrName>
                                        </p:attrNameLst>
                                      </p:cBhvr>
                                      <p:tavLst>
                                        <p:tav tm="0">
                                          <p:val>
                                            <p:fltVal val="0"/>
                                          </p:val>
                                        </p:tav>
                                        <p:tav tm="100000">
                                          <p:val>
                                            <p:strVal val="#ppt_w"/>
                                          </p:val>
                                        </p:tav>
                                      </p:tavLst>
                                    </p:anim>
                                    <p:anim calcmode="lin" valueType="num">
                                      <p:cBhvr>
                                        <p:cTn id="8" dur="250" fill="hold"/>
                                        <p:tgtEl>
                                          <p:spTgt spid="64"/>
                                        </p:tgtEl>
                                        <p:attrNameLst>
                                          <p:attrName>ppt_h</p:attrName>
                                        </p:attrNameLst>
                                      </p:cBhvr>
                                      <p:tavLst>
                                        <p:tav tm="0">
                                          <p:val>
                                            <p:fltVal val="0"/>
                                          </p:val>
                                        </p:tav>
                                        <p:tav tm="100000">
                                          <p:val>
                                            <p:strVal val="#ppt_h"/>
                                          </p:val>
                                        </p:tav>
                                      </p:tavLst>
                                    </p:anim>
                                    <p:animEffect transition="in" filter="fade">
                                      <p:cBhvr>
                                        <p:cTn id="9" dur="250"/>
                                        <p:tgtEl>
                                          <p:spTgt spid="64"/>
                                        </p:tgtEl>
                                      </p:cBhvr>
                                    </p:animEffect>
                                  </p:childTnLst>
                                </p:cTn>
                              </p:par>
                              <p:par>
                                <p:cTn id="10" presetID="6" presetClass="emph" presetSubtype="0" decel="100000" fill="hold" grpId="1" nodeType="withEffect">
                                  <p:stCondLst>
                                    <p:cond delay="200"/>
                                  </p:stCondLst>
                                  <p:childTnLst>
                                    <p:animScale>
                                      <p:cBhvr>
                                        <p:cTn id="11" dur="250" fill="hold"/>
                                        <p:tgtEl>
                                          <p:spTgt spid="64"/>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64"/>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65"/>
                                        </p:tgtEl>
                                        <p:attrNameLst>
                                          <p:attrName>style.visibility</p:attrName>
                                        </p:attrNameLst>
                                      </p:cBhvr>
                                      <p:to>
                                        <p:strVal val="visible"/>
                                      </p:to>
                                    </p:set>
                                    <p:anim calcmode="lin" valueType="num">
                                      <p:cBhvr>
                                        <p:cTn id="16" dur="250" fill="hold"/>
                                        <p:tgtEl>
                                          <p:spTgt spid="65"/>
                                        </p:tgtEl>
                                        <p:attrNameLst>
                                          <p:attrName>ppt_w</p:attrName>
                                        </p:attrNameLst>
                                      </p:cBhvr>
                                      <p:tavLst>
                                        <p:tav tm="0">
                                          <p:val>
                                            <p:fltVal val="0"/>
                                          </p:val>
                                        </p:tav>
                                        <p:tav tm="100000">
                                          <p:val>
                                            <p:strVal val="#ppt_w"/>
                                          </p:val>
                                        </p:tav>
                                      </p:tavLst>
                                    </p:anim>
                                    <p:anim calcmode="lin" valueType="num">
                                      <p:cBhvr>
                                        <p:cTn id="17" dur="250" fill="hold"/>
                                        <p:tgtEl>
                                          <p:spTgt spid="65"/>
                                        </p:tgtEl>
                                        <p:attrNameLst>
                                          <p:attrName>ppt_h</p:attrName>
                                        </p:attrNameLst>
                                      </p:cBhvr>
                                      <p:tavLst>
                                        <p:tav tm="0">
                                          <p:val>
                                            <p:fltVal val="0"/>
                                          </p:val>
                                        </p:tav>
                                        <p:tav tm="100000">
                                          <p:val>
                                            <p:strVal val="#ppt_h"/>
                                          </p:val>
                                        </p:tav>
                                      </p:tavLst>
                                    </p:anim>
                                    <p:animEffect transition="in" filter="fade">
                                      <p:cBhvr>
                                        <p:cTn id="18" dur="250"/>
                                        <p:tgtEl>
                                          <p:spTgt spid="65"/>
                                        </p:tgtEl>
                                      </p:cBhvr>
                                    </p:animEffect>
                                  </p:childTnLst>
                                </p:cTn>
                              </p:par>
                              <p:par>
                                <p:cTn id="19" presetID="6" presetClass="emph" presetSubtype="0" decel="100000" fill="hold" grpId="1" nodeType="withEffect">
                                  <p:stCondLst>
                                    <p:cond delay="600"/>
                                  </p:stCondLst>
                                  <p:childTnLst>
                                    <p:animScale>
                                      <p:cBhvr>
                                        <p:cTn id="20" dur="250" fill="hold"/>
                                        <p:tgtEl>
                                          <p:spTgt spid="65"/>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65"/>
                                        </p:tgtEl>
                                      </p:cBhvr>
                                      <p:by x="83000" y="83000"/>
                                    </p:animScale>
                                  </p:childTnLst>
                                </p:cTn>
                              </p:par>
                            </p:childTnLst>
                          </p:cTn>
                        </p:par>
                        <p:par>
                          <p:cTn id="23" fill="hold">
                            <p:stCondLst>
                              <p:cond delay="1050"/>
                            </p:stCondLst>
                            <p:childTnLst>
                              <p:par>
                                <p:cTn id="24" presetID="16" presetClass="entr" presetSubtype="37"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outVertical)">
                                      <p:cBhvr>
                                        <p:cTn id="26" dur="750"/>
                                        <p:tgtEl>
                                          <p:spTgt spid="66"/>
                                        </p:tgtEl>
                                      </p:cBhvr>
                                    </p:animEffect>
                                  </p:childTnLst>
                                </p:cTn>
                              </p:par>
                            </p:childTnLst>
                          </p:cTn>
                        </p:par>
                        <p:par>
                          <p:cTn id="27" fill="hold">
                            <p:stCondLst>
                              <p:cond delay="1800"/>
                            </p:stCondLst>
                            <p:childTnLst>
                              <p:par>
                                <p:cTn id="28" presetID="16" presetClass="entr" presetSubtype="37"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outVertical)">
                                      <p:cBhvr>
                                        <p:cTn id="30" dur="750"/>
                                        <p:tgtEl>
                                          <p:spTgt spid="67"/>
                                        </p:tgtEl>
                                      </p:cBhvr>
                                    </p:animEffect>
                                  </p:childTnLst>
                                </p:cTn>
                              </p:par>
                            </p:childTnLst>
                          </p:cTn>
                        </p:par>
                        <p:par>
                          <p:cTn id="31" fill="hold">
                            <p:stCondLst>
                              <p:cond delay="2550"/>
                            </p:stCondLst>
                            <p:childTnLst>
                              <p:par>
                                <p:cTn id="32" presetID="42"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5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45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05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55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1250"/>
                                        <p:tgtEl>
                                          <p:spTgt spid="23"/>
                                        </p:tgtEl>
                                      </p:cBhvr>
                                    </p:animEffect>
                                  </p:childTnLst>
                                </p:cTn>
                              </p:par>
                            </p:childTnLst>
                          </p:cTn>
                        </p:par>
                        <p:par>
                          <p:cTn id="55" fill="hold">
                            <p:stCondLst>
                              <p:cond delay="6800"/>
                            </p:stCondLst>
                            <p:childTnLst>
                              <p:par>
                                <p:cTn id="56" presetID="22" presetClass="entr" presetSubtype="8"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left)">
                                      <p:cBhvr>
                                        <p:cTn id="58" dur="500"/>
                                        <p:tgtEl>
                                          <p:spTgt spid="60"/>
                                        </p:tgtEl>
                                      </p:cBhvr>
                                    </p:animEffect>
                                  </p:childTnLst>
                                </p:cTn>
                              </p:par>
                            </p:childTnLst>
                          </p:cTn>
                        </p:par>
                        <p:par>
                          <p:cTn id="59" fill="hold">
                            <p:stCondLst>
                              <p:cond delay="7300"/>
                            </p:stCondLst>
                            <p:childTnLst>
                              <p:par>
                                <p:cTn id="60" presetID="22" presetClass="entr" presetSubtype="8" fill="hold"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par>
                          <p:cTn id="63" fill="hold">
                            <p:stCondLst>
                              <p:cond delay="7800"/>
                            </p:stCondLst>
                            <p:childTnLst>
                              <p:par>
                                <p:cTn id="64" presetID="22" presetClass="entr" presetSubtype="8"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left)">
                                      <p:cBhvr>
                                        <p:cTn id="66" dur="12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59" grpId="0"/>
      <p:bldP spid="60" grpId="0" animBg="1"/>
      <p:bldP spid="64" grpId="0" animBg="1"/>
      <p:bldP spid="64" grpId="1" animBg="1"/>
      <p:bldP spid="64" grpId="2" animBg="1"/>
      <p:bldP spid="65" grpId="0" animBg="1"/>
      <p:bldP spid="65" grpId="1" animBg="1"/>
      <p:bldP spid="65" grpId="2" animBg="1"/>
      <p:bldP spid="66" grpId="0"/>
      <p:bldP spid="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五年以来经济发展取得辉煌成就</a:t>
            </a:r>
            <a:endParaRPr lang="zh-CN" altLang="en-US" sz="2400" dirty="0"/>
          </a:p>
        </p:txBody>
      </p:sp>
      <p:sp>
        <p:nvSpPr>
          <p:cNvPr id="23" name="TextBox 21"/>
          <p:cNvSpPr txBox="1"/>
          <p:nvPr/>
        </p:nvSpPr>
        <p:spPr>
          <a:xfrm>
            <a:off x="1192600" y="2253124"/>
            <a:ext cx="6524395" cy="1092603"/>
          </a:xfrm>
          <a:prstGeom prst="rect">
            <a:avLst/>
          </a:prstGeom>
          <a:noFill/>
        </p:spPr>
        <p:txBody>
          <a:bodyPr wrap="square" lIns="121917" tIns="60958" rIns="121917" bIns="60958">
            <a:spAutoFit/>
          </a:bodyPr>
          <a:lstStyle/>
          <a:p>
            <a:pPr algn="just">
              <a:lnSpc>
                <a:spcPct val="150000"/>
              </a:lnSpc>
            </a:pPr>
            <a:r>
              <a:rPr lang="en-US" altLang="zh-CN" sz="1400" b="1" dirty="0" smtClean="0">
                <a:solidFill>
                  <a:srgbClr val="C00000"/>
                </a:solidFill>
                <a:latin typeface="微软雅黑" panose="020B0503020204020204" pitchFamily="34" charset="-122"/>
                <a:ea typeface="微软雅黑" panose="020B0503020204020204" pitchFamily="34" charset="-122"/>
              </a:rPr>
              <a:t>2014</a:t>
            </a:r>
            <a:r>
              <a:rPr lang="zh-CN" altLang="en-US" sz="1400" b="1" dirty="0" smtClean="0">
                <a:solidFill>
                  <a:srgbClr val="C00000"/>
                </a:solidFill>
                <a:latin typeface="微软雅黑" panose="020B0503020204020204" pitchFamily="34" charset="-122"/>
                <a:ea typeface="微软雅黑" panose="020B0503020204020204" pitchFamily="34" charset="-122"/>
              </a:rPr>
              <a:t>年习近平提出京津冀协同发展战略。推动京津冀协同发展是党的十八大以来我国的一个重大国家战略，对于打造新型首都经济圈、推动京津冀一体化发展、促进全国区域协调发展、提升国家形象和国际竞争力具有重大意义。</a:t>
            </a:r>
          </a:p>
        </p:txBody>
      </p:sp>
      <p:sp>
        <p:nvSpPr>
          <p:cNvPr id="12" name="圆角矩形 11"/>
          <p:cNvSpPr/>
          <p:nvPr/>
        </p:nvSpPr>
        <p:spPr>
          <a:xfrm>
            <a:off x="907533" y="1909632"/>
            <a:ext cx="6902967" cy="1759260"/>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17" name="组合 16"/>
          <p:cNvGrpSpPr/>
          <p:nvPr/>
        </p:nvGrpSpPr>
        <p:grpSpPr>
          <a:xfrm>
            <a:off x="652701" y="1615701"/>
            <a:ext cx="2959419" cy="544843"/>
            <a:chOff x="2627784" y="1061212"/>
            <a:chExt cx="944779" cy="501328"/>
          </a:xfrm>
        </p:grpSpPr>
        <p:sp>
          <p:nvSpPr>
            <p:cNvPr id="24" name="圆角矩形 23"/>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5"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背景与意义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9" name="TextBox 21"/>
          <p:cNvSpPr txBox="1"/>
          <p:nvPr/>
        </p:nvSpPr>
        <p:spPr>
          <a:xfrm>
            <a:off x="1192600" y="4649807"/>
            <a:ext cx="6524395" cy="1738934"/>
          </a:xfrm>
          <a:prstGeom prst="rect">
            <a:avLst/>
          </a:prstGeom>
          <a:noFill/>
        </p:spPr>
        <p:txBody>
          <a:bodyPr wrap="square" lIns="121917" tIns="60958" rIns="121917" bIns="60958">
            <a:spAutoFit/>
          </a:bodyPr>
          <a:lstStyle/>
          <a:p>
            <a:pPr algn="just">
              <a:lnSpc>
                <a:spcPct val="150000"/>
              </a:lnSpc>
            </a:pPr>
            <a:r>
              <a:rPr lang="en-US" altLang="zh-CN" sz="1400" b="1" dirty="0" smtClean="0">
                <a:solidFill>
                  <a:srgbClr val="C00000"/>
                </a:solidFill>
                <a:latin typeface="微软雅黑" panose="020B0503020204020204" pitchFamily="34" charset="-122"/>
                <a:ea typeface="微软雅黑" panose="020B0503020204020204" pitchFamily="34" charset="-122"/>
              </a:rPr>
              <a:t>2014</a:t>
            </a:r>
            <a:r>
              <a:rPr lang="zh-CN" altLang="en-US" sz="1400" b="1" dirty="0" smtClean="0">
                <a:solidFill>
                  <a:srgbClr val="C00000"/>
                </a:solidFill>
                <a:latin typeface="微软雅黑" panose="020B0503020204020204" pitchFamily="34" charset="-122"/>
                <a:ea typeface="微软雅黑" panose="020B0503020204020204" pitchFamily="34" charset="-122"/>
              </a:rPr>
              <a:t>年以来，京津冀协同发展各项工作不断取得积极成效。京张、京霸铁路等重大轨道交通项目加快建设。现代汽车沧州第四工厂等重大项目建成投产。北京全国科技创新中心、京津冀全面创新改革试验区加快建设，京津冀城际铁路投资公司成立并有序运转，一批重大改革举措稳步落地，探索积累了一批可复制可推广的经验。</a:t>
            </a:r>
          </a:p>
        </p:txBody>
      </p:sp>
      <p:sp>
        <p:nvSpPr>
          <p:cNvPr id="60" name="圆角矩形 59"/>
          <p:cNvSpPr/>
          <p:nvPr/>
        </p:nvSpPr>
        <p:spPr>
          <a:xfrm>
            <a:off x="907533" y="4306315"/>
            <a:ext cx="6902967" cy="20824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61" name="组合 60"/>
          <p:cNvGrpSpPr/>
          <p:nvPr/>
        </p:nvGrpSpPr>
        <p:grpSpPr>
          <a:xfrm>
            <a:off x="652701" y="4012384"/>
            <a:ext cx="2959419" cy="544843"/>
            <a:chOff x="2627784" y="1061212"/>
            <a:chExt cx="944779" cy="501328"/>
          </a:xfrm>
        </p:grpSpPr>
        <p:sp>
          <p:nvSpPr>
            <p:cNvPr id="62" name="圆角矩形 6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63"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成         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5733" y="2284937"/>
            <a:ext cx="3306667" cy="219044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733" y="4649806"/>
            <a:ext cx="3306667" cy="1569761"/>
          </a:xfrm>
          <a:prstGeom prst="rect">
            <a:avLst/>
          </a:prstGeom>
        </p:spPr>
      </p:pic>
      <p:sp>
        <p:nvSpPr>
          <p:cNvPr id="64" name="Freeform 5"/>
          <p:cNvSpPr>
            <a:spLocks/>
          </p:cNvSpPr>
          <p:nvPr/>
        </p:nvSpPr>
        <p:spPr bwMode="auto">
          <a:xfrm>
            <a:off x="10491571" y="1444936"/>
            <a:ext cx="1441580" cy="161637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65" name="Freeform 5"/>
          <p:cNvSpPr>
            <a:spLocks/>
          </p:cNvSpPr>
          <p:nvPr/>
        </p:nvSpPr>
        <p:spPr bwMode="auto">
          <a:xfrm>
            <a:off x="10607688" y="1575133"/>
            <a:ext cx="1209347" cy="1355982"/>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66" name="TextBox 25"/>
          <p:cNvSpPr txBox="1"/>
          <p:nvPr/>
        </p:nvSpPr>
        <p:spPr>
          <a:xfrm>
            <a:off x="10509655" y="1968448"/>
            <a:ext cx="1423496" cy="718095"/>
          </a:xfrm>
          <a:prstGeom prst="rect">
            <a:avLst/>
          </a:prstGeom>
          <a:noFill/>
        </p:spPr>
        <p:txBody>
          <a:bodyPr wrap="square" lIns="162511" tIns="81255" rIns="162511" bIns="81255"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京津冀</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b="1" dirty="0" smtClean="0">
                <a:solidFill>
                  <a:schemeClr val="bg1"/>
                </a:solidFill>
                <a:latin typeface="微软雅黑" panose="020B0503020204020204" pitchFamily="34" charset="-122"/>
                <a:ea typeface="微软雅黑" panose="020B0503020204020204" pitchFamily="34" charset="-122"/>
              </a:rPr>
              <a:t>协同发展</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TextBox 25"/>
          <p:cNvSpPr txBox="1"/>
          <p:nvPr/>
        </p:nvSpPr>
        <p:spPr>
          <a:xfrm>
            <a:off x="10768504" y="1755410"/>
            <a:ext cx="1423496" cy="333374"/>
          </a:xfrm>
          <a:prstGeom prst="rect">
            <a:avLst/>
          </a:prstGeom>
          <a:noFill/>
        </p:spPr>
        <p:txBody>
          <a:bodyPr wrap="square" lIns="162511" tIns="81255" rIns="162511" bIns="81255"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关键词三</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66841810"/>
      </p:ext>
    </p:extLst>
  </p:cSld>
  <p:clrMapOvr>
    <a:masterClrMapping/>
  </p:clrMapOvr>
  <mc:AlternateContent xmlns:mc="http://schemas.openxmlformats.org/markup-compatibility/2006" xmlns:p14="http://schemas.microsoft.com/office/powerpoint/2010/main">
    <mc:Choice Requires="p14">
      <p:transition spd="slow" p14:dur="1600" advClick="0" advTm="9564">
        <p14:gallery dir="l"/>
      </p:transition>
    </mc:Choice>
    <mc:Fallback xmlns="">
      <p:transition spd="slow" advClick="0" advTm="95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250" fill="hold"/>
                                        <p:tgtEl>
                                          <p:spTgt spid="64"/>
                                        </p:tgtEl>
                                        <p:attrNameLst>
                                          <p:attrName>ppt_w</p:attrName>
                                        </p:attrNameLst>
                                      </p:cBhvr>
                                      <p:tavLst>
                                        <p:tav tm="0">
                                          <p:val>
                                            <p:fltVal val="0"/>
                                          </p:val>
                                        </p:tav>
                                        <p:tav tm="100000">
                                          <p:val>
                                            <p:strVal val="#ppt_w"/>
                                          </p:val>
                                        </p:tav>
                                      </p:tavLst>
                                    </p:anim>
                                    <p:anim calcmode="lin" valueType="num">
                                      <p:cBhvr>
                                        <p:cTn id="8" dur="250" fill="hold"/>
                                        <p:tgtEl>
                                          <p:spTgt spid="64"/>
                                        </p:tgtEl>
                                        <p:attrNameLst>
                                          <p:attrName>ppt_h</p:attrName>
                                        </p:attrNameLst>
                                      </p:cBhvr>
                                      <p:tavLst>
                                        <p:tav tm="0">
                                          <p:val>
                                            <p:fltVal val="0"/>
                                          </p:val>
                                        </p:tav>
                                        <p:tav tm="100000">
                                          <p:val>
                                            <p:strVal val="#ppt_h"/>
                                          </p:val>
                                        </p:tav>
                                      </p:tavLst>
                                    </p:anim>
                                    <p:animEffect transition="in" filter="fade">
                                      <p:cBhvr>
                                        <p:cTn id="9" dur="250"/>
                                        <p:tgtEl>
                                          <p:spTgt spid="64"/>
                                        </p:tgtEl>
                                      </p:cBhvr>
                                    </p:animEffect>
                                  </p:childTnLst>
                                </p:cTn>
                              </p:par>
                              <p:par>
                                <p:cTn id="10" presetID="6" presetClass="emph" presetSubtype="0" decel="100000" fill="hold" grpId="1" nodeType="withEffect">
                                  <p:stCondLst>
                                    <p:cond delay="200"/>
                                  </p:stCondLst>
                                  <p:childTnLst>
                                    <p:animScale>
                                      <p:cBhvr>
                                        <p:cTn id="11" dur="250" fill="hold"/>
                                        <p:tgtEl>
                                          <p:spTgt spid="64"/>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64"/>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65"/>
                                        </p:tgtEl>
                                        <p:attrNameLst>
                                          <p:attrName>style.visibility</p:attrName>
                                        </p:attrNameLst>
                                      </p:cBhvr>
                                      <p:to>
                                        <p:strVal val="visible"/>
                                      </p:to>
                                    </p:set>
                                    <p:anim calcmode="lin" valueType="num">
                                      <p:cBhvr>
                                        <p:cTn id="16" dur="250" fill="hold"/>
                                        <p:tgtEl>
                                          <p:spTgt spid="65"/>
                                        </p:tgtEl>
                                        <p:attrNameLst>
                                          <p:attrName>ppt_w</p:attrName>
                                        </p:attrNameLst>
                                      </p:cBhvr>
                                      <p:tavLst>
                                        <p:tav tm="0">
                                          <p:val>
                                            <p:fltVal val="0"/>
                                          </p:val>
                                        </p:tav>
                                        <p:tav tm="100000">
                                          <p:val>
                                            <p:strVal val="#ppt_w"/>
                                          </p:val>
                                        </p:tav>
                                      </p:tavLst>
                                    </p:anim>
                                    <p:anim calcmode="lin" valueType="num">
                                      <p:cBhvr>
                                        <p:cTn id="17" dur="250" fill="hold"/>
                                        <p:tgtEl>
                                          <p:spTgt spid="65"/>
                                        </p:tgtEl>
                                        <p:attrNameLst>
                                          <p:attrName>ppt_h</p:attrName>
                                        </p:attrNameLst>
                                      </p:cBhvr>
                                      <p:tavLst>
                                        <p:tav tm="0">
                                          <p:val>
                                            <p:fltVal val="0"/>
                                          </p:val>
                                        </p:tav>
                                        <p:tav tm="100000">
                                          <p:val>
                                            <p:strVal val="#ppt_h"/>
                                          </p:val>
                                        </p:tav>
                                      </p:tavLst>
                                    </p:anim>
                                    <p:animEffect transition="in" filter="fade">
                                      <p:cBhvr>
                                        <p:cTn id="18" dur="250"/>
                                        <p:tgtEl>
                                          <p:spTgt spid="65"/>
                                        </p:tgtEl>
                                      </p:cBhvr>
                                    </p:animEffect>
                                  </p:childTnLst>
                                </p:cTn>
                              </p:par>
                              <p:par>
                                <p:cTn id="19" presetID="6" presetClass="emph" presetSubtype="0" decel="100000" fill="hold" grpId="1" nodeType="withEffect">
                                  <p:stCondLst>
                                    <p:cond delay="600"/>
                                  </p:stCondLst>
                                  <p:childTnLst>
                                    <p:animScale>
                                      <p:cBhvr>
                                        <p:cTn id="20" dur="250" fill="hold"/>
                                        <p:tgtEl>
                                          <p:spTgt spid="65"/>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65"/>
                                        </p:tgtEl>
                                      </p:cBhvr>
                                      <p:by x="83000" y="83000"/>
                                    </p:animScale>
                                  </p:childTnLst>
                                </p:cTn>
                              </p:par>
                            </p:childTnLst>
                          </p:cTn>
                        </p:par>
                        <p:par>
                          <p:cTn id="23" fill="hold">
                            <p:stCondLst>
                              <p:cond delay="1050"/>
                            </p:stCondLst>
                            <p:childTnLst>
                              <p:par>
                                <p:cTn id="24" presetID="16" presetClass="entr" presetSubtype="37"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outVertical)">
                                      <p:cBhvr>
                                        <p:cTn id="26" dur="750"/>
                                        <p:tgtEl>
                                          <p:spTgt spid="66"/>
                                        </p:tgtEl>
                                      </p:cBhvr>
                                    </p:animEffect>
                                  </p:childTnLst>
                                </p:cTn>
                              </p:par>
                            </p:childTnLst>
                          </p:cTn>
                        </p:par>
                        <p:par>
                          <p:cTn id="27" fill="hold">
                            <p:stCondLst>
                              <p:cond delay="1800"/>
                            </p:stCondLst>
                            <p:childTnLst>
                              <p:par>
                                <p:cTn id="28" presetID="16" presetClass="entr" presetSubtype="37"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outVertical)">
                                      <p:cBhvr>
                                        <p:cTn id="30" dur="750"/>
                                        <p:tgtEl>
                                          <p:spTgt spid="67"/>
                                        </p:tgtEl>
                                      </p:cBhvr>
                                    </p:animEffect>
                                  </p:childTnLst>
                                </p:cTn>
                              </p:par>
                            </p:childTnLst>
                          </p:cTn>
                        </p:par>
                        <p:par>
                          <p:cTn id="31" fill="hold">
                            <p:stCondLst>
                              <p:cond delay="2550"/>
                            </p:stCondLst>
                            <p:childTnLst>
                              <p:par>
                                <p:cTn id="32" presetID="42"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5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45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05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55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1250"/>
                                        <p:tgtEl>
                                          <p:spTgt spid="23"/>
                                        </p:tgtEl>
                                      </p:cBhvr>
                                    </p:animEffect>
                                  </p:childTnLst>
                                </p:cTn>
                              </p:par>
                            </p:childTnLst>
                          </p:cTn>
                        </p:par>
                        <p:par>
                          <p:cTn id="55" fill="hold">
                            <p:stCondLst>
                              <p:cond delay="6800"/>
                            </p:stCondLst>
                            <p:childTnLst>
                              <p:par>
                                <p:cTn id="56" presetID="22" presetClass="entr" presetSubtype="8"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left)">
                                      <p:cBhvr>
                                        <p:cTn id="58" dur="500"/>
                                        <p:tgtEl>
                                          <p:spTgt spid="60"/>
                                        </p:tgtEl>
                                      </p:cBhvr>
                                    </p:animEffect>
                                  </p:childTnLst>
                                </p:cTn>
                              </p:par>
                            </p:childTnLst>
                          </p:cTn>
                        </p:par>
                        <p:par>
                          <p:cTn id="59" fill="hold">
                            <p:stCondLst>
                              <p:cond delay="7300"/>
                            </p:stCondLst>
                            <p:childTnLst>
                              <p:par>
                                <p:cTn id="60" presetID="22" presetClass="entr" presetSubtype="8" fill="hold"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par>
                          <p:cTn id="63" fill="hold">
                            <p:stCondLst>
                              <p:cond delay="7800"/>
                            </p:stCondLst>
                            <p:childTnLst>
                              <p:par>
                                <p:cTn id="64" presetID="22" presetClass="entr" presetSubtype="8"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left)">
                                      <p:cBhvr>
                                        <p:cTn id="66" dur="12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59" grpId="0"/>
      <p:bldP spid="60" grpId="0" animBg="1"/>
      <p:bldP spid="64" grpId="0" animBg="1"/>
      <p:bldP spid="64" grpId="1" animBg="1"/>
      <p:bldP spid="64" grpId="2" animBg="1"/>
      <p:bldP spid="65" grpId="0" animBg="1"/>
      <p:bldP spid="65" grpId="1" animBg="1"/>
      <p:bldP spid="65" grpId="2" animBg="1"/>
      <p:bldP spid="66" grpId="0"/>
      <p:bldP spid="6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五年以来经济发展取得辉煌成就</a:t>
            </a:r>
            <a:endParaRPr lang="zh-CN" altLang="en-US" sz="2400" dirty="0"/>
          </a:p>
        </p:txBody>
      </p:sp>
      <p:sp>
        <p:nvSpPr>
          <p:cNvPr id="23" name="TextBox 21"/>
          <p:cNvSpPr txBox="1"/>
          <p:nvPr/>
        </p:nvSpPr>
        <p:spPr>
          <a:xfrm>
            <a:off x="4748600" y="2665517"/>
            <a:ext cx="6524395" cy="1092603"/>
          </a:xfrm>
          <a:prstGeom prst="rect">
            <a:avLst/>
          </a:prstGeom>
          <a:noFill/>
        </p:spPr>
        <p:txBody>
          <a:bodyPr wrap="square" lIns="121917" tIns="60958" rIns="121917" bIns="60958">
            <a:spAutoFit/>
          </a:bodyPr>
          <a:lstStyle/>
          <a:p>
            <a:pPr algn="just">
              <a:lnSpc>
                <a:spcPct val="150000"/>
              </a:lnSpc>
            </a:pPr>
            <a:r>
              <a:rPr lang="en-US" altLang="zh-CN" sz="1400" b="1" dirty="0" smtClean="0">
                <a:solidFill>
                  <a:srgbClr val="C00000"/>
                </a:solidFill>
                <a:latin typeface="微软雅黑" panose="020B0503020204020204" pitchFamily="34" charset="-122"/>
                <a:ea typeface="微软雅黑" panose="020B0503020204020204" pitchFamily="34" charset="-122"/>
              </a:rPr>
              <a:t>2015</a:t>
            </a:r>
            <a:r>
              <a:rPr lang="zh-CN" altLang="en-US" sz="1400" b="1" dirty="0" smtClean="0">
                <a:solidFill>
                  <a:srgbClr val="C00000"/>
                </a:solidFill>
                <a:latin typeface="微软雅黑" panose="020B0503020204020204" pitchFamily="34" charset="-122"/>
                <a:ea typeface="微软雅黑" panose="020B0503020204020204" pitchFamily="34" charset="-122"/>
              </a:rPr>
              <a:t>年</a:t>
            </a:r>
            <a:r>
              <a:rPr lang="en-US" altLang="zh-CN" sz="1400" b="1" dirty="0" smtClean="0">
                <a:solidFill>
                  <a:srgbClr val="C00000"/>
                </a:solidFill>
                <a:latin typeface="微软雅黑" panose="020B0503020204020204" pitchFamily="34" charset="-122"/>
                <a:ea typeface="微软雅黑" panose="020B0503020204020204" pitchFamily="34" charset="-122"/>
              </a:rPr>
              <a:t>11</a:t>
            </a:r>
            <a:r>
              <a:rPr lang="zh-CN" altLang="en-US" sz="1400" b="1" dirty="0" smtClean="0">
                <a:solidFill>
                  <a:srgbClr val="C00000"/>
                </a:solidFill>
                <a:latin typeface="微软雅黑" panose="020B0503020204020204" pitchFamily="34" charset="-122"/>
                <a:ea typeface="微软雅黑" panose="020B0503020204020204" pitchFamily="34" charset="-122"/>
              </a:rPr>
              <a:t>月</a:t>
            </a:r>
            <a:r>
              <a:rPr lang="en-US" altLang="zh-CN" sz="1400" b="1" dirty="0" smtClean="0">
                <a:solidFill>
                  <a:srgbClr val="C00000"/>
                </a:solidFill>
                <a:latin typeface="微软雅黑" panose="020B0503020204020204" pitchFamily="34" charset="-122"/>
                <a:ea typeface="微软雅黑" panose="020B0503020204020204" pitchFamily="34" charset="-122"/>
              </a:rPr>
              <a:t>10</a:t>
            </a:r>
            <a:r>
              <a:rPr lang="zh-CN" altLang="en-US" sz="1400" b="1" dirty="0" smtClean="0">
                <a:solidFill>
                  <a:srgbClr val="C00000"/>
                </a:solidFill>
                <a:latin typeface="微软雅黑" panose="020B0503020204020204" pitchFamily="34" charset="-122"/>
                <a:ea typeface="微软雅黑" panose="020B0503020204020204" pitchFamily="34" charset="-122"/>
              </a:rPr>
              <a:t>日召开的中央财经领导小组第十一次会议上，习近平强调，在适度扩大总需求的同时，着力加强供给侧结构性改革，着力提高供给体系质量和效率，增强经济持续增长动力，推动我国社会生产力水平实现整体跃升。</a:t>
            </a:r>
          </a:p>
        </p:txBody>
      </p:sp>
      <p:sp>
        <p:nvSpPr>
          <p:cNvPr id="12" name="圆角矩形 11"/>
          <p:cNvSpPr/>
          <p:nvPr/>
        </p:nvSpPr>
        <p:spPr>
          <a:xfrm>
            <a:off x="4463533" y="2322025"/>
            <a:ext cx="6902967" cy="1636703"/>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17" name="组合 16"/>
          <p:cNvGrpSpPr/>
          <p:nvPr/>
        </p:nvGrpSpPr>
        <p:grpSpPr>
          <a:xfrm>
            <a:off x="4208701" y="2028094"/>
            <a:ext cx="2959419" cy="544843"/>
            <a:chOff x="2627784" y="1061212"/>
            <a:chExt cx="944779" cy="501328"/>
          </a:xfrm>
        </p:grpSpPr>
        <p:sp>
          <p:nvSpPr>
            <p:cNvPr id="24" name="圆角矩形 23"/>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5"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背景与意义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9" name="TextBox 21"/>
          <p:cNvSpPr txBox="1"/>
          <p:nvPr/>
        </p:nvSpPr>
        <p:spPr>
          <a:xfrm>
            <a:off x="4748600" y="4775432"/>
            <a:ext cx="6524395" cy="1415768"/>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供给侧结构性改革的动作实实在在，“三去一降一补”在部分领域的成果超出预期。</a:t>
            </a:r>
            <a:r>
              <a:rPr lang="en-US" altLang="zh-CN" sz="1400" b="1" dirty="0" smtClean="0">
                <a:solidFill>
                  <a:srgbClr val="C00000"/>
                </a:solidFill>
                <a:latin typeface="微软雅黑" panose="020B0503020204020204" pitchFamily="34" charset="-122"/>
                <a:ea typeface="微软雅黑" panose="020B0503020204020204" pitchFamily="34" charset="-122"/>
              </a:rPr>
              <a:t>2016</a:t>
            </a:r>
            <a:r>
              <a:rPr lang="zh-CN" altLang="en-US" sz="1400" b="1" dirty="0" smtClean="0">
                <a:solidFill>
                  <a:srgbClr val="C00000"/>
                </a:solidFill>
                <a:latin typeface="微软雅黑" panose="020B0503020204020204" pitchFamily="34" charset="-122"/>
                <a:ea typeface="微软雅黑" panose="020B0503020204020204" pitchFamily="34" charset="-122"/>
              </a:rPr>
              <a:t>年钢铁煤炭去产能任务提前完成，商品房待售面积持续下降，全国规模以上工业企业资产负债率有所回落。中央预算内投资向扶贫、基建、产业升级等领域倾斜。</a:t>
            </a:r>
          </a:p>
        </p:txBody>
      </p:sp>
      <p:sp>
        <p:nvSpPr>
          <p:cNvPr id="60" name="圆角矩形 59"/>
          <p:cNvSpPr/>
          <p:nvPr/>
        </p:nvSpPr>
        <p:spPr>
          <a:xfrm>
            <a:off x="4463533" y="4431940"/>
            <a:ext cx="6902967" cy="1787627"/>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61" name="组合 60"/>
          <p:cNvGrpSpPr/>
          <p:nvPr/>
        </p:nvGrpSpPr>
        <p:grpSpPr>
          <a:xfrm>
            <a:off x="4208701" y="4138009"/>
            <a:ext cx="2959419" cy="544843"/>
            <a:chOff x="2627784" y="1061212"/>
            <a:chExt cx="944779" cy="501328"/>
          </a:xfrm>
        </p:grpSpPr>
        <p:sp>
          <p:nvSpPr>
            <p:cNvPr id="62" name="圆角矩形 6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63"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成         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48" y="2269061"/>
            <a:ext cx="3303926" cy="225054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47" y="4649806"/>
            <a:ext cx="3303927" cy="1569761"/>
          </a:xfrm>
          <a:prstGeom prst="rect">
            <a:avLst/>
          </a:prstGeom>
        </p:spPr>
      </p:pic>
      <p:sp>
        <p:nvSpPr>
          <p:cNvPr id="64" name="Freeform 5"/>
          <p:cNvSpPr>
            <a:spLocks/>
          </p:cNvSpPr>
          <p:nvPr/>
        </p:nvSpPr>
        <p:spPr bwMode="auto">
          <a:xfrm>
            <a:off x="397814" y="1444936"/>
            <a:ext cx="1441580" cy="161637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65" name="Freeform 5"/>
          <p:cNvSpPr>
            <a:spLocks/>
          </p:cNvSpPr>
          <p:nvPr/>
        </p:nvSpPr>
        <p:spPr bwMode="auto">
          <a:xfrm>
            <a:off x="513931" y="1575133"/>
            <a:ext cx="1209347" cy="1355982"/>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66" name="TextBox 25"/>
          <p:cNvSpPr txBox="1"/>
          <p:nvPr/>
        </p:nvSpPr>
        <p:spPr>
          <a:xfrm>
            <a:off x="444720" y="2032576"/>
            <a:ext cx="1423496" cy="718095"/>
          </a:xfrm>
          <a:prstGeom prst="rect">
            <a:avLst/>
          </a:prstGeom>
          <a:noFill/>
        </p:spPr>
        <p:txBody>
          <a:bodyPr wrap="square" lIns="162511" tIns="81255" rIns="162511" bIns="81255"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供给侧结构性改革</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TextBox 25"/>
          <p:cNvSpPr txBox="1"/>
          <p:nvPr/>
        </p:nvSpPr>
        <p:spPr>
          <a:xfrm>
            <a:off x="674747" y="1755410"/>
            <a:ext cx="1423496" cy="333374"/>
          </a:xfrm>
          <a:prstGeom prst="rect">
            <a:avLst/>
          </a:prstGeom>
          <a:noFill/>
        </p:spPr>
        <p:txBody>
          <a:bodyPr wrap="square" lIns="162511" tIns="81255" rIns="162511" bIns="81255"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关键词四</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57390697"/>
      </p:ext>
    </p:extLst>
  </p:cSld>
  <p:clrMapOvr>
    <a:masterClrMapping/>
  </p:clrMapOvr>
  <mc:AlternateContent xmlns:mc="http://schemas.openxmlformats.org/markup-compatibility/2006" xmlns:p14="http://schemas.microsoft.com/office/powerpoint/2010/main">
    <mc:Choice Requires="p14">
      <p:transition spd="slow" p14:dur="1600" advClick="0" advTm="9066">
        <p14:gallery dir="l"/>
      </p:transition>
    </mc:Choice>
    <mc:Fallback xmlns="">
      <p:transition spd="slow" advClick="0" advTm="90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250" fill="hold"/>
                                        <p:tgtEl>
                                          <p:spTgt spid="64"/>
                                        </p:tgtEl>
                                        <p:attrNameLst>
                                          <p:attrName>ppt_w</p:attrName>
                                        </p:attrNameLst>
                                      </p:cBhvr>
                                      <p:tavLst>
                                        <p:tav tm="0">
                                          <p:val>
                                            <p:fltVal val="0"/>
                                          </p:val>
                                        </p:tav>
                                        <p:tav tm="100000">
                                          <p:val>
                                            <p:strVal val="#ppt_w"/>
                                          </p:val>
                                        </p:tav>
                                      </p:tavLst>
                                    </p:anim>
                                    <p:anim calcmode="lin" valueType="num">
                                      <p:cBhvr>
                                        <p:cTn id="8" dur="250" fill="hold"/>
                                        <p:tgtEl>
                                          <p:spTgt spid="64"/>
                                        </p:tgtEl>
                                        <p:attrNameLst>
                                          <p:attrName>ppt_h</p:attrName>
                                        </p:attrNameLst>
                                      </p:cBhvr>
                                      <p:tavLst>
                                        <p:tav tm="0">
                                          <p:val>
                                            <p:fltVal val="0"/>
                                          </p:val>
                                        </p:tav>
                                        <p:tav tm="100000">
                                          <p:val>
                                            <p:strVal val="#ppt_h"/>
                                          </p:val>
                                        </p:tav>
                                      </p:tavLst>
                                    </p:anim>
                                    <p:animEffect transition="in" filter="fade">
                                      <p:cBhvr>
                                        <p:cTn id="9" dur="250"/>
                                        <p:tgtEl>
                                          <p:spTgt spid="64"/>
                                        </p:tgtEl>
                                      </p:cBhvr>
                                    </p:animEffect>
                                  </p:childTnLst>
                                </p:cTn>
                              </p:par>
                              <p:par>
                                <p:cTn id="10" presetID="6" presetClass="emph" presetSubtype="0" decel="100000" fill="hold" grpId="1" nodeType="withEffect">
                                  <p:stCondLst>
                                    <p:cond delay="200"/>
                                  </p:stCondLst>
                                  <p:childTnLst>
                                    <p:animScale>
                                      <p:cBhvr>
                                        <p:cTn id="11" dur="250" fill="hold"/>
                                        <p:tgtEl>
                                          <p:spTgt spid="64"/>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64"/>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65"/>
                                        </p:tgtEl>
                                        <p:attrNameLst>
                                          <p:attrName>style.visibility</p:attrName>
                                        </p:attrNameLst>
                                      </p:cBhvr>
                                      <p:to>
                                        <p:strVal val="visible"/>
                                      </p:to>
                                    </p:set>
                                    <p:anim calcmode="lin" valueType="num">
                                      <p:cBhvr>
                                        <p:cTn id="16" dur="250" fill="hold"/>
                                        <p:tgtEl>
                                          <p:spTgt spid="65"/>
                                        </p:tgtEl>
                                        <p:attrNameLst>
                                          <p:attrName>ppt_w</p:attrName>
                                        </p:attrNameLst>
                                      </p:cBhvr>
                                      <p:tavLst>
                                        <p:tav tm="0">
                                          <p:val>
                                            <p:fltVal val="0"/>
                                          </p:val>
                                        </p:tav>
                                        <p:tav tm="100000">
                                          <p:val>
                                            <p:strVal val="#ppt_w"/>
                                          </p:val>
                                        </p:tav>
                                      </p:tavLst>
                                    </p:anim>
                                    <p:anim calcmode="lin" valueType="num">
                                      <p:cBhvr>
                                        <p:cTn id="17" dur="250" fill="hold"/>
                                        <p:tgtEl>
                                          <p:spTgt spid="65"/>
                                        </p:tgtEl>
                                        <p:attrNameLst>
                                          <p:attrName>ppt_h</p:attrName>
                                        </p:attrNameLst>
                                      </p:cBhvr>
                                      <p:tavLst>
                                        <p:tav tm="0">
                                          <p:val>
                                            <p:fltVal val="0"/>
                                          </p:val>
                                        </p:tav>
                                        <p:tav tm="100000">
                                          <p:val>
                                            <p:strVal val="#ppt_h"/>
                                          </p:val>
                                        </p:tav>
                                      </p:tavLst>
                                    </p:anim>
                                    <p:animEffect transition="in" filter="fade">
                                      <p:cBhvr>
                                        <p:cTn id="18" dur="250"/>
                                        <p:tgtEl>
                                          <p:spTgt spid="65"/>
                                        </p:tgtEl>
                                      </p:cBhvr>
                                    </p:animEffect>
                                  </p:childTnLst>
                                </p:cTn>
                              </p:par>
                              <p:par>
                                <p:cTn id="19" presetID="6" presetClass="emph" presetSubtype="0" decel="100000" fill="hold" grpId="1" nodeType="withEffect">
                                  <p:stCondLst>
                                    <p:cond delay="600"/>
                                  </p:stCondLst>
                                  <p:childTnLst>
                                    <p:animScale>
                                      <p:cBhvr>
                                        <p:cTn id="20" dur="250" fill="hold"/>
                                        <p:tgtEl>
                                          <p:spTgt spid="65"/>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65"/>
                                        </p:tgtEl>
                                      </p:cBhvr>
                                      <p:by x="83000" y="83000"/>
                                    </p:animScale>
                                  </p:childTnLst>
                                </p:cTn>
                              </p:par>
                            </p:childTnLst>
                          </p:cTn>
                        </p:par>
                        <p:par>
                          <p:cTn id="23" fill="hold">
                            <p:stCondLst>
                              <p:cond delay="1050"/>
                            </p:stCondLst>
                            <p:childTnLst>
                              <p:par>
                                <p:cTn id="24" presetID="16" presetClass="entr" presetSubtype="37"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outVertical)">
                                      <p:cBhvr>
                                        <p:cTn id="26" dur="750"/>
                                        <p:tgtEl>
                                          <p:spTgt spid="66"/>
                                        </p:tgtEl>
                                      </p:cBhvr>
                                    </p:animEffect>
                                  </p:childTnLst>
                                </p:cTn>
                              </p:par>
                            </p:childTnLst>
                          </p:cTn>
                        </p:par>
                        <p:par>
                          <p:cTn id="27" fill="hold">
                            <p:stCondLst>
                              <p:cond delay="1800"/>
                            </p:stCondLst>
                            <p:childTnLst>
                              <p:par>
                                <p:cTn id="28" presetID="16" presetClass="entr" presetSubtype="37"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outVertical)">
                                      <p:cBhvr>
                                        <p:cTn id="30" dur="750"/>
                                        <p:tgtEl>
                                          <p:spTgt spid="67"/>
                                        </p:tgtEl>
                                      </p:cBhvr>
                                    </p:animEffect>
                                  </p:childTnLst>
                                </p:cTn>
                              </p:par>
                            </p:childTnLst>
                          </p:cTn>
                        </p:par>
                        <p:par>
                          <p:cTn id="31" fill="hold">
                            <p:stCondLst>
                              <p:cond delay="2550"/>
                            </p:stCondLst>
                            <p:childTnLst>
                              <p:par>
                                <p:cTn id="32" presetID="42"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5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45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05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55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1000"/>
                                        <p:tgtEl>
                                          <p:spTgt spid="23"/>
                                        </p:tgtEl>
                                      </p:cBhvr>
                                    </p:animEffect>
                                  </p:childTnLst>
                                </p:cTn>
                              </p:par>
                            </p:childTnLst>
                          </p:cTn>
                        </p:par>
                        <p:par>
                          <p:cTn id="55" fill="hold">
                            <p:stCondLst>
                              <p:cond delay="6550"/>
                            </p:stCondLst>
                            <p:childTnLst>
                              <p:par>
                                <p:cTn id="56" presetID="22" presetClass="entr" presetSubtype="8"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left)">
                                      <p:cBhvr>
                                        <p:cTn id="58" dur="500"/>
                                        <p:tgtEl>
                                          <p:spTgt spid="60"/>
                                        </p:tgtEl>
                                      </p:cBhvr>
                                    </p:animEffect>
                                  </p:childTnLst>
                                </p:cTn>
                              </p:par>
                            </p:childTnLst>
                          </p:cTn>
                        </p:par>
                        <p:par>
                          <p:cTn id="59" fill="hold">
                            <p:stCondLst>
                              <p:cond delay="7050"/>
                            </p:stCondLst>
                            <p:childTnLst>
                              <p:par>
                                <p:cTn id="60" presetID="22" presetClass="entr" presetSubtype="8" fill="hold"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par>
                          <p:cTn id="63" fill="hold">
                            <p:stCondLst>
                              <p:cond delay="7550"/>
                            </p:stCondLst>
                            <p:childTnLst>
                              <p:par>
                                <p:cTn id="64" presetID="22" presetClass="entr" presetSubtype="8"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left)">
                                      <p:cBhvr>
                                        <p:cTn id="6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59" grpId="0"/>
      <p:bldP spid="60" grpId="0" animBg="1"/>
      <p:bldP spid="64" grpId="0" animBg="1"/>
      <p:bldP spid="64" grpId="1" animBg="1"/>
      <p:bldP spid="64" grpId="2" animBg="1"/>
      <p:bldP spid="65" grpId="0" animBg="1"/>
      <p:bldP spid="65" grpId="1" animBg="1"/>
      <p:bldP spid="65" grpId="2" animBg="1"/>
      <p:bldP spid="66" grpId="0"/>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五年以来经济发展取得辉煌成就</a:t>
            </a:r>
            <a:endParaRPr lang="zh-CN" altLang="en-US" sz="2400" dirty="0"/>
          </a:p>
        </p:txBody>
      </p:sp>
      <p:sp>
        <p:nvSpPr>
          <p:cNvPr id="23" name="TextBox 21"/>
          <p:cNvSpPr txBox="1"/>
          <p:nvPr/>
        </p:nvSpPr>
        <p:spPr>
          <a:xfrm>
            <a:off x="1192600" y="2253124"/>
            <a:ext cx="6524395" cy="1738934"/>
          </a:xfrm>
          <a:prstGeom prst="rect">
            <a:avLst/>
          </a:prstGeom>
          <a:noFill/>
        </p:spPr>
        <p:txBody>
          <a:bodyPr wrap="square" lIns="121917" tIns="60958" rIns="121917" bIns="60958">
            <a:spAutoFit/>
          </a:bodyPr>
          <a:lstStyle/>
          <a:p>
            <a:pPr algn="just">
              <a:lnSpc>
                <a:spcPct val="150000"/>
              </a:lnSpc>
            </a:pPr>
            <a:r>
              <a:rPr lang="en-US" altLang="zh-CN" sz="1400" b="1" dirty="0" smtClean="0">
                <a:solidFill>
                  <a:srgbClr val="C00000"/>
                </a:solidFill>
                <a:latin typeface="微软雅黑" panose="020B0503020204020204" pitchFamily="34" charset="-122"/>
                <a:ea typeface="微软雅黑" panose="020B0503020204020204" pitchFamily="34" charset="-122"/>
              </a:rPr>
              <a:t>2015</a:t>
            </a:r>
            <a:r>
              <a:rPr lang="zh-CN" altLang="en-US" sz="1400" b="1" dirty="0" smtClean="0">
                <a:solidFill>
                  <a:srgbClr val="C00000"/>
                </a:solidFill>
                <a:latin typeface="微软雅黑" panose="020B0503020204020204" pitchFamily="34" charset="-122"/>
                <a:ea typeface="微软雅黑" panose="020B0503020204020204" pitchFamily="34" charset="-122"/>
              </a:rPr>
              <a:t>年</a:t>
            </a:r>
            <a:r>
              <a:rPr lang="en-US" altLang="zh-CN" sz="1400" b="1" dirty="0" smtClean="0">
                <a:solidFill>
                  <a:srgbClr val="C00000"/>
                </a:solidFill>
                <a:latin typeface="微软雅黑" panose="020B0503020204020204" pitchFamily="34" charset="-122"/>
                <a:ea typeface="微软雅黑" panose="020B0503020204020204" pitchFamily="34" charset="-122"/>
              </a:rPr>
              <a:t>12</a:t>
            </a:r>
            <a:r>
              <a:rPr lang="zh-CN" altLang="en-US" sz="1400" b="1" dirty="0" smtClean="0">
                <a:solidFill>
                  <a:srgbClr val="C00000"/>
                </a:solidFill>
                <a:latin typeface="微软雅黑" panose="020B0503020204020204" pitchFamily="34" charset="-122"/>
                <a:ea typeface="微软雅黑" panose="020B0503020204020204" pitchFamily="34" charset="-122"/>
              </a:rPr>
              <a:t>月中央经济工作会议以来，以习近平同志为核心的党中央针对当前经济新常态提出供给侧结构性改革的新战略，形成了“三去一降一补”的经济工作部署。三去一降一补即去产能、去库存、去杠杆、降成本、补短板五大任务。“三去一降一补”目的是为了促进经济转型升级。这五大任务，主要是针对我国在供给侧存在的突出问题而提出的综合性解决措施</a:t>
            </a:r>
          </a:p>
        </p:txBody>
      </p:sp>
      <p:sp>
        <p:nvSpPr>
          <p:cNvPr id="12" name="圆角矩形 11"/>
          <p:cNvSpPr/>
          <p:nvPr/>
        </p:nvSpPr>
        <p:spPr>
          <a:xfrm>
            <a:off x="907533" y="1909632"/>
            <a:ext cx="6902967" cy="20824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17" name="组合 16"/>
          <p:cNvGrpSpPr/>
          <p:nvPr/>
        </p:nvGrpSpPr>
        <p:grpSpPr>
          <a:xfrm>
            <a:off x="652701" y="1615701"/>
            <a:ext cx="2959419" cy="544843"/>
            <a:chOff x="2627784" y="1061212"/>
            <a:chExt cx="944779" cy="501328"/>
          </a:xfrm>
        </p:grpSpPr>
        <p:sp>
          <p:nvSpPr>
            <p:cNvPr id="24" name="圆角矩形 23"/>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5"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背景与意义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9" name="TextBox 21"/>
          <p:cNvSpPr txBox="1"/>
          <p:nvPr/>
        </p:nvSpPr>
        <p:spPr>
          <a:xfrm>
            <a:off x="1192600" y="4877462"/>
            <a:ext cx="6524395" cy="1415768"/>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在去产能方面，钢铁行业在去年退出</a:t>
            </a:r>
            <a:r>
              <a:rPr lang="en-US" altLang="zh-CN" sz="1400" b="1" dirty="0" smtClean="0">
                <a:solidFill>
                  <a:srgbClr val="C00000"/>
                </a:solidFill>
                <a:latin typeface="微软雅黑" panose="020B0503020204020204" pitchFamily="34" charset="-122"/>
                <a:ea typeface="微软雅黑" panose="020B0503020204020204" pitchFamily="34" charset="-122"/>
              </a:rPr>
              <a:t>6500</a:t>
            </a:r>
            <a:r>
              <a:rPr lang="zh-CN" altLang="en-US" sz="1400" b="1" dirty="0" smtClean="0">
                <a:solidFill>
                  <a:srgbClr val="C00000"/>
                </a:solidFill>
                <a:latin typeface="微软雅黑" panose="020B0503020204020204" pitchFamily="34" charset="-122"/>
                <a:ea typeface="微软雅黑" panose="020B0503020204020204" pitchFamily="34" charset="-122"/>
              </a:rPr>
              <a:t>万吨以上产能的基础上，今年一季度产能利用率达到了</a:t>
            </a:r>
            <a:r>
              <a:rPr lang="en-US" altLang="zh-CN" sz="1400" b="1" dirty="0" smtClean="0">
                <a:solidFill>
                  <a:srgbClr val="C00000"/>
                </a:solidFill>
                <a:latin typeface="微软雅黑" panose="020B0503020204020204" pitchFamily="34" charset="-122"/>
                <a:ea typeface="微软雅黑" panose="020B0503020204020204" pitchFamily="34" charset="-122"/>
              </a:rPr>
              <a:t>73.7%</a:t>
            </a:r>
            <a:r>
              <a:rPr lang="zh-CN" altLang="en-US" sz="1400" b="1" dirty="0" smtClean="0">
                <a:solidFill>
                  <a:srgbClr val="C00000"/>
                </a:solidFill>
                <a:latin typeface="微软雅黑" panose="020B0503020204020204" pitchFamily="34" charset="-122"/>
                <a:ea typeface="微软雅黑" panose="020B0503020204020204" pitchFamily="34" charset="-122"/>
              </a:rPr>
              <a:t>；在去库存方面，自去年“</a:t>
            </a:r>
            <a:r>
              <a:rPr lang="en-US" altLang="zh-CN" sz="1400" b="1" dirty="0" smtClean="0">
                <a:solidFill>
                  <a:srgbClr val="C00000"/>
                </a:solidFill>
                <a:latin typeface="微软雅黑" panose="020B0503020204020204" pitchFamily="34" charset="-122"/>
                <a:ea typeface="微软雅黑" panose="020B0503020204020204" pitchFamily="34" charset="-122"/>
              </a:rPr>
              <a:t>9.30</a:t>
            </a:r>
            <a:r>
              <a:rPr lang="zh-CN" altLang="en-US" sz="1400" b="1" dirty="0" smtClean="0">
                <a:solidFill>
                  <a:srgbClr val="C00000"/>
                </a:solidFill>
                <a:latin typeface="微软雅黑" panose="020B0503020204020204" pitchFamily="34" charset="-122"/>
                <a:ea typeface="微软雅黑" panose="020B0503020204020204" pitchFamily="34" charset="-122"/>
              </a:rPr>
              <a:t>”以来，中国超</a:t>
            </a:r>
            <a:r>
              <a:rPr lang="en-US" altLang="zh-CN" sz="1400" b="1" dirty="0" smtClean="0">
                <a:solidFill>
                  <a:srgbClr val="C00000"/>
                </a:solidFill>
                <a:latin typeface="微软雅黑" panose="020B0503020204020204" pitchFamily="34" charset="-122"/>
                <a:ea typeface="微软雅黑" panose="020B0503020204020204" pitchFamily="34" charset="-122"/>
              </a:rPr>
              <a:t>55</a:t>
            </a:r>
            <a:r>
              <a:rPr lang="zh-CN" altLang="en-US" sz="1400" b="1" dirty="0" smtClean="0">
                <a:solidFill>
                  <a:srgbClr val="C00000"/>
                </a:solidFill>
                <a:latin typeface="微软雅黑" panose="020B0503020204020204" pitchFamily="34" charset="-122"/>
                <a:ea typeface="微软雅黑" panose="020B0503020204020204" pitchFamily="34" charset="-122"/>
              </a:rPr>
              <a:t>个城市发布了各种相关房地产调控政策</a:t>
            </a:r>
            <a:r>
              <a:rPr lang="en-US" altLang="zh-CN" sz="1400" b="1" dirty="0" smtClean="0">
                <a:solidFill>
                  <a:srgbClr val="C00000"/>
                </a:solidFill>
                <a:latin typeface="微软雅黑" panose="020B0503020204020204" pitchFamily="34" charset="-122"/>
                <a:ea typeface="微软雅黑" panose="020B0503020204020204" pitchFamily="34" charset="-122"/>
              </a:rPr>
              <a:t>160</a:t>
            </a:r>
            <a:r>
              <a:rPr lang="zh-CN" altLang="en-US" sz="1400" b="1" dirty="0" smtClean="0">
                <a:solidFill>
                  <a:srgbClr val="C00000"/>
                </a:solidFill>
                <a:latin typeface="微软雅黑" panose="020B0503020204020204" pitchFamily="34" charset="-122"/>
                <a:ea typeface="微软雅黑" panose="020B0503020204020204" pitchFamily="34" charset="-122"/>
              </a:rPr>
              <a:t>余次，楼市调控层层加码后进入限购、限贷、限价、限售的“四限时代”。</a:t>
            </a:r>
          </a:p>
        </p:txBody>
      </p:sp>
      <p:sp>
        <p:nvSpPr>
          <p:cNvPr id="60" name="圆角矩形 59"/>
          <p:cNvSpPr/>
          <p:nvPr/>
        </p:nvSpPr>
        <p:spPr>
          <a:xfrm>
            <a:off x="907533" y="4533970"/>
            <a:ext cx="6902967" cy="1759260"/>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61" name="组合 60"/>
          <p:cNvGrpSpPr/>
          <p:nvPr/>
        </p:nvGrpSpPr>
        <p:grpSpPr>
          <a:xfrm>
            <a:off x="652701" y="4240039"/>
            <a:ext cx="2959419" cy="544843"/>
            <a:chOff x="2627784" y="1061212"/>
            <a:chExt cx="944779" cy="501328"/>
          </a:xfrm>
        </p:grpSpPr>
        <p:sp>
          <p:nvSpPr>
            <p:cNvPr id="62" name="圆角矩形 6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63"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成         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733" y="2160544"/>
            <a:ext cx="3306667" cy="209092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733" y="4443560"/>
            <a:ext cx="3306667" cy="1776007"/>
          </a:xfrm>
          <a:prstGeom prst="rect">
            <a:avLst/>
          </a:prstGeom>
        </p:spPr>
      </p:pic>
      <p:sp>
        <p:nvSpPr>
          <p:cNvPr id="64" name="Freeform 5"/>
          <p:cNvSpPr>
            <a:spLocks/>
          </p:cNvSpPr>
          <p:nvPr/>
        </p:nvSpPr>
        <p:spPr bwMode="auto">
          <a:xfrm>
            <a:off x="10491571" y="1444936"/>
            <a:ext cx="1441580" cy="161637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65" name="Freeform 5"/>
          <p:cNvSpPr>
            <a:spLocks/>
          </p:cNvSpPr>
          <p:nvPr/>
        </p:nvSpPr>
        <p:spPr bwMode="auto">
          <a:xfrm>
            <a:off x="10607688" y="1575133"/>
            <a:ext cx="1209347" cy="1355982"/>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66" name="TextBox 25"/>
          <p:cNvSpPr txBox="1"/>
          <p:nvPr/>
        </p:nvSpPr>
        <p:spPr>
          <a:xfrm>
            <a:off x="10509655" y="1968448"/>
            <a:ext cx="1423496" cy="718095"/>
          </a:xfrm>
          <a:prstGeom prst="rect">
            <a:avLst/>
          </a:prstGeom>
          <a:noFill/>
        </p:spPr>
        <p:txBody>
          <a:bodyPr wrap="square" lIns="162511" tIns="81255" rIns="162511" bIns="81255"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三去一降一补</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TextBox 25"/>
          <p:cNvSpPr txBox="1"/>
          <p:nvPr/>
        </p:nvSpPr>
        <p:spPr>
          <a:xfrm>
            <a:off x="10768504" y="1755410"/>
            <a:ext cx="1423496" cy="333374"/>
          </a:xfrm>
          <a:prstGeom prst="rect">
            <a:avLst/>
          </a:prstGeom>
          <a:noFill/>
        </p:spPr>
        <p:txBody>
          <a:bodyPr wrap="square" lIns="162511" tIns="81255" rIns="162511" bIns="81255"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关键词五</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36258749"/>
      </p:ext>
    </p:extLst>
  </p:cSld>
  <p:clrMapOvr>
    <a:masterClrMapping/>
  </p:clrMapOvr>
  <mc:AlternateContent xmlns:mc="http://schemas.openxmlformats.org/markup-compatibility/2006" xmlns:p14="http://schemas.microsoft.com/office/powerpoint/2010/main">
    <mc:Choice Requires="p14">
      <p:transition spd="slow" p14:dur="1600" advClick="0" advTm="9051">
        <p14:gallery dir="l"/>
      </p:transition>
    </mc:Choice>
    <mc:Fallback xmlns="">
      <p:transition spd="slow" advClick="0" advTm="90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250" fill="hold"/>
                                        <p:tgtEl>
                                          <p:spTgt spid="64"/>
                                        </p:tgtEl>
                                        <p:attrNameLst>
                                          <p:attrName>ppt_w</p:attrName>
                                        </p:attrNameLst>
                                      </p:cBhvr>
                                      <p:tavLst>
                                        <p:tav tm="0">
                                          <p:val>
                                            <p:fltVal val="0"/>
                                          </p:val>
                                        </p:tav>
                                        <p:tav tm="100000">
                                          <p:val>
                                            <p:strVal val="#ppt_w"/>
                                          </p:val>
                                        </p:tav>
                                      </p:tavLst>
                                    </p:anim>
                                    <p:anim calcmode="lin" valueType="num">
                                      <p:cBhvr>
                                        <p:cTn id="8" dur="250" fill="hold"/>
                                        <p:tgtEl>
                                          <p:spTgt spid="64"/>
                                        </p:tgtEl>
                                        <p:attrNameLst>
                                          <p:attrName>ppt_h</p:attrName>
                                        </p:attrNameLst>
                                      </p:cBhvr>
                                      <p:tavLst>
                                        <p:tav tm="0">
                                          <p:val>
                                            <p:fltVal val="0"/>
                                          </p:val>
                                        </p:tav>
                                        <p:tav tm="100000">
                                          <p:val>
                                            <p:strVal val="#ppt_h"/>
                                          </p:val>
                                        </p:tav>
                                      </p:tavLst>
                                    </p:anim>
                                    <p:animEffect transition="in" filter="fade">
                                      <p:cBhvr>
                                        <p:cTn id="9" dur="250"/>
                                        <p:tgtEl>
                                          <p:spTgt spid="64"/>
                                        </p:tgtEl>
                                      </p:cBhvr>
                                    </p:animEffect>
                                  </p:childTnLst>
                                </p:cTn>
                              </p:par>
                              <p:par>
                                <p:cTn id="10" presetID="6" presetClass="emph" presetSubtype="0" decel="100000" fill="hold" grpId="1" nodeType="withEffect">
                                  <p:stCondLst>
                                    <p:cond delay="200"/>
                                  </p:stCondLst>
                                  <p:childTnLst>
                                    <p:animScale>
                                      <p:cBhvr>
                                        <p:cTn id="11" dur="250" fill="hold"/>
                                        <p:tgtEl>
                                          <p:spTgt spid="64"/>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64"/>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65"/>
                                        </p:tgtEl>
                                        <p:attrNameLst>
                                          <p:attrName>style.visibility</p:attrName>
                                        </p:attrNameLst>
                                      </p:cBhvr>
                                      <p:to>
                                        <p:strVal val="visible"/>
                                      </p:to>
                                    </p:set>
                                    <p:anim calcmode="lin" valueType="num">
                                      <p:cBhvr>
                                        <p:cTn id="16" dur="250" fill="hold"/>
                                        <p:tgtEl>
                                          <p:spTgt spid="65"/>
                                        </p:tgtEl>
                                        <p:attrNameLst>
                                          <p:attrName>ppt_w</p:attrName>
                                        </p:attrNameLst>
                                      </p:cBhvr>
                                      <p:tavLst>
                                        <p:tav tm="0">
                                          <p:val>
                                            <p:fltVal val="0"/>
                                          </p:val>
                                        </p:tav>
                                        <p:tav tm="100000">
                                          <p:val>
                                            <p:strVal val="#ppt_w"/>
                                          </p:val>
                                        </p:tav>
                                      </p:tavLst>
                                    </p:anim>
                                    <p:anim calcmode="lin" valueType="num">
                                      <p:cBhvr>
                                        <p:cTn id="17" dur="250" fill="hold"/>
                                        <p:tgtEl>
                                          <p:spTgt spid="65"/>
                                        </p:tgtEl>
                                        <p:attrNameLst>
                                          <p:attrName>ppt_h</p:attrName>
                                        </p:attrNameLst>
                                      </p:cBhvr>
                                      <p:tavLst>
                                        <p:tav tm="0">
                                          <p:val>
                                            <p:fltVal val="0"/>
                                          </p:val>
                                        </p:tav>
                                        <p:tav tm="100000">
                                          <p:val>
                                            <p:strVal val="#ppt_h"/>
                                          </p:val>
                                        </p:tav>
                                      </p:tavLst>
                                    </p:anim>
                                    <p:animEffect transition="in" filter="fade">
                                      <p:cBhvr>
                                        <p:cTn id="18" dur="250"/>
                                        <p:tgtEl>
                                          <p:spTgt spid="65"/>
                                        </p:tgtEl>
                                      </p:cBhvr>
                                    </p:animEffect>
                                  </p:childTnLst>
                                </p:cTn>
                              </p:par>
                              <p:par>
                                <p:cTn id="19" presetID="6" presetClass="emph" presetSubtype="0" decel="100000" fill="hold" grpId="1" nodeType="withEffect">
                                  <p:stCondLst>
                                    <p:cond delay="600"/>
                                  </p:stCondLst>
                                  <p:childTnLst>
                                    <p:animScale>
                                      <p:cBhvr>
                                        <p:cTn id="20" dur="250" fill="hold"/>
                                        <p:tgtEl>
                                          <p:spTgt spid="65"/>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65"/>
                                        </p:tgtEl>
                                      </p:cBhvr>
                                      <p:by x="83000" y="83000"/>
                                    </p:animScale>
                                  </p:childTnLst>
                                </p:cTn>
                              </p:par>
                            </p:childTnLst>
                          </p:cTn>
                        </p:par>
                        <p:par>
                          <p:cTn id="23" fill="hold">
                            <p:stCondLst>
                              <p:cond delay="1050"/>
                            </p:stCondLst>
                            <p:childTnLst>
                              <p:par>
                                <p:cTn id="24" presetID="16" presetClass="entr" presetSubtype="37"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outVertical)">
                                      <p:cBhvr>
                                        <p:cTn id="26" dur="750"/>
                                        <p:tgtEl>
                                          <p:spTgt spid="66"/>
                                        </p:tgtEl>
                                      </p:cBhvr>
                                    </p:animEffect>
                                  </p:childTnLst>
                                </p:cTn>
                              </p:par>
                            </p:childTnLst>
                          </p:cTn>
                        </p:par>
                        <p:par>
                          <p:cTn id="27" fill="hold">
                            <p:stCondLst>
                              <p:cond delay="1800"/>
                            </p:stCondLst>
                            <p:childTnLst>
                              <p:par>
                                <p:cTn id="28" presetID="16" presetClass="entr" presetSubtype="37"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outVertical)">
                                      <p:cBhvr>
                                        <p:cTn id="30" dur="750"/>
                                        <p:tgtEl>
                                          <p:spTgt spid="67"/>
                                        </p:tgtEl>
                                      </p:cBhvr>
                                    </p:animEffect>
                                  </p:childTnLst>
                                </p:cTn>
                              </p:par>
                            </p:childTnLst>
                          </p:cTn>
                        </p:par>
                        <p:par>
                          <p:cTn id="31" fill="hold">
                            <p:stCondLst>
                              <p:cond delay="2550"/>
                            </p:stCondLst>
                            <p:childTnLst>
                              <p:par>
                                <p:cTn id="32" presetID="42"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5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45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05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55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1000"/>
                                        <p:tgtEl>
                                          <p:spTgt spid="23"/>
                                        </p:tgtEl>
                                      </p:cBhvr>
                                    </p:animEffect>
                                  </p:childTnLst>
                                </p:cTn>
                              </p:par>
                            </p:childTnLst>
                          </p:cTn>
                        </p:par>
                        <p:par>
                          <p:cTn id="55" fill="hold">
                            <p:stCondLst>
                              <p:cond delay="6550"/>
                            </p:stCondLst>
                            <p:childTnLst>
                              <p:par>
                                <p:cTn id="56" presetID="22" presetClass="entr" presetSubtype="8"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left)">
                                      <p:cBhvr>
                                        <p:cTn id="58" dur="500"/>
                                        <p:tgtEl>
                                          <p:spTgt spid="60"/>
                                        </p:tgtEl>
                                      </p:cBhvr>
                                    </p:animEffect>
                                  </p:childTnLst>
                                </p:cTn>
                              </p:par>
                            </p:childTnLst>
                          </p:cTn>
                        </p:par>
                        <p:par>
                          <p:cTn id="59" fill="hold">
                            <p:stCondLst>
                              <p:cond delay="7050"/>
                            </p:stCondLst>
                            <p:childTnLst>
                              <p:par>
                                <p:cTn id="60" presetID="22" presetClass="entr" presetSubtype="8" fill="hold"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par>
                          <p:cTn id="63" fill="hold">
                            <p:stCondLst>
                              <p:cond delay="7550"/>
                            </p:stCondLst>
                            <p:childTnLst>
                              <p:par>
                                <p:cTn id="64" presetID="22" presetClass="entr" presetSubtype="8"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left)">
                                      <p:cBhvr>
                                        <p:cTn id="6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59" grpId="0"/>
      <p:bldP spid="60" grpId="0" animBg="1"/>
      <p:bldP spid="64" grpId="0" animBg="1"/>
      <p:bldP spid="64" grpId="1" animBg="1"/>
      <p:bldP spid="64" grpId="2" animBg="1"/>
      <p:bldP spid="65" grpId="0" animBg="1"/>
      <p:bldP spid="65" grpId="1" animBg="1"/>
      <p:bldP spid="65" grpId="2" animBg="1"/>
      <p:bldP spid="66" grpId="0"/>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五年以来经济发展取得辉煌成就</a:t>
            </a:r>
            <a:endParaRPr lang="zh-CN" altLang="en-US" sz="2400" dirty="0"/>
          </a:p>
        </p:txBody>
      </p:sp>
      <p:sp>
        <p:nvSpPr>
          <p:cNvPr id="23" name="TextBox 21"/>
          <p:cNvSpPr txBox="1"/>
          <p:nvPr/>
        </p:nvSpPr>
        <p:spPr>
          <a:xfrm>
            <a:off x="4748600" y="2665517"/>
            <a:ext cx="6524395" cy="1092603"/>
          </a:xfrm>
          <a:prstGeom prst="rect">
            <a:avLst/>
          </a:prstGeom>
          <a:noFill/>
        </p:spPr>
        <p:txBody>
          <a:bodyPr wrap="square" lIns="121917" tIns="60958" rIns="121917" bIns="60958">
            <a:spAutoFit/>
          </a:bodyPr>
          <a:lstStyle/>
          <a:p>
            <a:pPr algn="just">
              <a:lnSpc>
                <a:spcPct val="150000"/>
              </a:lnSpc>
            </a:pPr>
            <a:r>
              <a:rPr lang="en-US" altLang="zh-CN" sz="1400" b="1" dirty="0" smtClean="0">
                <a:solidFill>
                  <a:srgbClr val="C00000"/>
                </a:solidFill>
                <a:latin typeface="微软雅黑" panose="020B0503020204020204" pitchFamily="34" charset="-122"/>
                <a:ea typeface="微软雅黑" panose="020B0503020204020204" pitchFamily="34" charset="-122"/>
              </a:rPr>
              <a:t>2015</a:t>
            </a:r>
            <a:r>
              <a:rPr lang="zh-CN" altLang="en-US" sz="1400" b="1" dirty="0" smtClean="0">
                <a:solidFill>
                  <a:srgbClr val="C00000"/>
                </a:solidFill>
                <a:latin typeface="微软雅黑" panose="020B0503020204020204" pitchFamily="34" charset="-122"/>
                <a:ea typeface="微软雅黑" panose="020B0503020204020204" pitchFamily="34" charset="-122"/>
              </a:rPr>
              <a:t>年</a:t>
            </a:r>
            <a:r>
              <a:rPr lang="en-US" altLang="zh-CN" sz="1400" b="1" dirty="0" smtClean="0">
                <a:solidFill>
                  <a:srgbClr val="C00000"/>
                </a:solidFill>
                <a:latin typeface="微软雅黑" panose="020B0503020204020204" pitchFamily="34" charset="-122"/>
                <a:ea typeface="微软雅黑" panose="020B0503020204020204" pitchFamily="34" charset="-122"/>
              </a:rPr>
              <a:t>11</a:t>
            </a:r>
            <a:r>
              <a:rPr lang="zh-CN" altLang="en-US" sz="1400" b="1" dirty="0" smtClean="0">
                <a:solidFill>
                  <a:srgbClr val="C00000"/>
                </a:solidFill>
                <a:latin typeface="微软雅黑" panose="020B0503020204020204" pitchFamily="34" charset="-122"/>
                <a:ea typeface="微软雅黑" panose="020B0503020204020204" pitchFamily="34" charset="-122"/>
              </a:rPr>
              <a:t>月中央扶贫开发工作会议在北京召开。习近平出席会议并发表重要讲话。他强调，我们要立下愚公移山志，咬定目标、苦干实干，坚决打赢脱贫攻坚战，确保到</a:t>
            </a:r>
            <a:r>
              <a:rPr lang="en-US" altLang="zh-CN" sz="1400" b="1" dirty="0" smtClean="0">
                <a:solidFill>
                  <a:srgbClr val="C00000"/>
                </a:solidFill>
                <a:latin typeface="微软雅黑" panose="020B0503020204020204" pitchFamily="34" charset="-122"/>
                <a:ea typeface="微软雅黑" panose="020B0503020204020204" pitchFamily="34" charset="-122"/>
              </a:rPr>
              <a:t>2020</a:t>
            </a:r>
            <a:r>
              <a:rPr lang="zh-CN" altLang="en-US" sz="1400" b="1" dirty="0" smtClean="0">
                <a:solidFill>
                  <a:srgbClr val="C00000"/>
                </a:solidFill>
                <a:latin typeface="微软雅黑" panose="020B0503020204020204" pitchFamily="34" charset="-122"/>
                <a:ea typeface="微软雅黑" panose="020B0503020204020204" pitchFamily="34" charset="-122"/>
              </a:rPr>
              <a:t>年所有贫困地区和贫困人口一道迈入全面小康社会。</a:t>
            </a:r>
          </a:p>
        </p:txBody>
      </p:sp>
      <p:sp>
        <p:nvSpPr>
          <p:cNvPr id="12" name="圆角矩形 11"/>
          <p:cNvSpPr/>
          <p:nvPr/>
        </p:nvSpPr>
        <p:spPr>
          <a:xfrm>
            <a:off x="4463533" y="2322025"/>
            <a:ext cx="6902967" cy="1636703"/>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17" name="组合 16"/>
          <p:cNvGrpSpPr/>
          <p:nvPr/>
        </p:nvGrpSpPr>
        <p:grpSpPr>
          <a:xfrm>
            <a:off x="4208701" y="2028094"/>
            <a:ext cx="2959419" cy="544843"/>
            <a:chOff x="2627784" y="1061212"/>
            <a:chExt cx="944779" cy="501328"/>
          </a:xfrm>
        </p:grpSpPr>
        <p:sp>
          <p:nvSpPr>
            <p:cNvPr id="24" name="圆角矩形 23"/>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5"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背景与意义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9" name="TextBox 21"/>
          <p:cNvSpPr txBox="1"/>
          <p:nvPr/>
        </p:nvSpPr>
        <p:spPr>
          <a:xfrm>
            <a:off x="4748600" y="4775432"/>
            <a:ext cx="6524395" cy="1092603"/>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党的十八大以来，以习近平同志为核心的党中央吹响打赢脱贫攻坚战的进军号，成绩举世瞩目。</a:t>
            </a:r>
            <a:r>
              <a:rPr lang="en-US" altLang="zh-CN" sz="1400" b="1" dirty="0" smtClean="0">
                <a:solidFill>
                  <a:srgbClr val="C00000"/>
                </a:solidFill>
                <a:latin typeface="微软雅黑" panose="020B0503020204020204" pitchFamily="34" charset="-122"/>
                <a:ea typeface="微软雅黑" panose="020B0503020204020204" pitchFamily="34" charset="-122"/>
              </a:rPr>
              <a:t>2013</a:t>
            </a:r>
            <a:r>
              <a:rPr lang="zh-CN" altLang="en-US" sz="1400" b="1" dirty="0" smtClean="0">
                <a:solidFill>
                  <a:srgbClr val="C00000"/>
                </a:solidFill>
                <a:latin typeface="微软雅黑" panose="020B0503020204020204" pitchFamily="34" charset="-122"/>
                <a:ea typeface="微软雅黑" panose="020B0503020204020204" pitchFamily="34" charset="-122"/>
              </a:rPr>
              <a:t>年至</a:t>
            </a:r>
            <a:r>
              <a:rPr lang="en-US" altLang="zh-CN" sz="1400" b="1" dirty="0" smtClean="0">
                <a:solidFill>
                  <a:srgbClr val="C00000"/>
                </a:solidFill>
                <a:latin typeface="微软雅黑" panose="020B0503020204020204" pitchFamily="34" charset="-122"/>
                <a:ea typeface="微软雅黑" panose="020B0503020204020204" pitchFamily="34" charset="-122"/>
              </a:rPr>
              <a:t>2016</a:t>
            </a:r>
            <a:r>
              <a:rPr lang="zh-CN" altLang="en-US" sz="1400" b="1" dirty="0" smtClean="0">
                <a:solidFill>
                  <a:srgbClr val="C00000"/>
                </a:solidFill>
                <a:latin typeface="微软雅黑" panose="020B0503020204020204" pitchFamily="34" charset="-122"/>
                <a:ea typeface="微软雅黑" panose="020B0503020204020204" pitchFamily="34" charset="-122"/>
              </a:rPr>
              <a:t>年</a:t>
            </a:r>
            <a:r>
              <a:rPr lang="en-US" altLang="zh-CN" sz="1400" b="1" dirty="0" smtClean="0">
                <a:solidFill>
                  <a:srgbClr val="C00000"/>
                </a:solidFill>
                <a:latin typeface="微软雅黑" panose="020B0503020204020204" pitchFamily="34" charset="-122"/>
                <a:ea typeface="微软雅黑" panose="020B0503020204020204" pitchFamily="34" charset="-122"/>
              </a:rPr>
              <a:t>4</a:t>
            </a:r>
            <a:r>
              <a:rPr lang="zh-CN" altLang="en-US" sz="1400" b="1" dirty="0" smtClean="0">
                <a:solidFill>
                  <a:srgbClr val="C00000"/>
                </a:solidFill>
                <a:latin typeface="微软雅黑" panose="020B0503020204020204" pitchFamily="34" charset="-122"/>
                <a:ea typeface="微软雅黑" panose="020B0503020204020204" pitchFamily="34" charset="-122"/>
              </a:rPr>
              <a:t>月间，每年农村贫困人口减少都超过</a:t>
            </a:r>
            <a:r>
              <a:rPr lang="en-US" altLang="zh-CN" sz="1400" b="1" dirty="0" smtClean="0">
                <a:solidFill>
                  <a:srgbClr val="C00000"/>
                </a:solidFill>
                <a:latin typeface="微软雅黑" panose="020B0503020204020204" pitchFamily="34" charset="-122"/>
                <a:ea typeface="微软雅黑" panose="020B0503020204020204" pitchFamily="34" charset="-122"/>
              </a:rPr>
              <a:t>1000</a:t>
            </a:r>
            <a:r>
              <a:rPr lang="zh-CN" altLang="en-US" sz="1400" b="1" dirty="0" smtClean="0">
                <a:solidFill>
                  <a:srgbClr val="C00000"/>
                </a:solidFill>
                <a:latin typeface="微软雅黑" panose="020B0503020204020204" pitchFamily="34" charset="-122"/>
                <a:ea typeface="微软雅黑" panose="020B0503020204020204" pitchFamily="34" charset="-122"/>
              </a:rPr>
              <a:t>万人，累计脱贫</a:t>
            </a:r>
            <a:r>
              <a:rPr lang="en-US" altLang="zh-CN" sz="1400" b="1" dirty="0" smtClean="0">
                <a:solidFill>
                  <a:srgbClr val="C00000"/>
                </a:solidFill>
                <a:latin typeface="微软雅黑" panose="020B0503020204020204" pitchFamily="34" charset="-122"/>
                <a:ea typeface="微软雅黑" panose="020B0503020204020204" pitchFamily="34" charset="-122"/>
              </a:rPr>
              <a:t>5564</a:t>
            </a:r>
            <a:r>
              <a:rPr lang="zh-CN" altLang="en-US" sz="1400" b="1" dirty="0" smtClean="0">
                <a:solidFill>
                  <a:srgbClr val="C00000"/>
                </a:solidFill>
                <a:latin typeface="微软雅黑" panose="020B0503020204020204" pitchFamily="34" charset="-122"/>
                <a:ea typeface="微软雅黑" panose="020B0503020204020204" pitchFamily="34" charset="-122"/>
              </a:rPr>
              <a:t>万人。</a:t>
            </a:r>
          </a:p>
        </p:txBody>
      </p:sp>
      <p:sp>
        <p:nvSpPr>
          <p:cNvPr id="60" name="圆角矩形 59"/>
          <p:cNvSpPr/>
          <p:nvPr/>
        </p:nvSpPr>
        <p:spPr>
          <a:xfrm>
            <a:off x="4463533" y="4431940"/>
            <a:ext cx="6902967" cy="1787627"/>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61" name="组合 60"/>
          <p:cNvGrpSpPr/>
          <p:nvPr/>
        </p:nvGrpSpPr>
        <p:grpSpPr>
          <a:xfrm>
            <a:off x="4208701" y="4138009"/>
            <a:ext cx="2959419" cy="544843"/>
            <a:chOff x="2627784" y="1061212"/>
            <a:chExt cx="944779" cy="501328"/>
          </a:xfrm>
        </p:grpSpPr>
        <p:sp>
          <p:nvSpPr>
            <p:cNvPr id="62" name="圆角矩形 6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63"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成         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48" y="2322025"/>
            <a:ext cx="3303926" cy="186201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47" y="4333378"/>
            <a:ext cx="3303927" cy="1886190"/>
          </a:xfrm>
          <a:prstGeom prst="rect">
            <a:avLst/>
          </a:prstGeom>
        </p:spPr>
      </p:pic>
      <p:sp>
        <p:nvSpPr>
          <p:cNvPr id="64" name="Freeform 5"/>
          <p:cNvSpPr>
            <a:spLocks/>
          </p:cNvSpPr>
          <p:nvPr/>
        </p:nvSpPr>
        <p:spPr bwMode="auto">
          <a:xfrm>
            <a:off x="397814" y="1444936"/>
            <a:ext cx="1441580" cy="161637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65" name="Freeform 5"/>
          <p:cNvSpPr>
            <a:spLocks/>
          </p:cNvSpPr>
          <p:nvPr/>
        </p:nvSpPr>
        <p:spPr bwMode="auto">
          <a:xfrm>
            <a:off x="513931" y="1575133"/>
            <a:ext cx="1209347" cy="1355982"/>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66" name="TextBox 25"/>
          <p:cNvSpPr txBox="1"/>
          <p:nvPr/>
        </p:nvSpPr>
        <p:spPr>
          <a:xfrm>
            <a:off x="444720" y="2032576"/>
            <a:ext cx="1423496" cy="441096"/>
          </a:xfrm>
          <a:prstGeom prst="rect">
            <a:avLst/>
          </a:prstGeom>
          <a:noFill/>
        </p:spPr>
        <p:txBody>
          <a:bodyPr wrap="square" lIns="162511" tIns="81255" rIns="162511" bIns="81255"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脱贫攻坚</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TextBox 25"/>
          <p:cNvSpPr txBox="1"/>
          <p:nvPr/>
        </p:nvSpPr>
        <p:spPr>
          <a:xfrm>
            <a:off x="674747" y="1755410"/>
            <a:ext cx="1423496" cy="333374"/>
          </a:xfrm>
          <a:prstGeom prst="rect">
            <a:avLst/>
          </a:prstGeom>
          <a:noFill/>
        </p:spPr>
        <p:txBody>
          <a:bodyPr wrap="square" lIns="162511" tIns="81255" rIns="162511" bIns="81255"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关键词六</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86223089"/>
      </p:ext>
    </p:extLst>
  </p:cSld>
  <p:clrMapOvr>
    <a:masterClrMapping/>
  </p:clrMapOvr>
  <mc:AlternateContent xmlns:mc="http://schemas.openxmlformats.org/markup-compatibility/2006" xmlns:p14="http://schemas.microsoft.com/office/powerpoint/2010/main">
    <mc:Choice Requires="p14">
      <p:transition spd="slow" p14:dur="1600" advClick="0" advTm="9066">
        <p14:gallery dir="l"/>
      </p:transition>
    </mc:Choice>
    <mc:Fallback xmlns="">
      <p:transition spd="slow" advClick="0" advTm="90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250" fill="hold"/>
                                        <p:tgtEl>
                                          <p:spTgt spid="64"/>
                                        </p:tgtEl>
                                        <p:attrNameLst>
                                          <p:attrName>ppt_w</p:attrName>
                                        </p:attrNameLst>
                                      </p:cBhvr>
                                      <p:tavLst>
                                        <p:tav tm="0">
                                          <p:val>
                                            <p:fltVal val="0"/>
                                          </p:val>
                                        </p:tav>
                                        <p:tav tm="100000">
                                          <p:val>
                                            <p:strVal val="#ppt_w"/>
                                          </p:val>
                                        </p:tav>
                                      </p:tavLst>
                                    </p:anim>
                                    <p:anim calcmode="lin" valueType="num">
                                      <p:cBhvr>
                                        <p:cTn id="8" dur="250" fill="hold"/>
                                        <p:tgtEl>
                                          <p:spTgt spid="64"/>
                                        </p:tgtEl>
                                        <p:attrNameLst>
                                          <p:attrName>ppt_h</p:attrName>
                                        </p:attrNameLst>
                                      </p:cBhvr>
                                      <p:tavLst>
                                        <p:tav tm="0">
                                          <p:val>
                                            <p:fltVal val="0"/>
                                          </p:val>
                                        </p:tav>
                                        <p:tav tm="100000">
                                          <p:val>
                                            <p:strVal val="#ppt_h"/>
                                          </p:val>
                                        </p:tav>
                                      </p:tavLst>
                                    </p:anim>
                                    <p:animEffect transition="in" filter="fade">
                                      <p:cBhvr>
                                        <p:cTn id="9" dur="250"/>
                                        <p:tgtEl>
                                          <p:spTgt spid="64"/>
                                        </p:tgtEl>
                                      </p:cBhvr>
                                    </p:animEffect>
                                  </p:childTnLst>
                                </p:cTn>
                              </p:par>
                              <p:par>
                                <p:cTn id="10" presetID="6" presetClass="emph" presetSubtype="0" decel="100000" fill="hold" grpId="1" nodeType="withEffect">
                                  <p:stCondLst>
                                    <p:cond delay="200"/>
                                  </p:stCondLst>
                                  <p:childTnLst>
                                    <p:animScale>
                                      <p:cBhvr>
                                        <p:cTn id="11" dur="250" fill="hold"/>
                                        <p:tgtEl>
                                          <p:spTgt spid="64"/>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64"/>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65"/>
                                        </p:tgtEl>
                                        <p:attrNameLst>
                                          <p:attrName>style.visibility</p:attrName>
                                        </p:attrNameLst>
                                      </p:cBhvr>
                                      <p:to>
                                        <p:strVal val="visible"/>
                                      </p:to>
                                    </p:set>
                                    <p:anim calcmode="lin" valueType="num">
                                      <p:cBhvr>
                                        <p:cTn id="16" dur="250" fill="hold"/>
                                        <p:tgtEl>
                                          <p:spTgt spid="65"/>
                                        </p:tgtEl>
                                        <p:attrNameLst>
                                          <p:attrName>ppt_w</p:attrName>
                                        </p:attrNameLst>
                                      </p:cBhvr>
                                      <p:tavLst>
                                        <p:tav tm="0">
                                          <p:val>
                                            <p:fltVal val="0"/>
                                          </p:val>
                                        </p:tav>
                                        <p:tav tm="100000">
                                          <p:val>
                                            <p:strVal val="#ppt_w"/>
                                          </p:val>
                                        </p:tav>
                                      </p:tavLst>
                                    </p:anim>
                                    <p:anim calcmode="lin" valueType="num">
                                      <p:cBhvr>
                                        <p:cTn id="17" dur="250" fill="hold"/>
                                        <p:tgtEl>
                                          <p:spTgt spid="65"/>
                                        </p:tgtEl>
                                        <p:attrNameLst>
                                          <p:attrName>ppt_h</p:attrName>
                                        </p:attrNameLst>
                                      </p:cBhvr>
                                      <p:tavLst>
                                        <p:tav tm="0">
                                          <p:val>
                                            <p:fltVal val="0"/>
                                          </p:val>
                                        </p:tav>
                                        <p:tav tm="100000">
                                          <p:val>
                                            <p:strVal val="#ppt_h"/>
                                          </p:val>
                                        </p:tav>
                                      </p:tavLst>
                                    </p:anim>
                                    <p:animEffect transition="in" filter="fade">
                                      <p:cBhvr>
                                        <p:cTn id="18" dur="250"/>
                                        <p:tgtEl>
                                          <p:spTgt spid="65"/>
                                        </p:tgtEl>
                                      </p:cBhvr>
                                    </p:animEffect>
                                  </p:childTnLst>
                                </p:cTn>
                              </p:par>
                              <p:par>
                                <p:cTn id="19" presetID="6" presetClass="emph" presetSubtype="0" decel="100000" fill="hold" grpId="1" nodeType="withEffect">
                                  <p:stCondLst>
                                    <p:cond delay="600"/>
                                  </p:stCondLst>
                                  <p:childTnLst>
                                    <p:animScale>
                                      <p:cBhvr>
                                        <p:cTn id="20" dur="250" fill="hold"/>
                                        <p:tgtEl>
                                          <p:spTgt spid="65"/>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65"/>
                                        </p:tgtEl>
                                      </p:cBhvr>
                                      <p:by x="83000" y="83000"/>
                                    </p:animScale>
                                  </p:childTnLst>
                                </p:cTn>
                              </p:par>
                            </p:childTnLst>
                          </p:cTn>
                        </p:par>
                        <p:par>
                          <p:cTn id="23" fill="hold">
                            <p:stCondLst>
                              <p:cond delay="1050"/>
                            </p:stCondLst>
                            <p:childTnLst>
                              <p:par>
                                <p:cTn id="24" presetID="16" presetClass="entr" presetSubtype="37"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outVertical)">
                                      <p:cBhvr>
                                        <p:cTn id="26" dur="750"/>
                                        <p:tgtEl>
                                          <p:spTgt spid="66"/>
                                        </p:tgtEl>
                                      </p:cBhvr>
                                    </p:animEffect>
                                  </p:childTnLst>
                                </p:cTn>
                              </p:par>
                            </p:childTnLst>
                          </p:cTn>
                        </p:par>
                        <p:par>
                          <p:cTn id="27" fill="hold">
                            <p:stCondLst>
                              <p:cond delay="1800"/>
                            </p:stCondLst>
                            <p:childTnLst>
                              <p:par>
                                <p:cTn id="28" presetID="16" presetClass="entr" presetSubtype="37"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outVertical)">
                                      <p:cBhvr>
                                        <p:cTn id="30" dur="750"/>
                                        <p:tgtEl>
                                          <p:spTgt spid="67"/>
                                        </p:tgtEl>
                                      </p:cBhvr>
                                    </p:animEffect>
                                  </p:childTnLst>
                                </p:cTn>
                              </p:par>
                            </p:childTnLst>
                          </p:cTn>
                        </p:par>
                        <p:par>
                          <p:cTn id="31" fill="hold">
                            <p:stCondLst>
                              <p:cond delay="2550"/>
                            </p:stCondLst>
                            <p:childTnLst>
                              <p:par>
                                <p:cTn id="32" presetID="42"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5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45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05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55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1000"/>
                                        <p:tgtEl>
                                          <p:spTgt spid="23"/>
                                        </p:tgtEl>
                                      </p:cBhvr>
                                    </p:animEffect>
                                  </p:childTnLst>
                                </p:cTn>
                              </p:par>
                            </p:childTnLst>
                          </p:cTn>
                        </p:par>
                        <p:par>
                          <p:cTn id="55" fill="hold">
                            <p:stCondLst>
                              <p:cond delay="6550"/>
                            </p:stCondLst>
                            <p:childTnLst>
                              <p:par>
                                <p:cTn id="56" presetID="22" presetClass="entr" presetSubtype="8"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left)">
                                      <p:cBhvr>
                                        <p:cTn id="58" dur="500"/>
                                        <p:tgtEl>
                                          <p:spTgt spid="60"/>
                                        </p:tgtEl>
                                      </p:cBhvr>
                                    </p:animEffect>
                                  </p:childTnLst>
                                </p:cTn>
                              </p:par>
                            </p:childTnLst>
                          </p:cTn>
                        </p:par>
                        <p:par>
                          <p:cTn id="59" fill="hold">
                            <p:stCondLst>
                              <p:cond delay="7050"/>
                            </p:stCondLst>
                            <p:childTnLst>
                              <p:par>
                                <p:cTn id="60" presetID="22" presetClass="entr" presetSubtype="8" fill="hold"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par>
                          <p:cTn id="63" fill="hold">
                            <p:stCondLst>
                              <p:cond delay="7550"/>
                            </p:stCondLst>
                            <p:childTnLst>
                              <p:par>
                                <p:cTn id="64" presetID="22" presetClass="entr" presetSubtype="8"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left)">
                                      <p:cBhvr>
                                        <p:cTn id="6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59" grpId="0"/>
      <p:bldP spid="60" grpId="0" animBg="1"/>
      <p:bldP spid="64" grpId="0" animBg="1"/>
      <p:bldP spid="64" grpId="1" animBg="1"/>
      <p:bldP spid="64" grpId="2" animBg="1"/>
      <p:bldP spid="65" grpId="0" animBg="1"/>
      <p:bldP spid="65" grpId="1" animBg="1"/>
      <p:bldP spid="65" grpId="2" animBg="1"/>
      <p:bldP spid="66" grpId="0"/>
      <p:bldP spid="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五年以来经济发展取得辉煌成就</a:t>
            </a:r>
            <a:endParaRPr lang="zh-CN" altLang="en-US" sz="2400" dirty="0"/>
          </a:p>
        </p:txBody>
      </p:sp>
      <p:sp>
        <p:nvSpPr>
          <p:cNvPr id="23" name="TextBox 21"/>
          <p:cNvSpPr txBox="1"/>
          <p:nvPr/>
        </p:nvSpPr>
        <p:spPr>
          <a:xfrm>
            <a:off x="1192600" y="2253124"/>
            <a:ext cx="6524395" cy="1415768"/>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新一轮财税体制改革从</a:t>
            </a:r>
            <a:r>
              <a:rPr lang="en-US" altLang="zh-CN" sz="1400" b="1" dirty="0" smtClean="0">
                <a:solidFill>
                  <a:srgbClr val="C00000"/>
                </a:solidFill>
                <a:latin typeface="微软雅黑" panose="020B0503020204020204" pitchFamily="34" charset="-122"/>
                <a:ea typeface="微软雅黑" panose="020B0503020204020204" pitchFamily="34" charset="-122"/>
              </a:rPr>
              <a:t>2013</a:t>
            </a:r>
            <a:r>
              <a:rPr lang="zh-CN" altLang="en-US" sz="1400" b="1" dirty="0" smtClean="0">
                <a:solidFill>
                  <a:srgbClr val="C00000"/>
                </a:solidFill>
                <a:latin typeface="微软雅黑" panose="020B0503020204020204" pitchFamily="34" charset="-122"/>
                <a:ea typeface="微软雅黑" panose="020B0503020204020204" pitchFamily="34" charset="-122"/>
              </a:rPr>
              <a:t>年十八届三中全会开始，以</a:t>
            </a:r>
            <a:r>
              <a:rPr lang="en-US" altLang="zh-CN" sz="1400" b="1" dirty="0" smtClean="0">
                <a:solidFill>
                  <a:srgbClr val="C00000"/>
                </a:solidFill>
                <a:latin typeface="微软雅黑" panose="020B0503020204020204" pitchFamily="34" charset="-122"/>
                <a:ea typeface="微软雅黑" panose="020B0503020204020204" pitchFamily="34" charset="-122"/>
              </a:rPr>
              <a:t>2014</a:t>
            </a:r>
            <a:r>
              <a:rPr lang="zh-CN" altLang="en-US" sz="1400" b="1" dirty="0" smtClean="0">
                <a:solidFill>
                  <a:srgbClr val="C00000"/>
                </a:solidFill>
                <a:latin typeface="微软雅黑" panose="020B0503020204020204" pitchFamily="34" charset="-122"/>
                <a:ea typeface="微软雅黑" panose="020B0503020204020204" pitchFamily="34" charset="-122"/>
              </a:rPr>
              <a:t>年</a:t>
            </a:r>
            <a:r>
              <a:rPr lang="en-US" altLang="zh-CN" sz="1400" b="1" dirty="0" smtClean="0">
                <a:solidFill>
                  <a:srgbClr val="C00000"/>
                </a:solidFill>
                <a:latin typeface="微软雅黑" panose="020B0503020204020204" pitchFamily="34" charset="-122"/>
                <a:ea typeface="微软雅黑" panose="020B0503020204020204" pitchFamily="34" charset="-122"/>
              </a:rPr>
              <a:t>《</a:t>
            </a:r>
            <a:r>
              <a:rPr lang="zh-CN" altLang="en-US" sz="1400" b="1" dirty="0" smtClean="0">
                <a:solidFill>
                  <a:srgbClr val="C00000"/>
                </a:solidFill>
                <a:latin typeface="微软雅黑" panose="020B0503020204020204" pitchFamily="34" charset="-122"/>
                <a:ea typeface="微软雅黑" panose="020B0503020204020204" pitchFamily="34" charset="-122"/>
              </a:rPr>
              <a:t>深化财税体制改革总体方案</a:t>
            </a:r>
            <a:r>
              <a:rPr lang="en-US" altLang="zh-CN" sz="1400" b="1" dirty="0" smtClean="0">
                <a:solidFill>
                  <a:srgbClr val="C00000"/>
                </a:solidFill>
                <a:latin typeface="微软雅黑" panose="020B0503020204020204" pitchFamily="34" charset="-122"/>
                <a:ea typeface="微软雅黑" panose="020B0503020204020204" pitchFamily="34" charset="-122"/>
              </a:rPr>
              <a:t>》</a:t>
            </a:r>
            <a:r>
              <a:rPr lang="zh-CN" altLang="en-US" sz="1400" b="1" dirty="0" smtClean="0">
                <a:solidFill>
                  <a:srgbClr val="C00000"/>
                </a:solidFill>
                <a:latin typeface="微软雅黑" panose="020B0503020204020204" pitchFamily="34" charset="-122"/>
                <a:ea typeface="微软雅黑" panose="020B0503020204020204" pitchFamily="34" charset="-122"/>
              </a:rPr>
              <a:t>为顶层设计。财税体制作为全面深化改革的‘先手棋’，承担了重要的使命。财税体制改革的推进程度、改革过程中的市场化导向等对于其他改革有重要的示范意义，也是国际社会和人们观察全面深化改革的风向际</a:t>
            </a:r>
          </a:p>
        </p:txBody>
      </p:sp>
      <p:sp>
        <p:nvSpPr>
          <p:cNvPr id="12" name="圆角矩形 11"/>
          <p:cNvSpPr/>
          <p:nvPr/>
        </p:nvSpPr>
        <p:spPr>
          <a:xfrm>
            <a:off x="907533" y="1909632"/>
            <a:ext cx="6902967" cy="20824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17" name="组合 16"/>
          <p:cNvGrpSpPr/>
          <p:nvPr/>
        </p:nvGrpSpPr>
        <p:grpSpPr>
          <a:xfrm>
            <a:off x="652701" y="1615701"/>
            <a:ext cx="2959419" cy="544843"/>
            <a:chOff x="2627784" y="1061212"/>
            <a:chExt cx="944779" cy="501328"/>
          </a:xfrm>
        </p:grpSpPr>
        <p:sp>
          <p:nvSpPr>
            <p:cNvPr id="24" name="圆角矩形 23"/>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5"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背景与意义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9" name="TextBox 21"/>
          <p:cNvSpPr txBox="1"/>
          <p:nvPr/>
        </p:nvSpPr>
        <p:spPr>
          <a:xfrm>
            <a:off x="1192600" y="4877462"/>
            <a:ext cx="6524395" cy="1415768"/>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本轮财税体制改革从十八届三中全会推行至今，伴随一批有力度、有分量的改革成果，现代财政制度建设正迈出实质性的步伐，预算管理制度改革取得决定性进展。目前已取得了多项进展与成果；营改增全面启动、资源税改革顺利推进、消费税征税范围逐渐拓展、税收征管体制改革启动等等。</a:t>
            </a:r>
          </a:p>
        </p:txBody>
      </p:sp>
      <p:sp>
        <p:nvSpPr>
          <p:cNvPr id="60" name="圆角矩形 59"/>
          <p:cNvSpPr/>
          <p:nvPr/>
        </p:nvSpPr>
        <p:spPr>
          <a:xfrm>
            <a:off x="907533" y="4533970"/>
            <a:ext cx="6902967" cy="1759260"/>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61" name="组合 60"/>
          <p:cNvGrpSpPr/>
          <p:nvPr/>
        </p:nvGrpSpPr>
        <p:grpSpPr>
          <a:xfrm>
            <a:off x="652701" y="4240039"/>
            <a:ext cx="2959419" cy="544843"/>
            <a:chOff x="2627784" y="1061212"/>
            <a:chExt cx="944779" cy="501328"/>
          </a:xfrm>
        </p:grpSpPr>
        <p:sp>
          <p:nvSpPr>
            <p:cNvPr id="62" name="圆角矩形 6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63"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成         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4007" y="2160544"/>
            <a:ext cx="3130119" cy="209092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4007" y="4443560"/>
            <a:ext cx="3130119" cy="1776007"/>
          </a:xfrm>
          <a:prstGeom prst="rect">
            <a:avLst/>
          </a:prstGeom>
        </p:spPr>
      </p:pic>
      <p:sp>
        <p:nvSpPr>
          <p:cNvPr id="64" name="Freeform 5"/>
          <p:cNvSpPr>
            <a:spLocks/>
          </p:cNvSpPr>
          <p:nvPr/>
        </p:nvSpPr>
        <p:spPr bwMode="auto">
          <a:xfrm>
            <a:off x="10491571" y="1444936"/>
            <a:ext cx="1441580" cy="161637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65" name="Freeform 5"/>
          <p:cNvSpPr>
            <a:spLocks/>
          </p:cNvSpPr>
          <p:nvPr/>
        </p:nvSpPr>
        <p:spPr bwMode="auto">
          <a:xfrm>
            <a:off x="10607688" y="1575133"/>
            <a:ext cx="1209347" cy="1355982"/>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66" name="TextBox 25"/>
          <p:cNvSpPr txBox="1"/>
          <p:nvPr/>
        </p:nvSpPr>
        <p:spPr>
          <a:xfrm>
            <a:off x="10509655" y="1968448"/>
            <a:ext cx="1423496" cy="718095"/>
          </a:xfrm>
          <a:prstGeom prst="rect">
            <a:avLst/>
          </a:prstGeom>
          <a:noFill/>
        </p:spPr>
        <p:txBody>
          <a:bodyPr wrap="square" lIns="162511" tIns="81255" rIns="162511" bIns="81255"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深化财税体制改革</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TextBox 25"/>
          <p:cNvSpPr txBox="1"/>
          <p:nvPr/>
        </p:nvSpPr>
        <p:spPr>
          <a:xfrm>
            <a:off x="10768504" y="1755410"/>
            <a:ext cx="1423496" cy="333374"/>
          </a:xfrm>
          <a:prstGeom prst="rect">
            <a:avLst/>
          </a:prstGeom>
          <a:noFill/>
        </p:spPr>
        <p:txBody>
          <a:bodyPr wrap="square" lIns="162511" tIns="81255" rIns="162511" bIns="81255"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关键词七</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3941241"/>
      </p:ext>
    </p:extLst>
  </p:cSld>
  <p:clrMapOvr>
    <a:masterClrMapping/>
  </p:clrMapOvr>
  <mc:AlternateContent xmlns:mc="http://schemas.openxmlformats.org/markup-compatibility/2006" xmlns:p14="http://schemas.microsoft.com/office/powerpoint/2010/main">
    <mc:Choice Requires="p14">
      <p:transition spd="slow" p14:dur="1600" advClick="0" advTm="9068">
        <p14:gallery dir="l"/>
      </p:transition>
    </mc:Choice>
    <mc:Fallback xmlns="">
      <p:transition spd="slow" advClick="0" advTm="90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250" fill="hold"/>
                                        <p:tgtEl>
                                          <p:spTgt spid="64"/>
                                        </p:tgtEl>
                                        <p:attrNameLst>
                                          <p:attrName>ppt_w</p:attrName>
                                        </p:attrNameLst>
                                      </p:cBhvr>
                                      <p:tavLst>
                                        <p:tav tm="0">
                                          <p:val>
                                            <p:fltVal val="0"/>
                                          </p:val>
                                        </p:tav>
                                        <p:tav tm="100000">
                                          <p:val>
                                            <p:strVal val="#ppt_w"/>
                                          </p:val>
                                        </p:tav>
                                      </p:tavLst>
                                    </p:anim>
                                    <p:anim calcmode="lin" valueType="num">
                                      <p:cBhvr>
                                        <p:cTn id="8" dur="250" fill="hold"/>
                                        <p:tgtEl>
                                          <p:spTgt spid="64"/>
                                        </p:tgtEl>
                                        <p:attrNameLst>
                                          <p:attrName>ppt_h</p:attrName>
                                        </p:attrNameLst>
                                      </p:cBhvr>
                                      <p:tavLst>
                                        <p:tav tm="0">
                                          <p:val>
                                            <p:fltVal val="0"/>
                                          </p:val>
                                        </p:tav>
                                        <p:tav tm="100000">
                                          <p:val>
                                            <p:strVal val="#ppt_h"/>
                                          </p:val>
                                        </p:tav>
                                      </p:tavLst>
                                    </p:anim>
                                    <p:animEffect transition="in" filter="fade">
                                      <p:cBhvr>
                                        <p:cTn id="9" dur="250"/>
                                        <p:tgtEl>
                                          <p:spTgt spid="64"/>
                                        </p:tgtEl>
                                      </p:cBhvr>
                                    </p:animEffect>
                                  </p:childTnLst>
                                </p:cTn>
                              </p:par>
                              <p:par>
                                <p:cTn id="10" presetID="6" presetClass="emph" presetSubtype="0" decel="100000" fill="hold" grpId="1" nodeType="withEffect">
                                  <p:stCondLst>
                                    <p:cond delay="200"/>
                                  </p:stCondLst>
                                  <p:childTnLst>
                                    <p:animScale>
                                      <p:cBhvr>
                                        <p:cTn id="11" dur="250" fill="hold"/>
                                        <p:tgtEl>
                                          <p:spTgt spid="64"/>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64"/>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65"/>
                                        </p:tgtEl>
                                        <p:attrNameLst>
                                          <p:attrName>style.visibility</p:attrName>
                                        </p:attrNameLst>
                                      </p:cBhvr>
                                      <p:to>
                                        <p:strVal val="visible"/>
                                      </p:to>
                                    </p:set>
                                    <p:anim calcmode="lin" valueType="num">
                                      <p:cBhvr>
                                        <p:cTn id="16" dur="250" fill="hold"/>
                                        <p:tgtEl>
                                          <p:spTgt spid="65"/>
                                        </p:tgtEl>
                                        <p:attrNameLst>
                                          <p:attrName>ppt_w</p:attrName>
                                        </p:attrNameLst>
                                      </p:cBhvr>
                                      <p:tavLst>
                                        <p:tav tm="0">
                                          <p:val>
                                            <p:fltVal val="0"/>
                                          </p:val>
                                        </p:tav>
                                        <p:tav tm="100000">
                                          <p:val>
                                            <p:strVal val="#ppt_w"/>
                                          </p:val>
                                        </p:tav>
                                      </p:tavLst>
                                    </p:anim>
                                    <p:anim calcmode="lin" valueType="num">
                                      <p:cBhvr>
                                        <p:cTn id="17" dur="250" fill="hold"/>
                                        <p:tgtEl>
                                          <p:spTgt spid="65"/>
                                        </p:tgtEl>
                                        <p:attrNameLst>
                                          <p:attrName>ppt_h</p:attrName>
                                        </p:attrNameLst>
                                      </p:cBhvr>
                                      <p:tavLst>
                                        <p:tav tm="0">
                                          <p:val>
                                            <p:fltVal val="0"/>
                                          </p:val>
                                        </p:tav>
                                        <p:tav tm="100000">
                                          <p:val>
                                            <p:strVal val="#ppt_h"/>
                                          </p:val>
                                        </p:tav>
                                      </p:tavLst>
                                    </p:anim>
                                    <p:animEffect transition="in" filter="fade">
                                      <p:cBhvr>
                                        <p:cTn id="18" dur="250"/>
                                        <p:tgtEl>
                                          <p:spTgt spid="65"/>
                                        </p:tgtEl>
                                      </p:cBhvr>
                                    </p:animEffect>
                                  </p:childTnLst>
                                </p:cTn>
                              </p:par>
                              <p:par>
                                <p:cTn id="19" presetID="6" presetClass="emph" presetSubtype="0" decel="100000" fill="hold" grpId="1" nodeType="withEffect">
                                  <p:stCondLst>
                                    <p:cond delay="600"/>
                                  </p:stCondLst>
                                  <p:childTnLst>
                                    <p:animScale>
                                      <p:cBhvr>
                                        <p:cTn id="20" dur="250" fill="hold"/>
                                        <p:tgtEl>
                                          <p:spTgt spid="65"/>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65"/>
                                        </p:tgtEl>
                                      </p:cBhvr>
                                      <p:by x="83000" y="83000"/>
                                    </p:animScale>
                                  </p:childTnLst>
                                </p:cTn>
                              </p:par>
                            </p:childTnLst>
                          </p:cTn>
                        </p:par>
                        <p:par>
                          <p:cTn id="23" fill="hold">
                            <p:stCondLst>
                              <p:cond delay="1050"/>
                            </p:stCondLst>
                            <p:childTnLst>
                              <p:par>
                                <p:cTn id="24" presetID="16" presetClass="entr" presetSubtype="37"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outVertical)">
                                      <p:cBhvr>
                                        <p:cTn id="26" dur="750"/>
                                        <p:tgtEl>
                                          <p:spTgt spid="66"/>
                                        </p:tgtEl>
                                      </p:cBhvr>
                                    </p:animEffect>
                                  </p:childTnLst>
                                </p:cTn>
                              </p:par>
                            </p:childTnLst>
                          </p:cTn>
                        </p:par>
                        <p:par>
                          <p:cTn id="27" fill="hold">
                            <p:stCondLst>
                              <p:cond delay="1800"/>
                            </p:stCondLst>
                            <p:childTnLst>
                              <p:par>
                                <p:cTn id="28" presetID="16" presetClass="entr" presetSubtype="37"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outVertical)">
                                      <p:cBhvr>
                                        <p:cTn id="30" dur="750"/>
                                        <p:tgtEl>
                                          <p:spTgt spid="67"/>
                                        </p:tgtEl>
                                      </p:cBhvr>
                                    </p:animEffect>
                                  </p:childTnLst>
                                </p:cTn>
                              </p:par>
                            </p:childTnLst>
                          </p:cTn>
                        </p:par>
                        <p:par>
                          <p:cTn id="31" fill="hold">
                            <p:stCondLst>
                              <p:cond delay="2550"/>
                            </p:stCondLst>
                            <p:childTnLst>
                              <p:par>
                                <p:cTn id="32" presetID="42"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5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45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05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55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1000"/>
                                        <p:tgtEl>
                                          <p:spTgt spid="23"/>
                                        </p:tgtEl>
                                      </p:cBhvr>
                                    </p:animEffect>
                                  </p:childTnLst>
                                </p:cTn>
                              </p:par>
                            </p:childTnLst>
                          </p:cTn>
                        </p:par>
                        <p:par>
                          <p:cTn id="55" fill="hold">
                            <p:stCondLst>
                              <p:cond delay="6550"/>
                            </p:stCondLst>
                            <p:childTnLst>
                              <p:par>
                                <p:cTn id="56" presetID="22" presetClass="entr" presetSubtype="8"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left)">
                                      <p:cBhvr>
                                        <p:cTn id="58" dur="500"/>
                                        <p:tgtEl>
                                          <p:spTgt spid="60"/>
                                        </p:tgtEl>
                                      </p:cBhvr>
                                    </p:animEffect>
                                  </p:childTnLst>
                                </p:cTn>
                              </p:par>
                            </p:childTnLst>
                          </p:cTn>
                        </p:par>
                        <p:par>
                          <p:cTn id="59" fill="hold">
                            <p:stCondLst>
                              <p:cond delay="7050"/>
                            </p:stCondLst>
                            <p:childTnLst>
                              <p:par>
                                <p:cTn id="60" presetID="22" presetClass="entr" presetSubtype="8" fill="hold"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par>
                          <p:cTn id="63" fill="hold">
                            <p:stCondLst>
                              <p:cond delay="7550"/>
                            </p:stCondLst>
                            <p:childTnLst>
                              <p:par>
                                <p:cTn id="64" presetID="22" presetClass="entr" presetSubtype="8"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left)">
                                      <p:cBhvr>
                                        <p:cTn id="6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59" grpId="0"/>
      <p:bldP spid="60" grpId="0" animBg="1"/>
      <p:bldP spid="64" grpId="0" animBg="1"/>
      <p:bldP spid="64" grpId="1" animBg="1"/>
      <p:bldP spid="64" grpId="2" animBg="1"/>
      <p:bldP spid="65" grpId="0" animBg="1"/>
      <p:bldP spid="65" grpId="1" animBg="1"/>
      <p:bldP spid="65" grpId="2" animBg="1"/>
      <p:bldP spid="66" grpId="0"/>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PPECLOGO-eff-0-1"/>
          <p:cNvPicPr>
            <a:picLocks noChangeAspect="1" noChangeArrowheads="1"/>
          </p:cNvPicPr>
          <p:nvPr/>
        </p:nvPicPr>
        <p:blipFill>
          <a:blip r:embed="rId3" cstate="print"/>
          <a:srcRect/>
          <a:stretch>
            <a:fillRect/>
          </a:stretch>
        </p:blipFill>
        <p:spPr bwMode="auto">
          <a:xfrm>
            <a:off x="7372011" y="2941086"/>
            <a:ext cx="548216" cy="520700"/>
          </a:xfrm>
          <a:prstGeom prst="rect">
            <a:avLst/>
          </a:prstGeom>
          <a:noFill/>
          <a:ln w="9525">
            <a:noFill/>
            <a:miter lim="800000"/>
            <a:headEnd/>
            <a:tailEnd/>
          </a:ln>
        </p:spPr>
      </p:pic>
      <p:sp>
        <p:nvSpPr>
          <p:cNvPr id="7" name="TextBox 21"/>
          <p:cNvSpPr txBox="1"/>
          <p:nvPr/>
        </p:nvSpPr>
        <p:spPr>
          <a:xfrm>
            <a:off x="1326942" y="2159892"/>
            <a:ext cx="9312029" cy="2852315"/>
          </a:xfrm>
          <a:prstGeom prst="rect">
            <a:avLst/>
          </a:prstGeom>
          <a:noFill/>
        </p:spPr>
        <p:txBody>
          <a:bodyPr wrap="square" lIns="121917" tIns="60958" rIns="121917" bIns="60958">
            <a:spAutoFit/>
          </a:bodyPr>
          <a:lstStyle/>
          <a:p>
            <a:pPr algn="just">
              <a:lnSpc>
                <a:spcPct val="150000"/>
              </a:lnSpc>
            </a:pPr>
            <a:r>
              <a:rPr lang="zh-CN" altLang="en-US" sz="1500" b="1" dirty="0" smtClean="0">
                <a:solidFill>
                  <a:srgbClr val="C00000"/>
                </a:solidFill>
                <a:latin typeface="微软雅黑" panose="020B0503020204020204" pitchFamily="34" charset="-122"/>
                <a:ea typeface="微软雅黑" panose="020B0503020204020204" pitchFamily="34" charset="-122"/>
              </a:rPr>
              <a:t>中国民族从历史深处走一来，五千年文明史有辉煌也有曲折，有荣耀也有苦难。历史走到了今天，面向更长远的未来，我们将如何书写中华民族新的故事，谱写新的华彩乐意，这是一个历史命题。党的十八大以来，以习近平同志为核心的党中央以强烈的历史使命感，高瞻远瞩，统揽全局，勇于担当，面对巨大的困难与挑战，创造性地提出一系列治国理政新理念新思想新战略，率领全国人民攻坚克难，砥砺奋进，开启了实现中华民族伟大复兴中国梦的新长征。回望党的十八大以来，我们前行的历史波澜壮阔，成就非凡，全面深化改革取得突破性进展，社会经济发展取得了辉煌成就。通过历史清晰标注的我们前行的坚实脚步，我们更加充满信心在以习近来同志为核心的党中央坚强领导下，团结奋进，继往开来，以更优异的成绩迎接党的十九大胜利召开，开创中华民族更加美好的未来。</a:t>
            </a:r>
          </a:p>
        </p:txBody>
      </p:sp>
      <p:grpSp>
        <p:nvGrpSpPr>
          <p:cNvPr id="9" name="组合 8"/>
          <p:cNvGrpSpPr/>
          <p:nvPr/>
        </p:nvGrpSpPr>
        <p:grpSpPr>
          <a:xfrm>
            <a:off x="3905969" y="814184"/>
            <a:ext cx="4392488" cy="1215354"/>
            <a:chOff x="3905969" y="814184"/>
            <a:chExt cx="4392488" cy="1215354"/>
          </a:xfrm>
        </p:grpSpPr>
        <p:sp>
          <p:nvSpPr>
            <p:cNvPr id="10" name="横卷形 9"/>
            <p:cNvSpPr/>
            <p:nvPr/>
          </p:nvSpPr>
          <p:spPr>
            <a:xfrm>
              <a:off x="3905969" y="837506"/>
              <a:ext cx="4392488" cy="1192032"/>
            </a:xfrm>
            <a:prstGeom prst="horizontalScroll">
              <a:avLst/>
            </a:prstGeom>
            <a:solidFill>
              <a:srgbClr val="C00000"/>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8"/>
            <p:cNvSpPr txBox="1"/>
            <p:nvPr/>
          </p:nvSpPr>
          <p:spPr>
            <a:xfrm>
              <a:off x="4568046" y="814184"/>
              <a:ext cx="3068333" cy="959426"/>
            </a:xfrm>
            <a:prstGeom prst="rect">
              <a:avLst/>
            </a:prstGeom>
            <a:noFill/>
          </p:spPr>
          <p:txBody>
            <a:bodyPr wrap="none" lIns="121917" tIns="60958" rIns="121917" bIns="60958" rtlCol="0">
              <a:spAutoFit/>
            </a:bodyPr>
            <a:lstStyle>
              <a:defPPr>
                <a:defRPr lang="zh-CN"/>
              </a:defPPr>
              <a:lvl1pPr algn="ctr">
                <a:defRPr sz="3200">
                  <a:gradFill flip="none" rotWithShape="1">
                    <a:gsLst>
                      <a:gs pos="30000">
                        <a:srgbClr val="FFC000"/>
                      </a:gs>
                      <a:gs pos="78000">
                        <a:srgbClr val="FFFF00"/>
                      </a:gs>
                      <a:gs pos="47000">
                        <a:schemeClr val="accent6">
                          <a:lumMod val="93000"/>
                        </a:schemeClr>
                      </a:gs>
                      <a:gs pos="100000">
                        <a:srgbClr val="FFC000"/>
                      </a:gs>
                    </a:gsLst>
                    <a:lin ang="18900000" scaled="1"/>
                    <a:tileRect/>
                  </a:gradFill>
                  <a:effectLst>
                    <a:outerShdw blurRad="101600" dist="38100" dir="5400000" algn="t" rotWithShape="0">
                      <a:prstClr val="black"/>
                    </a:outerShdw>
                  </a:effectLst>
                  <a:latin typeface="方正正大黑简体" panose="02000000000000000000" pitchFamily="2" charset="-122"/>
                  <a:ea typeface="方正正大黑简体" panose="02000000000000000000" pitchFamily="2" charset="-122"/>
                </a:defRPr>
              </a:lvl1pPr>
            </a:lstStyle>
            <a:p>
              <a:pPr>
                <a:lnSpc>
                  <a:spcPct val="200000"/>
                </a:lnSpc>
              </a:pPr>
              <a:r>
                <a:rPr lang="zh-CN" altLang="en-US" b="1" dirty="0">
                  <a:solidFill>
                    <a:schemeClr val="bg1"/>
                  </a:solidFill>
                  <a:effectLst/>
                  <a:latin typeface="微软雅黑" panose="020B0503020204020204" pitchFamily="34" charset="-122"/>
                  <a:ea typeface="微软雅黑" panose="020B0503020204020204" pitchFamily="34" charset="-122"/>
                </a:rPr>
                <a:t>前言</a:t>
              </a:r>
              <a:r>
                <a:rPr lang="en-US" altLang="zh-CN" b="1" dirty="0">
                  <a:solidFill>
                    <a:schemeClr val="bg1"/>
                  </a:solidFill>
                  <a:effectLst/>
                  <a:latin typeface="微软雅黑" panose="020B0503020204020204" pitchFamily="34" charset="-122"/>
                  <a:ea typeface="微软雅黑" panose="020B0503020204020204" pitchFamily="34" charset="-122"/>
                </a:rPr>
                <a:t>/PREFACE</a:t>
              </a:r>
              <a:endParaRPr lang="en-GB" altLang="zh-CN" b="1" dirty="0">
                <a:solidFill>
                  <a:schemeClr val="bg1"/>
                </a:solidFill>
                <a:effectLst/>
                <a:latin typeface="微软雅黑" panose="020B0503020204020204" pitchFamily="34" charset="-122"/>
                <a:ea typeface="微软雅黑" panose="020B0503020204020204" pitchFamily="34" charset="-122"/>
              </a:endParaRPr>
            </a:p>
          </p:txBody>
        </p:sp>
      </p:grpSp>
      <p:sp>
        <p:nvSpPr>
          <p:cNvPr id="13" name="TextBox 21"/>
          <p:cNvSpPr txBox="1"/>
          <p:nvPr/>
        </p:nvSpPr>
        <p:spPr>
          <a:xfrm>
            <a:off x="4283631" y="5087468"/>
            <a:ext cx="5213675" cy="861770"/>
          </a:xfrm>
          <a:prstGeom prst="rect">
            <a:avLst/>
          </a:prstGeom>
          <a:noFill/>
        </p:spPr>
        <p:txBody>
          <a:bodyPr wrap="square" lIns="121917" tIns="60958" rIns="121917" bIns="60958">
            <a:spAutoFit/>
          </a:bodyPr>
          <a:lstStyle/>
          <a:p>
            <a:pPr algn="just">
              <a:lnSpc>
                <a:spcPct val="150000"/>
              </a:lnSpc>
            </a:pPr>
            <a:r>
              <a:rPr lang="zh-CN" altLang="en-US" sz="3600" b="1" dirty="0" smtClean="0">
                <a:solidFill>
                  <a:srgbClr val="C00000"/>
                </a:solidFill>
                <a:latin typeface="微软雅黑" panose="020B0503020204020204" pitchFamily="34" charset="-122"/>
                <a:ea typeface="微软雅黑" panose="020B0503020204020204" pitchFamily="34" charset="-122"/>
              </a:rPr>
              <a:t>深耕中国梦  浓墨写华章</a:t>
            </a:r>
          </a:p>
        </p:txBody>
      </p:sp>
      <p:grpSp>
        <p:nvGrpSpPr>
          <p:cNvPr id="14" name="Group 9"/>
          <p:cNvGrpSpPr>
            <a:grpSpLocks noChangeAspect="1"/>
          </p:cNvGrpSpPr>
          <p:nvPr/>
        </p:nvGrpSpPr>
        <p:grpSpPr bwMode="auto">
          <a:xfrm>
            <a:off x="-803092" y="3289999"/>
            <a:ext cx="6567130" cy="3556460"/>
            <a:chOff x="0" y="0"/>
            <a:chExt cx="5040560" cy="2945120"/>
          </a:xfrm>
        </p:grpSpPr>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72208" cy="232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576" y="179168"/>
              <a:ext cx="4427984" cy="276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5" descr="C:\Users\PC\Desktop\zqq\26_0013_p------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5986020"/>
            <a:ext cx="12293600" cy="87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C:\Documents and Settings\Administrator\桌面\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72718" y="943630"/>
            <a:ext cx="1468963" cy="1108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34509135"/>
      </p:ext>
    </p:extLst>
  </p:cSld>
  <p:clrMapOvr>
    <a:masterClrMapping/>
  </p:clrMapOvr>
  <mc:AlternateContent xmlns:mc="http://schemas.openxmlformats.org/markup-compatibility/2006" xmlns:p14="http://schemas.microsoft.com/office/powerpoint/2010/main">
    <mc:Choice Requires="p14">
      <p:transition spd="slow" p14:dur="1250" advClick="0" advTm="15783">
        <p14:switch dir="r"/>
      </p:transition>
    </mc:Choice>
    <mc:Fallback xmlns="">
      <p:transition spd="slow" advClick="0" advTm="157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900" fill="hold"/>
                                        <p:tgtEl>
                                          <p:spTgt spid="9"/>
                                        </p:tgtEl>
                                        <p:attrNameLst>
                                          <p:attrName>ppt_x</p:attrName>
                                        </p:attrNameLst>
                                      </p:cBhvr>
                                      <p:tavLst>
                                        <p:tav tm="0">
                                          <p:val>
                                            <p:strVal val="#ppt_x"/>
                                          </p:val>
                                        </p:tav>
                                        <p:tav tm="100000">
                                          <p:val>
                                            <p:strVal val="#ppt_x"/>
                                          </p:val>
                                        </p:tav>
                                      </p:tavLst>
                                    </p:anim>
                                    <p:anim calcmode="lin" valueType="num">
                                      <p:cBhvr additive="base">
                                        <p:cTn id="8" dur="9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9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250" fill="hold"/>
                                        <p:tgtEl>
                                          <p:spTgt spid="13"/>
                                        </p:tgtEl>
                                        <p:attrNameLst>
                                          <p:attrName>ppt_w</p:attrName>
                                        </p:attrNameLst>
                                      </p:cBhvr>
                                      <p:tavLst>
                                        <p:tav tm="0">
                                          <p:val>
                                            <p:fltVal val="0"/>
                                          </p:val>
                                        </p:tav>
                                        <p:tav tm="100000">
                                          <p:val>
                                            <p:strVal val="#ppt_w"/>
                                          </p:val>
                                        </p:tav>
                                      </p:tavLst>
                                    </p:anim>
                                    <p:anim calcmode="lin" valueType="num">
                                      <p:cBhvr>
                                        <p:cTn id="13" dur="1250" fill="hold"/>
                                        <p:tgtEl>
                                          <p:spTgt spid="13"/>
                                        </p:tgtEl>
                                        <p:attrNameLst>
                                          <p:attrName>ppt_h</p:attrName>
                                        </p:attrNameLst>
                                      </p:cBhvr>
                                      <p:tavLst>
                                        <p:tav tm="0">
                                          <p:val>
                                            <p:fltVal val="0"/>
                                          </p:val>
                                        </p:tav>
                                        <p:tav tm="100000">
                                          <p:val>
                                            <p:strVal val="#ppt_h"/>
                                          </p:val>
                                        </p:tav>
                                      </p:tavLst>
                                    </p:anim>
                                    <p:animEffect transition="in" filter="fade">
                                      <p:cBhvr>
                                        <p:cTn id="14" dur="1250"/>
                                        <p:tgtEl>
                                          <p:spTgt spid="13"/>
                                        </p:tgtEl>
                                      </p:cBhvr>
                                    </p:animEffect>
                                  </p:childTnLst>
                                </p:cTn>
                              </p:par>
                            </p:childTnLst>
                          </p:cTn>
                        </p:par>
                        <p:par>
                          <p:cTn id="15" fill="hold">
                            <p:stCondLst>
                              <p:cond delay="2150"/>
                            </p:stCondLst>
                            <p:childTnLst>
                              <p:par>
                                <p:cTn id="16" presetID="22" presetClass="entr" presetSubtype="4" fill="hold" grpId="0" nodeType="afterEffect">
                                  <p:stCondLst>
                                    <p:cond delay="0"/>
                                  </p:stCondLst>
                                  <p:iterate type="lt">
                                    <p:tmPct val="6299"/>
                                  </p:iterate>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3579"/>
                            </p:stCondLst>
                            <p:childTnLst>
                              <p:par>
                                <p:cTn id="23" presetID="2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par>
                          <p:cTn id="26" fill="hold">
                            <p:stCondLst>
                              <p:cond delay="14079"/>
                            </p:stCondLst>
                            <p:childTnLst>
                              <p:par>
                                <p:cTn id="27" presetID="2" presetClass="entr" presetSubtype="12"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750" fill="hold"/>
                                        <p:tgtEl>
                                          <p:spTgt spid="18"/>
                                        </p:tgtEl>
                                        <p:attrNameLst>
                                          <p:attrName>ppt_x</p:attrName>
                                        </p:attrNameLst>
                                      </p:cBhvr>
                                      <p:tavLst>
                                        <p:tav tm="0">
                                          <p:val>
                                            <p:strVal val="0-#ppt_w/2"/>
                                          </p:val>
                                        </p:tav>
                                        <p:tav tm="100000">
                                          <p:val>
                                            <p:strVal val="#ppt_x"/>
                                          </p:val>
                                        </p:tav>
                                      </p:tavLst>
                                    </p:anim>
                                    <p:anim calcmode="lin" valueType="num">
                                      <p:cBhvr additive="base">
                                        <p:cTn id="30"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五年以来经济发展取得辉煌成就</a:t>
            </a:r>
            <a:endParaRPr lang="zh-CN" altLang="en-US" sz="2400" dirty="0"/>
          </a:p>
        </p:txBody>
      </p:sp>
      <p:sp>
        <p:nvSpPr>
          <p:cNvPr id="23" name="TextBox 21"/>
          <p:cNvSpPr txBox="1"/>
          <p:nvPr/>
        </p:nvSpPr>
        <p:spPr>
          <a:xfrm>
            <a:off x="4586514" y="2665517"/>
            <a:ext cx="6686481" cy="1092603"/>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李克强在公开场合发出“大众创业、万众创新”的号召，最早是在</a:t>
            </a:r>
            <a:r>
              <a:rPr lang="en-US" altLang="zh-CN" sz="1400" b="1" dirty="0" smtClean="0">
                <a:solidFill>
                  <a:srgbClr val="C00000"/>
                </a:solidFill>
                <a:latin typeface="微软雅黑" panose="020B0503020204020204" pitchFamily="34" charset="-122"/>
                <a:ea typeface="微软雅黑" panose="020B0503020204020204" pitchFamily="34" charset="-122"/>
              </a:rPr>
              <a:t>2014</a:t>
            </a:r>
            <a:r>
              <a:rPr lang="zh-CN" altLang="en-US" sz="1400" b="1" dirty="0" smtClean="0">
                <a:solidFill>
                  <a:srgbClr val="C00000"/>
                </a:solidFill>
                <a:latin typeface="微软雅黑" panose="020B0503020204020204" pitchFamily="34" charset="-122"/>
                <a:ea typeface="微软雅黑" panose="020B0503020204020204" pitchFamily="34" charset="-122"/>
              </a:rPr>
              <a:t>年</a:t>
            </a:r>
            <a:r>
              <a:rPr lang="en-US" altLang="zh-CN" sz="1400" b="1" dirty="0" smtClean="0">
                <a:solidFill>
                  <a:srgbClr val="C00000"/>
                </a:solidFill>
                <a:latin typeface="微软雅黑" panose="020B0503020204020204" pitchFamily="34" charset="-122"/>
                <a:ea typeface="微软雅黑" panose="020B0503020204020204" pitchFamily="34" charset="-122"/>
              </a:rPr>
              <a:t>9</a:t>
            </a:r>
            <a:r>
              <a:rPr lang="zh-CN" altLang="en-US" sz="1400" b="1" dirty="0" smtClean="0">
                <a:solidFill>
                  <a:srgbClr val="C00000"/>
                </a:solidFill>
                <a:latin typeface="微软雅黑" panose="020B0503020204020204" pitchFamily="34" charset="-122"/>
                <a:ea typeface="微软雅黑" panose="020B0503020204020204" pitchFamily="34" charset="-122"/>
              </a:rPr>
              <a:t>月的夏季。大众创业、万众创新，可以大幅增加有效供给，增强微观经济活力，加速新兴产业发展，又可以扩大就业、增加居民收入，是经济发展的引擎。</a:t>
            </a:r>
          </a:p>
        </p:txBody>
      </p:sp>
      <p:sp>
        <p:nvSpPr>
          <p:cNvPr id="12" name="圆角矩形 11"/>
          <p:cNvSpPr/>
          <p:nvPr/>
        </p:nvSpPr>
        <p:spPr>
          <a:xfrm>
            <a:off x="4463533" y="2322025"/>
            <a:ext cx="6902967" cy="1636703"/>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17" name="组合 16"/>
          <p:cNvGrpSpPr/>
          <p:nvPr/>
        </p:nvGrpSpPr>
        <p:grpSpPr>
          <a:xfrm>
            <a:off x="4208701" y="2028094"/>
            <a:ext cx="2959419" cy="544843"/>
            <a:chOff x="2627784" y="1061212"/>
            <a:chExt cx="944779" cy="501328"/>
          </a:xfrm>
        </p:grpSpPr>
        <p:sp>
          <p:nvSpPr>
            <p:cNvPr id="24" name="圆角矩形 23"/>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5"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背景与意义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9" name="TextBox 21"/>
          <p:cNvSpPr txBox="1"/>
          <p:nvPr/>
        </p:nvSpPr>
        <p:spPr>
          <a:xfrm>
            <a:off x="4748600" y="4775432"/>
            <a:ext cx="6524395" cy="1092603"/>
          </a:xfrm>
          <a:prstGeom prst="rect">
            <a:avLst/>
          </a:prstGeom>
          <a:noFill/>
        </p:spPr>
        <p:txBody>
          <a:bodyPr wrap="square" lIns="121917" tIns="60958" rIns="121917" bIns="60958">
            <a:spAutoFit/>
          </a:bodyPr>
          <a:lstStyle/>
          <a:p>
            <a:pPr algn="just">
              <a:lnSpc>
                <a:spcPct val="150000"/>
              </a:lnSpc>
            </a:pPr>
            <a:r>
              <a:rPr lang="en-US" altLang="zh-CN" sz="1400" b="1" dirty="0" smtClean="0">
                <a:solidFill>
                  <a:srgbClr val="C00000"/>
                </a:solidFill>
                <a:latin typeface="微软雅黑" panose="020B0503020204020204" pitchFamily="34" charset="-122"/>
                <a:ea typeface="微软雅黑" panose="020B0503020204020204" pitchFamily="34" charset="-122"/>
              </a:rPr>
              <a:t>2016</a:t>
            </a:r>
            <a:r>
              <a:rPr lang="zh-CN" altLang="en-US" sz="1400" b="1" dirty="0" smtClean="0">
                <a:solidFill>
                  <a:srgbClr val="C00000"/>
                </a:solidFill>
                <a:latin typeface="微软雅黑" panose="020B0503020204020204" pitchFamily="34" charset="-122"/>
                <a:ea typeface="微软雅黑" panose="020B0503020204020204" pitchFamily="34" charset="-122"/>
              </a:rPr>
              <a:t>年，我国创新发展成果颇丰。科技领域取得一批国际领先的重大成果。大众创业万众创新广泛开展，全年新登记企业增长</a:t>
            </a:r>
            <a:r>
              <a:rPr lang="en-US" altLang="zh-CN" sz="1400" b="1" dirty="0" smtClean="0">
                <a:solidFill>
                  <a:srgbClr val="C00000"/>
                </a:solidFill>
                <a:latin typeface="微软雅黑" panose="020B0503020204020204" pitchFamily="34" charset="-122"/>
                <a:ea typeface="微软雅黑" panose="020B0503020204020204" pitchFamily="34" charset="-122"/>
              </a:rPr>
              <a:t>24.5%</a:t>
            </a:r>
            <a:r>
              <a:rPr lang="zh-CN" altLang="en-US" sz="1400" b="1" dirty="0" smtClean="0">
                <a:solidFill>
                  <a:srgbClr val="C00000"/>
                </a:solidFill>
                <a:latin typeface="微软雅黑" panose="020B0503020204020204" pitchFamily="34" charset="-122"/>
                <a:ea typeface="微软雅黑" panose="020B0503020204020204" pitchFamily="34" charset="-122"/>
              </a:rPr>
              <a:t>，平均每天新增</a:t>
            </a:r>
            <a:r>
              <a:rPr lang="en-US" altLang="zh-CN" sz="1400" b="1" dirty="0" smtClean="0">
                <a:solidFill>
                  <a:srgbClr val="C00000"/>
                </a:solidFill>
                <a:latin typeface="微软雅黑" panose="020B0503020204020204" pitchFamily="34" charset="-122"/>
                <a:ea typeface="微软雅黑" panose="020B0503020204020204" pitchFamily="34" charset="-122"/>
              </a:rPr>
              <a:t>1.5</a:t>
            </a:r>
            <a:r>
              <a:rPr lang="zh-CN" altLang="en-US" sz="1400" b="1" dirty="0" smtClean="0">
                <a:solidFill>
                  <a:srgbClr val="C00000"/>
                </a:solidFill>
                <a:latin typeface="微软雅黑" panose="020B0503020204020204" pitchFamily="34" charset="-122"/>
                <a:ea typeface="微软雅黑" panose="020B0503020204020204" pitchFamily="34" charset="-122"/>
              </a:rPr>
              <a:t>万户，加上个体工商户等，各类市场主体每天新增</a:t>
            </a:r>
            <a:r>
              <a:rPr lang="en-US" altLang="zh-CN" sz="1400" b="1" dirty="0" smtClean="0">
                <a:solidFill>
                  <a:srgbClr val="C00000"/>
                </a:solidFill>
                <a:latin typeface="微软雅黑" panose="020B0503020204020204" pitchFamily="34" charset="-122"/>
                <a:ea typeface="微软雅黑" panose="020B0503020204020204" pitchFamily="34" charset="-122"/>
              </a:rPr>
              <a:t>4.5</a:t>
            </a:r>
            <a:r>
              <a:rPr lang="zh-CN" altLang="en-US" sz="1400" b="1" dirty="0" smtClean="0">
                <a:solidFill>
                  <a:srgbClr val="C00000"/>
                </a:solidFill>
                <a:latin typeface="微软雅黑" panose="020B0503020204020204" pitchFamily="34" charset="-122"/>
                <a:ea typeface="微软雅黑" panose="020B0503020204020204" pitchFamily="34" charset="-122"/>
              </a:rPr>
              <a:t>万户。</a:t>
            </a:r>
          </a:p>
        </p:txBody>
      </p:sp>
      <p:sp>
        <p:nvSpPr>
          <p:cNvPr id="60" name="圆角矩形 59"/>
          <p:cNvSpPr/>
          <p:nvPr/>
        </p:nvSpPr>
        <p:spPr>
          <a:xfrm>
            <a:off x="4463533" y="4431940"/>
            <a:ext cx="6902967" cy="1787627"/>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61" name="组合 60"/>
          <p:cNvGrpSpPr/>
          <p:nvPr/>
        </p:nvGrpSpPr>
        <p:grpSpPr>
          <a:xfrm>
            <a:off x="4208701" y="4138009"/>
            <a:ext cx="2959419" cy="544843"/>
            <a:chOff x="2627784" y="1061212"/>
            <a:chExt cx="944779" cy="501328"/>
          </a:xfrm>
        </p:grpSpPr>
        <p:sp>
          <p:nvSpPr>
            <p:cNvPr id="62" name="圆角矩形 6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63"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成         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48" y="2213021"/>
            <a:ext cx="3303926" cy="197101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462" y="4386139"/>
            <a:ext cx="3276211" cy="1886190"/>
          </a:xfrm>
          <a:prstGeom prst="rect">
            <a:avLst/>
          </a:prstGeom>
        </p:spPr>
      </p:pic>
      <p:sp>
        <p:nvSpPr>
          <p:cNvPr id="64" name="Freeform 5"/>
          <p:cNvSpPr>
            <a:spLocks/>
          </p:cNvSpPr>
          <p:nvPr/>
        </p:nvSpPr>
        <p:spPr bwMode="auto">
          <a:xfrm>
            <a:off x="397814" y="1444936"/>
            <a:ext cx="1441580" cy="161637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65" name="Freeform 5"/>
          <p:cNvSpPr>
            <a:spLocks/>
          </p:cNvSpPr>
          <p:nvPr/>
        </p:nvSpPr>
        <p:spPr bwMode="auto">
          <a:xfrm>
            <a:off x="513931" y="1575133"/>
            <a:ext cx="1209347" cy="1355982"/>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66" name="TextBox 25"/>
          <p:cNvSpPr txBox="1"/>
          <p:nvPr/>
        </p:nvSpPr>
        <p:spPr>
          <a:xfrm>
            <a:off x="444720" y="2032576"/>
            <a:ext cx="1423496" cy="718095"/>
          </a:xfrm>
          <a:prstGeom prst="rect">
            <a:avLst/>
          </a:prstGeom>
          <a:noFill/>
        </p:spPr>
        <p:txBody>
          <a:bodyPr wrap="square" lIns="162511" tIns="81255" rIns="162511" bIns="81255"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大众创业万众创新</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TextBox 25"/>
          <p:cNvSpPr txBox="1"/>
          <p:nvPr/>
        </p:nvSpPr>
        <p:spPr>
          <a:xfrm>
            <a:off x="674747" y="1755410"/>
            <a:ext cx="1423496" cy="333374"/>
          </a:xfrm>
          <a:prstGeom prst="rect">
            <a:avLst/>
          </a:prstGeom>
          <a:noFill/>
        </p:spPr>
        <p:txBody>
          <a:bodyPr wrap="square" lIns="162511" tIns="81255" rIns="162511" bIns="81255"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关键词八</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00516417"/>
      </p:ext>
    </p:extLst>
  </p:cSld>
  <p:clrMapOvr>
    <a:masterClrMapping/>
  </p:clrMapOvr>
  <mc:AlternateContent xmlns:mc="http://schemas.openxmlformats.org/markup-compatibility/2006" xmlns:p14="http://schemas.microsoft.com/office/powerpoint/2010/main">
    <mc:Choice Requires="p14">
      <p:transition spd="slow" p14:dur="1600" advClick="0" advTm="9068">
        <p14:gallery dir="l"/>
      </p:transition>
    </mc:Choice>
    <mc:Fallback xmlns="">
      <p:transition spd="slow" advClick="0" advTm="90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250" fill="hold"/>
                                        <p:tgtEl>
                                          <p:spTgt spid="64"/>
                                        </p:tgtEl>
                                        <p:attrNameLst>
                                          <p:attrName>ppt_w</p:attrName>
                                        </p:attrNameLst>
                                      </p:cBhvr>
                                      <p:tavLst>
                                        <p:tav tm="0">
                                          <p:val>
                                            <p:fltVal val="0"/>
                                          </p:val>
                                        </p:tav>
                                        <p:tav tm="100000">
                                          <p:val>
                                            <p:strVal val="#ppt_w"/>
                                          </p:val>
                                        </p:tav>
                                      </p:tavLst>
                                    </p:anim>
                                    <p:anim calcmode="lin" valueType="num">
                                      <p:cBhvr>
                                        <p:cTn id="8" dur="250" fill="hold"/>
                                        <p:tgtEl>
                                          <p:spTgt spid="64"/>
                                        </p:tgtEl>
                                        <p:attrNameLst>
                                          <p:attrName>ppt_h</p:attrName>
                                        </p:attrNameLst>
                                      </p:cBhvr>
                                      <p:tavLst>
                                        <p:tav tm="0">
                                          <p:val>
                                            <p:fltVal val="0"/>
                                          </p:val>
                                        </p:tav>
                                        <p:tav tm="100000">
                                          <p:val>
                                            <p:strVal val="#ppt_h"/>
                                          </p:val>
                                        </p:tav>
                                      </p:tavLst>
                                    </p:anim>
                                    <p:animEffect transition="in" filter="fade">
                                      <p:cBhvr>
                                        <p:cTn id="9" dur="250"/>
                                        <p:tgtEl>
                                          <p:spTgt spid="64"/>
                                        </p:tgtEl>
                                      </p:cBhvr>
                                    </p:animEffect>
                                  </p:childTnLst>
                                </p:cTn>
                              </p:par>
                              <p:par>
                                <p:cTn id="10" presetID="6" presetClass="emph" presetSubtype="0" decel="100000" fill="hold" grpId="1" nodeType="withEffect">
                                  <p:stCondLst>
                                    <p:cond delay="200"/>
                                  </p:stCondLst>
                                  <p:childTnLst>
                                    <p:animScale>
                                      <p:cBhvr>
                                        <p:cTn id="11" dur="250" fill="hold"/>
                                        <p:tgtEl>
                                          <p:spTgt spid="64"/>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64"/>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65"/>
                                        </p:tgtEl>
                                        <p:attrNameLst>
                                          <p:attrName>style.visibility</p:attrName>
                                        </p:attrNameLst>
                                      </p:cBhvr>
                                      <p:to>
                                        <p:strVal val="visible"/>
                                      </p:to>
                                    </p:set>
                                    <p:anim calcmode="lin" valueType="num">
                                      <p:cBhvr>
                                        <p:cTn id="16" dur="250" fill="hold"/>
                                        <p:tgtEl>
                                          <p:spTgt spid="65"/>
                                        </p:tgtEl>
                                        <p:attrNameLst>
                                          <p:attrName>ppt_w</p:attrName>
                                        </p:attrNameLst>
                                      </p:cBhvr>
                                      <p:tavLst>
                                        <p:tav tm="0">
                                          <p:val>
                                            <p:fltVal val="0"/>
                                          </p:val>
                                        </p:tav>
                                        <p:tav tm="100000">
                                          <p:val>
                                            <p:strVal val="#ppt_w"/>
                                          </p:val>
                                        </p:tav>
                                      </p:tavLst>
                                    </p:anim>
                                    <p:anim calcmode="lin" valueType="num">
                                      <p:cBhvr>
                                        <p:cTn id="17" dur="250" fill="hold"/>
                                        <p:tgtEl>
                                          <p:spTgt spid="65"/>
                                        </p:tgtEl>
                                        <p:attrNameLst>
                                          <p:attrName>ppt_h</p:attrName>
                                        </p:attrNameLst>
                                      </p:cBhvr>
                                      <p:tavLst>
                                        <p:tav tm="0">
                                          <p:val>
                                            <p:fltVal val="0"/>
                                          </p:val>
                                        </p:tav>
                                        <p:tav tm="100000">
                                          <p:val>
                                            <p:strVal val="#ppt_h"/>
                                          </p:val>
                                        </p:tav>
                                      </p:tavLst>
                                    </p:anim>
                                    <p:animEffect transition="in" filter="fade">
                                      <p:cBhvr>
                                        <p:cTn id="18" dur="250"/>
                                        <p:tgtEl>
                                          <p:spTgt spid="65"/>
                                        </p:tgtEl>
                                      </p:cBhvr>
                                    </p:animEffect>
                                  </p:childTnLst>
                                </p:cTn>
                              </p:par>
                              <p:par>
                                <p:cTn id="19" presetID="6" presetClass="emph" presetSubtype="0" decel="100000" fill="hold" grpId="1" nodeType="withEffect">
                                  <p:stCondLst>
                                    <p:cond delay="600"/>
                                  </p:stCondLst>
                                  <p:childTnLst>
                                    <p:animScale>
                                      <p:cBhvr>
                                        <p:cTn id="20" dur="250" fill="hold"/>
                                        <p:tgtEl>
                                          <p:spTgt spid="65"/>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65"/>
                                        </p:tgtEl>
                                      </p:cBhvr>
                                      <p:by x="83000" y="83000"/>
                                    </p:animScale>
                                  </p:childTnLst>
                                </p:cTn>
                              </p:par>
                            </p:childTnLst>
                          </p:cTn>
                        </p:par>
                        <p:par>
                          <p:cTn id="23" fill="hold">
                            <p:stCondLst>
                              <p:cond delay="1050"/>
                            </p:stCondLst>
                            <p:childTnLst>
                              <p:par>
                                <p:cTn id="24" presetID="16" presetClass="entr" presetSubtype="37"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outVertical)">
                                      <p:cBhvr>
                                        <p:cTn id="26" dur="750"/>
                                        <p:tgtEl>
                                          <p:spTgt spid="66"/>
                                        </p:tgtEl>
                                      </p:cBhvr>
                                    </p:animEffect>
                                  </p:childTnLst>
                                </p:cTn>
                              </p:par>
                            </p:childTnLst>
                          </p:cTn>
                        </p:par>
                        <p:par>
                          <p:cTn id="27" fill="hold">
                            <p:stCondLst>
                              <p:cond delay="1800"/>
                            </p:stCondLst>
                            <p:childTnLst>
                              <p:par>
                                <p:cTn id="28" presetID="16" presetClass="entr" presetSubtype="37"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outVertical)">
                                      <p:cBhvr>
                                        <p:cTn id="30" dur="750"/>
                                        <p:tgtEl>
                                          <p:spTgt spid="67"/>
                                        </p:tgtEl>
                                      </p:cBhvr>
                                    </p:animEffect>
                                  </p:childTnLst>
                                </p:cTn>
                              </p:par>
                            </p:childTnLst>
                          </p:cTn>
                        </p:par>
                        <p:par>
                          <p:cTn id="31" fill="hold">
                            <p:stCondLst>
                              <p:cond delay="2550"/>
                            </p:stCondLst>
                            <p:childTnLst>
                              <p:par>
                                <p:cTn id="32" presetID="42"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5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45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05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55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1000"/>
                                        <p:tgtEl>
                                          <p:spTgt spid="23"/>
                                        </p:tgtEl>
                                      </p:cBhvr>
                                    </p:animEffect>
                                  </p:childTnLst>
                                </p:cTn>
                              </p:par>
                            </p:childTnLst>
                          </p:cTn>
                        </p:par>
                        <p:par>
                          <p:cTn id="55" fill="hold">
                            <p:stCondLst>
                              <p:cond delay="6550"/>
                            </p:stCondLst>
                            <p:childTnLst>
                              <p:par>
                                <p:cTn id="56" presetID="22" presetClass="entr" presetSubtype="8"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left)">
                                      <p:cBhvr>
                                        <p:cTn id="58" dur="500"/>
                                        <p:tgtEl>
                                          <p:spTgt spid="60"/>
                                        </p:tgtEl>
                                      </p:cBhvr>
                                    </p:animEffect>
                                  </p:childTnLst>
                                </p:cTn>
                              </p:par>
                            </p:childTnLst>
                          </p:cTn>
                        </p:par>
                        <p:par>
                          <p:cTn id="59" fill="hold">
                            <p:stCondLst>
                              <p:cond delay="7050"/>
                            </p:stCondLst>
                            <p:childTnLst>
                              <p:par>
                                <p:cTn id="60" presetID="22" presetClass="entr" presetSubtype="8" fill="hold"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par>
                          <p:cTn id="63" fill="hold">
                            <p:stCondLst>
                              <p:cond delay="7550"/>
                            </p:stCondLst>
                            <p:childTnLst>
                              <p:par>
                                <p:cTn id="64" presetID="22" presetClass="entr" presetSubtype="8"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left)">
                                      <p:cBhvr>
                                        <p:cTn id="6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59" grpId="0"/>
      <p:bldP spid="60" grpId="0" animBg="1"/>
      <p:bldP spid="64" grpId="0" animBg="1"/>
      <p:bldP spid="64" grpId="1" animBg="1"/>
      <p:bldP spid="64" grpId="2" animBg="1"/>
      <p:bldP spid="65" grpId="0" animBg="1"/>
      <p:bldP spid="65" grpId="1" animBg="1"/>
      <p:bldP spid="65" grpId="2" animBg="1"/>
      <p:bldP spid="66" grpId="0"/>
      <p:bldP spid="6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五年以来经济发展取得辉煌成就</a:t>
            </a:r>
            <a:endParaRPr lang="zh-CN" altLang="en-US" sz="2400" dirty="0"/>
          </a:p>
        </p:txBody>
      </p:sp>
      <p:sp>
        <p:nvSpPr>
          <p:cNvPr id="23" name="TextBox 21"/>
          <p:cNvSpPr txBox="1"/>
          <p:nvPr/>
        </p:nvSpPr>
        <p:spPr>
          <a:xfrm>
            <a:off x="1192600" y="2253124"/>
            <a:ext cx="6524395" cy="1415768"/>
          </a:xfrm>
          <a:prstGeom prst="rect">
            <a:avLst/>
          </a:prstGeom>
          <a:noFill/>
        </p:spPr>
        <p:txBody>
          <a:bodyPr wrap="square" lIns="121917" tIns="60958" rIns="121917" bIns="60958">
            <a:spAutoFit/>
          </a:bodyPr>
          <a:lstStyle/>
          <a:p>
            <a:pPr algn="just">
              <a:lnSpc>
                <a:spcPct val="150000"/>
              </a:lnSpc>
            </a:pPr>
            <a:r>
              <a:rPr lang="en-US" altLang="zh-CN" sz="1400" b="1" dirty="0" smtClean="0">
                <a:solidFill>
                  <a:srgbClr val="C00000"/>
                </a:solidFill>
                <a:latin typeface="微软雅黑" panose="020B0503020204020204" pitchFamily="34" charset="-122"/>
                <a:ea typeface="微软雅黑" panose="020B0503020204020204" pitchFamily="34" charset="-122"/>
              </a:rPr>
              <a:t>2015</a:t>
            </a:r>
            <a:r>
              <a:rPr lang="zh-CN" altLang="en-US" sz="1400" b="1" dirty="0" smtClean="0">
                <a:solidFill>
                  <a:srgbClr val="C00000"/>
                </a:solidFill>
                <a:latin typeface="微软雅黑" panose="020B0503020204020204" pitchFamily="34" charset="-122"/>
                <a:ea typeface="微软雅黑" panose="020B0503020204020204" pitchFamily="34" charset="-122"/>
              </a:rPr>
              <a:t>政府工作报告中首次提出“互联网</a:t>
            </a:r>
            <a:r>
              <a:rPr lang="en-US" altLang="zh-CN" sz="1400" b="1" dirty="0" smtClean="0">
                <a:solidFill>
                  <a:srgbClr val="C00000"/>
                </a:solidFill>
                <a:latin typeface="微软雅黑" panose="020B0503020204020204" pitchFamily="34" charset="-122"/>
                <a:ea typeface="微软雅黑" panose="020B0503020204020204" pitchFamily="34" charset="-122"/>
              </a:rPr>
              <a:t>+</a:t>
            </a:r>
            <a:r>
              <a:rPr lang="zh-CN" altLang="en-US" sz="1400" b="1" dirty="0" smtClean="0">
                <a:solidFill>
                  <a:srgbClr val="C00000"/>
                </a:solidFill>
                <a:latin typeface="微软雅黑" panose="020B0503020204020204" pitchFamily="34" charset="-122"/>
                <a:ea typeface="微软雅黑" panose="020B0503020204020204" pitchFamily="34" charset="-122"/>
              </a:rPr>
              <a:t>”，李克强在报告中提出，制定“互联网</a:t>
            </a:r>
            <a:r>
              <a:rPr lang="en-US" altLang="zh-CN" sz="1400" b="1" dirty="0" smtClean="0">
                <a:solidFill>
                  <a:srgbClr val="C00000"/>
                </a:solidFill>
                <a:latin typeface="微软雅黑" panose="020B0503020204020204" pitchFamily="34" charset="-122"/>
                <a:ea typeface="微软雅黑" panose="020B0503020204020204" pitchFamily="34" charset="-122"/>
              </a:rPr>
              <a:t>+</a:t>
            </a:r>
            <a:r>
              <a:rPr lang="zh-CN" altLang="en-US" sz="1400" b="1" dirty="0" smtClean="0">
                <a:solidFill>
                  <a:srgbClr val="C00000"/>
                </a:solidFill>
                <a:latin typeface="微软雅黑" panose="020B0503020204020204" pitchFamily="34" charset="-122"/>
                <a:ea typeface="微软雅黑" panose="020B0503020204020204" pitchFamily="34" charset="-122"/>
              </a:rPr>
              <a:t>”行动计划，推动移动互联网、云计算、大数据、物联网等与现代制造业结合，促进电子商务，工业互联网和互联网金融健康发展，引导互联网企业拓展国际市场。</a:t>
            </a:r>
          </a:p>
        </p:txBody>
      </p:sp>
      <p:sp>
        <p:nvSpPr>
          <p:cNvPr id="12" name="圆角矩形 11"/>
          <p:cNvSpPr/>
          <p:nvPr/>
        </p:nvSpPr>
        <p:spPr>
          <a:xfrm>
            <a:off x="907533" y="1909632"/>
            <a:ext cx="6902967" cy="208242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17" name="组合 16"/>
          <p:cNvGrpSpPr/>
          <p:nvPr/>
        </p:nvGrpSpPr>
        <p:grpSpPr>
          <a:xfrm>
            <a:off x="652701" y="1615701"/>
            <a:ext cx="2959419" cy="544843"/>
            <a:chOff x="2627784" y="1061212"/>
            <a:chExt cx="944779" cy="501328"/>
          </a:xfrm>
        </p:grpSpPr>
        <p:sp>
          <p:nvSpPr>
            <p:cNvPr id="24" name="圆角矩形 23"/>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5"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背景与意义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9" name="TextBox 21"/>
          <p:cNvSpPr txBox="1"/>
          <p:nvPr/>
        </p:nvSpPr>
        <p:spPr>
          <a:xfrm>
            <a:off x="1192600" y="4877462"/>
            <a:ext cx="6524395" cy="1415768"/>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“互联网</a:t>
            </a:r>
            <a:r>
              <a:rPr lang="en-US" altLang="zh-CN" sz="1400" b="1" dirty="0" smtClean="0">
                <a:solidFill>
                  <a:srgbClr val="C00000"/>
                </a:solidFill>
                <a:latin typeface="微软雅黑" panose="020B0503020204020204" pitchFamily="34" charset="-122"/>
                <a:ea typeface="微软雅黑" panose="020B0503020204020204" pitchFamily="34" charset="-122"/>
              </a:rPr>
              <a:t>+</a:t>
            </a:r>
            <a:r>
              <a:rPr lang="zh-CN" altLang="en-US" sz="1400" b="1" dirty="0" smtClean="0">
                <a:solidFill>
                  <a:srgbClr val="C00000"/>
                </a:solidFill>
                <a:latin typeface="微软雅黑" panose="020B0503020204020204" pitchFamily="34" charset="-122"/>
                <a:ea typeface="微软雅黑" panose="020B0503020204020204" pitchFamily="34" charset="-122"/>
              </a:rPr>
              <a:t>”作为创新驱动发展的先导力量，正日渐成为引领经济发展新常态、推动新旧动能转换的重要引擎。企业和广大创新创业者正以无限的热情和激情投入到“互联网</a:t>
            </a:r>
            <a:r>
              <a:rPr lang="en-US" altLang="zh-CN" sz="1400" b="1" dirty="0" smtClean="0">
                <a:solidFill>
                  <a:srgbClr val="C00000"/>
                </a:solidFill>
                <a:latin typeface="微软雅黑" panose="020B0503020204020204" pitchFamily="34" charset="-122"/>
                <a:ea typeface="微软雅黑" panose="020B0503020204020204" pitchFamily="34" charset="-122"/>
              </a:rPr>
              <a:t>+</a:t>
            </a:r>
            <a:r>
              <a:rPr lang="zh-CN" altLang="en-US" sz="1400" b="1" dirty="0" smtClean="0">
                <a:solidFill>
                  <a:srgbClr val="C00000"/>
                </a:solidFill>
                <a:latin typeface="微软雅黑" panose="020B0503020204020204" pitchFamily="34" charset="-122"/>
                <a:ea typeface="微软雅黑" panose="020B0503020204020204" pitchFamily="34" charset="-122"/>
              </a:rPr>
              <a:t>”事业中，在有关方面的共同努力下，“互联网</a:t>
            </a:r>
            <a:r>
              <a:rPr lang="en-US" altLang="zh-CN" sz="1400" b="1" dirty="0" smtClean="0">
                <a:solidFill>
                  <a:srgbClr val="C00000"/>
                </a:solidFill>
                <a:latin typeface="微软雅黑" panose="020B0503020204020204" pitchFamily="34" charset="-122"/>
                <a:ea typeface="微软雅黑" panose="020B0503020204020204" pitchFamily="34" charset="-122"/>
              </a:rPr>
              <a:t>+</a:t>
            </a:r>
            <a:r>
              <a:rPr lang="zh-CN" altLang="en-US" sz="1400" b="1" dirty="0" smtClean="0">
                <a:solidFill>
                  <a:srgbClr val="C00000"/>
                </a:solidFill>
                <a:latin typeface="微软雅黑" panose="020B0503020204020204" pitchFamily="34" charset="-122"/>
                <a:ea typeface="微软雅黑" panose="020B0503020204020204" pitchFamily="34" charset="-122"/>
              </a:rPr>
              <a:t>”正以前所未有的态势高歌前行。</a:t>
            </a:r>
          </a:p>
        </p:txBody>
      </p:sp>
      <p:sp>
        <p:nvSpPr>
          <p:cNvPr id="60" name="圆角矩形 59"/>
          <p:cNvSpPr/>
          <p:nvPr/>
        </p:nvSpPr>
        <p:spPr>
          <a:xfrm>
            <a:off x="907533" y="4533970"/>
            <a:ext cx="6902967" cy="1759260"/>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61" name="组合 60"/>
          <p:cNvGrpSpPr/>
          <p:nvPr/>
        </p:nvGrpSpPr>
        <p:grpSpPr>
          <a:xfrm>
            <a:off x="652701" y="4240039"/>
            <a:ext cx="2959419" cy="544843"/>
            <a:chOff x="2627784" y="1061212"/>
            <a:chExt cx="944779" cy="501328"/>
          </a:xfrm>
        </p:grpSpPr>
        <p:sp>
          <p:nvSpPr>
            <p:cNvPr id="62" name="圆角矩形 6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63"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成         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2379"/>
          <a:stretch/>
        </p:blipFill>
        <p:spPr>
          <a:xfrm>
            <a:off x="8234007" y="2162122"/>
            <a:ext cx="3130119" cy="2077917"/>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4006" y="4443560"/>
            <a:ext cx="3130119" cy="1776007"/>
          </a:xfrm>
          <a:prstGeom prst="rect">
            <a:avLst/>
          </a:prstGeom>
        </p:spPr>
      </p:pic>
      <p:sp>
        <p:nvSpPr>
          <p:cNvPr id="64" name="Freeform 5"/>
          <p:cNvSpPr>
            <a:spLocks/>
          </p:cNvSpPr>
          <p:nvPr/>
        </p:nvSpPr>
        <p:spPr bwMode="auto">
          <a:xfrm>
            <a:off x="10491571" y="1444936"/>
            <a:ext cx="1441580" cy="161637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65" name="Freeform 5"/>
          <p:cNvSpPr>
            <a:spLocks/>
          </p:cNvSpPr>
          <p:nvPr/>
        </p:nvSpPr>
        <p:spPr bwMode="auto">
          <a:xfrm>
            <a:off x="10607688" y="1575133"/>
            <a:ext cx="1209347" cy="1355982"/>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66" name="TextBox 25"/>
          <p:cNvSpPr txBox="1"/>
          <p:nvPr/>
        </p:nvSpPr>
        <p:spPr>
          <a:xfrm>
            <a:off x="10509655" y="1968448"/>
            <a:ext cx="1423496" cy="441096"/>
          </a:xfrm>
          <a:prstGeom prst="rect">
            <a:avLst/>
          </a:prstGeom>
          <a:noFill/>
        </p:spPr>
        <p:txBody>
          <a:bodyPr wrap="square" lIns="162511" tIns="81255" rIns="162511" bIns="81255"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互联网</a:t>
            </a:r>
            <a:r>
              <a:rPr lang="en-US" altLang="zh-CN" b="1" dirty="0" smtClean="0">
                <a:solidFill>
                  <a:schemeClr val="bg1"/>
                </a:solidFill>
                <a:latin typeface="微软雅黑" panose="020B0503020204020204" pitchFamily="34" charset="-122"/>
                <a:ea typeface="微软雅黑" panose="020B0503020204020204" pitchFamily="34" charset="-122"/>
              </a:rPr>
              <a:t>+</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TextBox 25"/>
          <p:cNvSpPr txBox="1"/>
          <p:nvPr/>
        </p:nvSpPr>
        <p:spPr>
          <a:xfrm>
            <a:off x="10768504" y="1755410"/>
            <a:ext cx="1423496" cy="333374"/>
          </a:xfrm>
          <a:prstGeom prst="rect">
            <a:avLst/>
          </a:prstGeom>
          <a:noFill/>
        </p:spPr>
        <p:txBody>
          <a:bodyPr wrap="square" lIns="162511" tIns="81255" rIns="162511" bIns="81255"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关键词九</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81712867"/>
      </p:ext>
    </p:extLst>
  </p:cSld>
  <p:clrMapOvr>
    <a:masterClrMapping/>
  </p:clrMapOvr>
  <mc:AlternateContent xmlns:mc="http://schemas.openxmlformats.org/markup-compatibility/2006" xmlns:p14="http://schemas.microsoft.com/office/powerpoint/2010/main">
    <mc:Choice Requires="p14">
      <p:transition spd="slow" p14:dur="1600" advClick="0" advTm="9069">
        <p14:gallery dir="l"/>
      </p:transition>
    </mc:Choice>
    <mc:Fallback xmlns="">
      <p:transition spd="slow" advClick="0" advTm="90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250" fill="hold"/>
                                        <p:tgtEl>
                                          <p:spTgt spid="64"/>
                                        </p:tgtEl>
                                        <p:attrNameLst>
                                          <p:attrName>ppt_w</p:attrName>
                                        </p:attrNameLst>
                                      </p:cBhvr>
                                      <p:tavLst>
                                        <p:tav tm="0">
                                          <p:val>
                                            <p:fltVal val="0"/>
                                          </p:val>
                                        </p:tav>
                                        <p:tav tm="100000">
                                          <p:val>
                                            <p:strVal val="#ppt_w"/>
                                          </p:val>
                                        </p:tav>
                                      </p:tavLst>
                                    </p:anim>
                                    <p:anim calcmode="lin" valueType="num">
                                      <p:cBhvr>
                                        <p:cTn id="8" dur="250" fill="hold"/>
                                        <p:tgtEl>
                                          <p:spTgt spid="64"/>
                                        </p:tgtEl>
                                        <p:attrNameLst>
                                          <p:attrName>ppt_h</p:attrName>
                                        </p:attrNameLst>
                                      </p:cBhvr>
                                      <p:tavLst>
                                        <p:tav tm="0">
                                          <p:val>
                                            <p:fltVal val="0"/>
                                          </p:val>
                                        </p:tav>
                                        <p:tav tm="100000">
                                          <p:val>
                                            <p:strVal val="#ppt_h"/>
                                          </p:val>
                                        </p:tav>
                                      </p:tavLst>
                                    </p:anim>
                                    <p:animEffect transition="in" filter="fade">
                                      <p:cBhvr>
                                        <p:cTn id="9" dur="250"/>
                                        <p:tgtEl>
                                          <p:spTgt spid="64"/>
                                        </p:tgtEl>
                                      </p:cBhvr>
                                    </p:animEffect>
                                  </p:childTnLst>
                                </p:cTn>
                              </p:par>
                              <p:par>
                                <p:cTn id="10" presetID="6" presetClass="emph" presetSubtype="0" decel="100000" fill="hold" grpId="1" nodeType="withEffect">
                                  <p:stCondLst>
                                    <p:cond delay="200"/>
                                  </p:stCondLst>
                                  <p:childTnLst>
                                    <p:animScale>
                                      <p:cBhvr>
                                        <p:cTn id="11" dur="250" fill="hold"/>
                                        <p:tgtEl>
                                          <p:spTgt spid="64"/>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64"/>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65"/>
                                        </p:tgtEl>
                                        <p:attrNameLst>
                                          <p:attrName>style.visibility</p:attrName>
                                        </p:attrNameLst>
                                      </p:cBhvr>
                                      <p:to>
                                        <p:strVal val="visible"/>
                                      </p:to>
                                    </p:set>
                                    <p:anim calcmode="lin" valueType="num">
                                      <p:cBhvr>
                                        <p:cTn id="16" dur="250" fill="hold"/>
                                        <p:tgtEl>
                                          <p:spTgt spid="65"/>
                                        </p:tgtEl>
                                        <p:attrNameLst>
                                          <p:attrName>ppt_w</p:attrName>
                                        </p:attrNameLst>
                                      </p:cBhvr>
                                      <p:tavLst>
                                        <p:tav tm="0">
                                          <p:val>
                                            <p:fltVal val="0"/>
                                          </p:val>
                                        </p:tav>
                                        <p:tav tm="100000">
                                          <p:val>
                                            <p:strVal val="#ppt_w"/>
                                          </p:val>
                                        </p:tav>
                                      </p:tavLst>
                                    </p:anim>
                                    <p:anim calcmode="lin" valueType="num">
                                      <p:cBhvr>
                                        <p:cTn id="17" dur="250" fill="hold"/>
                                        <p:tgtEl>
                                          <p:spTgt spid="65"/>
                                        </p:tgtEl>
                                        <p:attrNameLst>
                                          <p:attrName>ppt_h</p:attrName>
                                        </p:attrNameLst>
                                      </p:cBhvr>
                                      <p:tavLst>
                                        <p:tav tm="0">
                                          <p:val>
                                            <p:fltVal val="0"/>
                                          </p:val>
                                        </p:tav>
                                        <p:tav tm="100000">
                                          <p:val>
                                            <p:strVal val="#ppt_h"/>
                                          </p:val>
                                        </p:tav>
                                      </p:tavLst>
                                    </p:anim>
                                    <p:animEffect transition="in" filter="fade">
                                      <p:cBhvr>
                                        <p:cTn id="18" dur="250"/>
                                        <p:tgtEl>
                                          <p:spTgt spid="65"/>
                                        </p:tgtEl>
                                      </p:cBhvr>
                                    </p:animEffect>
                                  </p:childTnLst>
                                </p:cTn>
                              </p:par>
                              <p:par>
                                <p:cTn id="19" presetID="6" presetClass="emph" presetSubtype="0" decel="100000" fill="hold" grpId="1" nodeType="withEffect">
                                  <p:stCondLst>
                                    <p:cond delay="600"/>
                                  </p:stCondLst>
                                  <p:childTnLst>
                                    <p:animScale>
                                      <p:cBhvr>
                                        <p:cTn id="20" dur="250" fill="hold"/>
                                        <p:tgtEl>
                                          <p:spTgt spid="65"/>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65"/>
                                        </p:tgtEl>
                                      </p:cBhvr>
                                      <p:by x="83000" y="83000"/>
                                    </p:animScale>
                                  </p:childTnLst>
                                </p:cTn>
                              </p:par>
                            </p:childTnLst>
                          </p:cTn>
                        </p:par>
                        <p:par>
                          <p:cTn id="23" fill="hold">
                            <p:stCondLst>
                              <p:cond delay="1050"/>
                            </p:stCondLst>
                            <p:childTnLst>
                              <p:par>
                                <p:cTn id="24" presetID="16" presetClass="entr" presetSubtype="37"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outVertical)">
                                      <p:cBhvr>
                                        <p:cTn id="26" dur="750"/>
                                        <p:tgtEl>
                                          <p:spTgt spid="66"/>
                                        </p:tgtEl>
                                      </p:cBhvr>
                                    </p:animEffect>
                                  </p:childTnLst>
                                </p:cTn>
                              </p:par>
                            </p:childTnLst>
                          </p:cTn>
                        </p:par>
                        <p:par>
                          <p:cTn id="27" fill="hold">
                            <p:stCondLst>
                              <p:cond delay="1800"/>
                            </p:stCondLst>
                            <p:childTnLst>
                              <p:par>
                                <p:cTn id="28" presetID="16" presetClass="entr" presetSubtype="37"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outVertical)">
                                      <p:cBhvr>
                                        <p:cTn id="30" dur="750"/>
                                        <p:tgtEl>
                                          <p:spTgt spid="67"/>
                                        </p:tgtEl>
                                      </p:cBhvr>
                                    </p:animEffect>
                                  </p:childTnLst>
                                </p:cTn>
                              </p:par>
                            </p:childTnLst>
                          </p:cTn>
                        </p:par>
                        <p:par>
                          <p:cTn id="31" fill="hold">
                            <p:stCondLst>
                              <p:cond delay="2550"/>
                            </p:stCondLst>
                            <p:childTnLst>
                              <p:par>
                                <p:cTn id="32" presetID="42"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5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45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05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55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1000"/>
                                        <p:tgtEl>
                                          <p:spTgt spid="23"/>
                                        </p:tgtEl>
                                      </p:cBhvr>
                                    </p:animEffect>
                                  </p:childTnLst>
                                </p:cTn>
                              </p:par>
                            </p:childTnLst>
                          </p:cTn>
                        </p:par>
                        <p:par>
                          <p:cTn id="55" fill="hold">
                            <p:stCondLst>
                              <p:cond delay="6550"/>
                            </p:stCondLst>
                            <p:childTnLst>
                              <p:par>
                                <p:cTn id="56" presetID="22" presetClass="entr" presetSubtype="8"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left)">
                                      <p:cBhvr>
                                        <p:cTn id="58" dur="500"/>
                                        <p:tgtEl>
                                          <p:spTgt spid="60"/>
                                        </p:tgtEl>
                                      </p:cBhvr>
                                    </p:animEffect>
                                  </p:childTnLst>
                                </p:cTn>
                              </p:par>
                            </p:childTnLst>
                          </p:cTn>
                        </p:par>
                        <p:par>
                          <p:cTn id="59" fill="hold">
                            <p:stCondLst>
                              <p:cond delay="7050"/>
                            </p:stCondLst>
                            <p:childTnLst>
                              <p:par>
                                <p:cTn id="60" presetID="22" presetClass="entr" presetSubtype="8" fill="hold"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par>
                          <p:cTn id="63" fill="hold">
                            <p:stCondLst>
                              <p:cond delay="7550"/>
                            </p:stCondLst>
                            <p:childTnLst>
                              <p:par>
                                <p:cTn id="64" presetID="22" presetClass="entr" presetSubtype="8"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left)">
                                      <p:cBhvr>
                                        <p:cTn id="6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59" grpId="0"/>
      <p:bldP spid="60" grpId="0" animBg="1"/>
      <p:bldP spid="64" grpId="0" animBg="1"/>
      <p:bldP spid="64" grpId="1" animBg="1"/>
      <p:bldP spid="64" grpId="2" animBg="1"/>
      <p:bldP spid="65" grpId="0" animBg="1"/>
      <p:bldP spid="65" grpId="1" animBg="1"/>
      <p:bldP spid="65" grpId="2" animBg="1"/>
      <p:bldP spid="66" grpId="0"/>
      <p:bldP spid="6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五年以来经济发展取得辉煌成就</a:t>
            </a:r>
            <a:endParaRPr lang="zh-CN" altLang="en-US" sz="2400" dirty="0"/>
          </a:p>
        </p:txBody>
      </p:sp>
      <p:sp>
        <p:nvSpPr>
          <p:cNvPr id="23" name="TextBox 21"/>
          <p:cNvSpPr txBox="1"/>
          <p:nvPr/>
        </p:nvSpPr>
        <p:spPr>
          <a:xfrm>
            <a:off x="4586514" y="2665517"/>
            <a:ext cx="6686481" cy="1415768"/>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在十二届全国人大三次会议上，李克强总理所作的政府工作报告针对产业发展提出了一个新概念</a:t>
            </a:r>
            <a:r>
              <a:rPr lang="en-US" altLang="zh-CN" sz="1400" b="1" dirty="0" smtClean="0">
                <a:solidFill>
                  <a:srgbClr val="C00000"/>
                </a:solidFill>
                <a:latin typeface="微软雅黑" panose="020B0503020204020204" pitchFamily="34" charset="-122"/>
                <a:ea typeface="微软雅黑" panose="020B0503020204020204" pitchFamily="34" charset="-122"/>
              </a:rPr>
              <a:t>——</a:t>
            </a:r>
            <a:r>
              <a:rPr lang="zh-CN" altLang="en-US" sz="1400" b="1" dirty="0" smtClean="0">
                <a:solidFill>
                  <a:srgbClr val="C00000"/>
                </a:solidFill>
                <a:latin typeface="微软雅黑" panose="020B0503020204020204" pitchFamily="34" charset="-122"/>
                <a:ea typeface="微软雅黑" panose="020B0503020204020204" pitchFamily="34" charset="-122"/>
              </a:rPr>
              <a:t>“中国制造</a:t>
            </a:r>
            <a:r>
              <a:rPr lang="en-US" altLang="zh-CN" sz="1400" b="1" dirty="0" smtClean="0">
                <a:solidFill>
                  <a:srgbClr val="C00000"/>
                </a:solidFill>
                <a:latin typeface="微软雅黑" panose="020B0503020204020204" pitchFamily="34" charset="-122"/>
                <a:ea typeface="微软雅黑" panose="020B0503020204020204" pitchFamily="34" charset="-122"/>
              </a:rPr>
              <a:t>2025</a:t>
            </a:r>
            <a:r>
              <a:rPr lang="zh-CN" altLang="en-US" sz="1400" b="1" dirty="0" smtClean="0">
                <a:solidFill>
                  <a:srgbClr val="C00000"/>
                </a:solidFill>
                <a:latin typeface="微软雅黑" panose="020B0503020204020204" pitchFamily="34" charset="-122"/>
                <a:ea typeface="微软雅黑" panose="020B0503020204020204" pitchFamily="34" charset="-122"/>
              </a:rPr>
              <a:t>”，中国制造</a:t>
            </a:r>
            <a:r>
              <a:rPr lang="en-US" altLang="zh-CN" sz="1400" b="1" dirty="0" smtClean="0">
                <a:solidFill>
                  <a:srgbClr val="C00000"/>
                </a:solidFill>
                <a:latin typeface="微软雅黑" panose="020B0503020204020204" pitchFamily="34" charset="-122"/>
                <a:ea typeface="微软雅黑" panose="020B0503020204020204" pitchFamily="34" charset="-122"/>
              </a:rPr>
              <a:t>2025</a:t>
            </a:r>
            <a:r>
              <a:rPr lang="zh-CN" altLang="en-US" sz="1400" b="1" dirty="0" smtClean="0">
                <a:solidFill>
                  <a:srgbClr val="C00000"/>
                </a:solidFill>
                <a:latin typeface="微软雅黑" panose="020B0503020204020204" pitchFamily="34" charset="-122"/>
                <a:ea typeface="微软雅黑" panose="020B0503020204020204" pitchFamily="34" charset="-122"/>
              </a:rPr>
              <a:t>，是我们由大国走向强国的必然战略选择，工业是中国成为世界有影响力大国最重要的经济基础。目前，中国工业正处在进军世界先进制造业领域的关键阶段。</a:t>
            </a:r>
          </a:p>
        </p:txBody>
      </p:sp>
      <p:sp>
        <p:nvSpPr>
          <p:cNvPr id="12" name="圆角矩形 11"/>
          <p:cNvSpPr/>
          <p:nvPr/>
        </p:nvSpPr>
        <p:spPr>
          <a:xfrm>
            <a:off x="4463533" y="2322025"/>
            <a:ext cx="6902967" cy="1759260"/>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17" name="组合 16"/>
          <p:cNvGrpSpPr/>
          <p:nvPr/>
        </p:nvGrpSpPr>
        <p:grpSpPr>
          <a:xfrm>
            <a:off x="4208701" y="2028094"/>
            <a:ext cx="2959419" cy="544843"/>
            <a:chOff x="2627784" y="1061212"/>
            <a:chExt cx="944779" cy="501328"/>
          </a:xfrm>
        </p:grpSpPr>
        <p:sp>
          <p:nvSpPr>
            <p:cNvPr id="24" name="圆角矩形 23"/>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25"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背景与意义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9" name="TextBox 21"/>
          <p:cNvSpPr txBox="1"/>
          <p:nvPr/>
        </p:nvSpPr>
        <p:spPr>
          <a:xfrm>
            <a:off x="4748600" y="5019645"/>
            <a:ext cx="6524395" cy="1092603"/>
          </a:xfrm>
          <a:prstGeom prst="rect">
            <a:avLst/>
          </a:prstGeom>
          <a:noFill/>
        </p:spPr>
        <p:txBody>
          <a:bodyPr wrap="square" lIns="121917" tIns="60958" rIns="121917" bIns="60958">
            <a:spAutoFit/>
          </a:bodyPr>
          <a:lstStyle/>
          <a:p>
            <a:pPr algn="just">
              <a:lnSpc>
                <a:spcPct val="150000"/>
              </a:lnSpc>
            </a:pPr>
            <a:r>
              <a:rPr lang="zh-CN" altLang="en-US" sz="1400" b="1" dirty="0" smtClean="0">
                <a:solidFill>
                  <a:srgbClr val="C00000"/>
                </a:solidFill>
                <a:latin typeface="微软雅黑" panose="020B0503020204020204" pitchFamily="34" charset="-122"/>
                <a:ea typeface="微软雅黑" panose="020B0503020204020204" pitchFamily="34" charset="-122"/>
              </a:rPr>
              <a:t>自“中国制造</a:t>
            </a:r>
            <a:r>
              <a:rPr lang="en-US" altLang="zh-CN" sz="1400" b="1" dirty="0" smtClean="0">
                <a:solidFill>
                  <a:srgbClr val="C00000"/>
                </a:solidFill>
                <a:latin typeface="微软雅黑" panose="020B0503020204020204" pitchFamily="34" charset="-122"/>
                <a:ea typeface="微软雅黑" panose="020B0503020204020204" pitchFamily="34" charset="-122"/>
              </a:rPr>
              <a:t>2025</a:t>
            </a:r>
            <a:r>
              <a:rPr lang="zh-CN" altLang="en-US" sz="1400" b="1" dirty="0" smtClean="0">
                <a:solidFill>
                  <a:srgbClr val="C00000"/>
                </a:solidFill>
                <a:latin typeface="微软雅黑" panose="020B0503020204020204" pitchFamily="34" charset="-122"/>
                <a:ea typeface="微软雅黑" panose="020B0503020204020204" pitchFamily="34" charset="-122"/>
              </a:rPr>
              <a:t>”实施以来，国家制造业创新中心建设、智能制造、工业强基、绿色制造、高端设备创新等“五大工程”扎实推进；</a:t>
            </a:r>
            <a:r>
              <a:rPr lang="en-US" altLang="zh-CN" sz="1400" b="1" dirty="0" smtClean="0">
                <a:solidFill>
                  <a:srgbClr val="C00000"/>
                </a:solidFill>
                <a:latin typeface="微软雅黑" panose="020B0503020204020204" pitchFamily="34" charset="-122"/>
                <a:ea typeface="微软雅黑" panose="020B0503020204020204" pitchFamily="34" charset="-122"/>
              </a:rPr>
              <a:t>2016</a:t>
            </a:r>
            <a:r>
              <a:rPr lang="zh-CN" altLang="en-US" sz="1400" b="1" dirty="0" smtClean="0">
                <a:solidFill>
                  <a:srgbClr val="C00000"/>
                </a:solidFill>
                <a:latin typeface="微软雅黑" panose="020B0503020204020204" pitchFamily="34" charset="-122"/>
                <a:ea typeface="微软雅黑" panose="020B0503020204020204" pitchFamily="34" charset="-122"/>
              </a:rPr>
              <a:t>年度</a:t>
            </a:r>
            <a:r>
              <a:rPr lang="en-US" altLang="zh-CN" sz="1400" b="1" dirty="0" smtClean="0">
                <a:solidFill>
                  <a:srgbClr val="C00000"/>
                </a:solidFill>
                <a:latin typeface="微软雅黑" panose="020B0503020204020204" pitchFamily="34" charset="-122"/>
                <a:ea typeface="微软雅黑" panose="020B0503020204020204" pitchFamily="34" charset="-122"/>
              </a:rPr>
              <a:t>15</a:t>
            </a:r>
            <a:r>
              <a:rPr lang="zh-CN" altLang="en-US" sz="1400" b="1" dirty="0" smtClean="0">
                <a:solidFill>
                  <a:srgbClr val="C00000"/>
                </a:solidFill>
                <a:latin typeface="微软雅黑" panose="020B0503020204020204" pitchFamily="34" charset="-122"/>
                <a:ea typeface="微软雅黑" panose="020B0503020204020204" pitchFamily="34" charset="-122"/>
              </a:rPr>
              <a:t>个重大标志性项目中，</a:t>
            </a:r>
            <a:r>
              <a:rPr lang="en-US" altLang="zh-CN" sz="1400" b="1" dirty="0" smtClean="0">
                <a:solidFill>
                  <a:srgbClr val="C00000"/>
                </a:solidFill>
                <a:latin typeface="微软雅黑" panose="020B0503020204020204" pitchFamily="34" charset="-122"/>
                <a:ea typeface="微软雅黑" panose="020B0503020204020204" pitchFamily="34" charset="-122"/>
              </a:rPr>
              <a:t>7</a:t>
            </a:r>
            <a:r>
              <a:rPr lang="zh-CN" altLang="en-US" sz="1400" b="1" dirty="0" smtClean="0">
                <a:solidFill>
                  <a:srgbClr val="C00000"/>
                </a:solidFill>
                <a:latin typeface="微软雅黑" panose="020B0503020204020204" pitchFamily="34" charset="-122"/>
                <a:ea typeface="微软雅黑" panose="020B0503020204020204" pitchFamily="34" charset="-122"/>
              </a:rPr>
              <a:t>个完全落实，</a:t>
            </a:r>
            <a:r>
              <a:rPr lang="en-US" altLang="zh-CN" sz="1400" b="1" dirty="0" smtClean="0">
                <a:solidFill>
                  <a:srgbClr val="C00000"/>
                </a:solidFill>
                <a:latin typeface="微软雅黑" panose="020B0503020204020204" pitchFamily="34" charset="-122"/>
                <a:ea typeface="微软雅黑" panose="020B0503020204020204" pitchFamily="34" charset="-122"/>
              </a:rPr>
              <a:t>4</a:t>
            </a:r>
            <a:r>
              <a:rPr lang="zh-CN" altLang="en-US" sz="1400" b="1" dirty="0" smtClean="0">
                <a:solidFill>
                  <a:srgbClr val="C00000"/>
                </a:solidFill>
                <a:latin typeface="微软雅黑" panose="020B0503020204020204" pitchFamily="34" charset="-122"/>
                <a:ea typeface="微软雅黑" panose="020B0503020204020204" pitchFamily="34" charset="-122"/>
              </a:rPr>
              <a:t>个基本落实，其余正在推进。</a:t>
            </a:r>
          </a:p>
        </p:txBody>
      </p:sp>
      <p:sp>
        <p:nvSpPr>
          <p:cNvPr id="60" name="圆角矩形 59"/>
          <p:cNvSpPr/>
          <p:nvPr/>
        </p:nvSpPr>
        <p:spPr>
          <a:xfrm>
            <a:off x="4463533" y="4676153"/>
            <a:ext cx="6902967" cy="1551635"/>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61" name="组合 60"/>
          <p:cNvGrpSpPr/>
          <p:nvPr/>
        </p:nvGrpSpPr>
        <p:grpSpPr>
          <a:xfrm>
            <a:off x="4208701" y="4382222"/>
            <a:ext cx="2959419" cy="544843"/>
            <a:chOff x="2627784" y="1061212"/>
            <a:chExt cx="944779" cy="501328"/>
          </a:xfrm>
        </p:grpSpPr>
        <p:sp>
          <p:nvSpPr>
            <p:cNvPr id="62" name="圆角矩形 6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63"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成         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25" y="2213021"/>
            <a:ext cx="3165571" cy="197101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462" y="4546220"/>
            <a:ext cx="3276211" cy="1566028"/>
          </a:xfrm>
          <a:prstGeom prst="rect">
            <a:avLst/>
          </a:prstGeom>
        </p:spPr>
      </p:pic>
      <p:sp>
        <p:nvSpPr>
          <p:cNvPr id="64" name="Freeform 5"/>
          <p:cNvSpPr>
            <a:spLocks/>
          </p:cNvSpPr>
          <p:nvPr/>
        </p:nvSpPr>
        <p:spPr bwMode="auto">
          <a:xfrm>
            <a:off x="397814" y="1444936"/>
            <a:ext cx="1441580" cy="1616375"/>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121904" tIns="60952" rIns="121904" bIns="60952" numCol="1" anchor="t" anchorCtr="0" compatLnSpc="1">
            <a:prstTxWarp prst="textNoShape">
              <a:avLst/>
            </a:prstTxWarp>
          </a:bodyPr>
          <a:lstStyle/>
          <a:p>
            <a:endParaRPr lang="zh-CN" altLang="en-US" sz="3200"/>
          </a:p>
        </p:txBody>
      </p:sp>
      <p:sp>
        <p:nvSpPr>
          <p:cNvPr id="65" name="Freeform 5"/>
          <p:cNvSpPr>
            <a:spLocks/>
          </p:cNvSpPr>
          <p:nvPr/>
        </p:nvSpPr>
        <p:spPr bwMode="auto">
          <a:xfrm>
            <a:off x="513931" y="1575133"/>
            <a:ext cx="1209347" cy="1355982"/>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C00000"/>
          </a:soli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66" name="TextBox 25"/>
          <p:cNvSpPr txBox="1"/>
          <p:nvPr/>
        </p:nvSpPr>
        <p:spPr>
          <a:xfrm>
            <a:off x="444720" y="2032576"/>
            <a:ext cx="1423496" cy="718095"/>
          </a:xfrm>
          <a:prstGeom prst="rect">
            <a:avLst/>
          </a:prstGeom>
          <a:noFill/>
        </p:spPr>
        <p:txBody>
          <a:bodyPr wrap="square" lIns="162511" tIns="81255" rIns="162511" bIns="81255"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中国制造</a:t>
            </a:r>
            <a:r>
              <a:rPr lang="en-US" altLang="zh-CN" b="1" dirty="0" smtClean="0">
                <a:solidFill>
                  <a:schemeClr val="bg1"/>
                </a:solidFill>
                <a:latin typeface="微软雅黑" panose="020B0503020204020204" pitchFamily="34" charset="-122"/>
                <a:ea typeface="微软雅黑" panose="020B0503020204020204" pitchFamily="34" charset="-122"/>
              </a:rPr>
              <a:t>2025</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TextBox 25"/>
          <p:cNvSpPr txBox="1"/>
          <p:nvPr/>
        </p:nvSpPr>
        <p:spPr>
          <a:xfrm>
            <a:off x="674747" y="1755410"/>
            <a:ext cx="1423496" cy="333374"/>
          </a:xfrm>
          <a:prstGeom prst="rect">
            <a:avLst/>
          </a:prstGeom>
          <a:noFill/>
        </p:spPr>
        <p:txBody>
          <a:bodyPr wrap="square" lIns="162511" tIns="81255" rIns="162511" bIns="81255"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关键词十</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65588285"/>
      </p:ext>
    </p:extLst>
  </p:cSld>
  <p:clrMapOvr>
    <a:masterClrMapping/>
  </p:clrMapOvr>
  <mc:AlternateContent xmlns:mc="http://schemas.openxmlformats.org/markup-compatibility/2006" xmlns:p14="http://schemas.microsoft.com/office/powerpoint/2010/main">
    <mc:Choice Requires="p14">
      <p:transition spd="slow" p14:dur="1600" advClick="0" advTm="10473">
        <p14:gallery dir="l"/>
      </p:transition>
    </mc:Choice>
    <mc:Fallback xmlns="">
      <p:transition spd="slow" advClick="0" advTm="104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250" fill="hold"/>
                                        <p:tgtEl>
                                          <p:spTgt spid="64"/>
                                        </p:tgtEl>
                                        <p:attrNameLst>
                                          <p:attrName>ppt_w</p:attrName>
                                        </p:attrNameLst>
                                      </p:cBhvr>
                                      <p:tavLst>
                                        <p:tav tm="0">
                                          <p:val>
                                            <p:fltVal val="0"/>
                                          </p:val>
                                        </p:tav>
                                        <p:tav tm="100000">
                                          <p:val>
                                            <p:strVal val="#ppt_w"/>
                                          </p:val>
                                        </p:tav>
                                      </p:tavLst>
                                    </p:anim>
                                    <p:anim calcmode="lin" valueType="num">
                                      <p:cBhvr>
                                        <p:cTn id="8" dur="250" fill="hold"/>
                                        <p:tgtEl>
                                          <p:spTgt spid="64"/>
                                        </p:tgtEl>
                                        <p:attrNameLst>
                                          <p:attrName>ppt_h</p:attrName>
                                        </p:attrNameLst>
                                      </p:cBhvr>
                                      <p:tavLst>
                                        <p:tav tm="0">
                                          <p:val>
                                            <p:fltVal val="0"/>
                                          </p:val>
                                        </p:tav>
                                        <p:tav tm="100000">
                                          <p:val>
                                            <p:strVal val="#ppt_h"/>
                                          </p:val>
                                        </p:tav>
                                      </p:tavLst>
                                    </p:anim>
                                    <p:animEffect transition="in" filter="fade">
                                      <p:cBhvr>
                                        <p:cTn id="9" dur="250"/>
                                        <p:tgtEl>
                                          <p:spTgt spid="64"/>
                                        </p:tgtEl>
                                      </p:cBhvr>
                                    </p:animEffect>
                                  </p:childTnLst>
                                </p:cTn>
                              </p:par>
                              <p:par>
                                <p:cTn id="10" presetID="6" presetClass="emph" presetSubtype="0" decel="100000" fill="hold" grpId="1" nodeType="withEffect">
                                  <p:stCondLst>
                                    <p:cond delay="200"/>
                                  </p:stCondLst>
                                  <p:childTnLst>
                                    <p:animScale>
                                      <p:cBhvr>
                                        <p:cTn id="11" dur="250" fill="hold"/>
                                        <p:tgtEl>
                                          <p:spTgt spid="64"/>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64"/>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65"/>
                                        </p:tgtEl>
                                        <p:attrNameLst>
                                          <p:attrName>style.visibility</p:attrName>
                                        </p:attrNameLst>
                                      </p:cBhvr>
                                      <p:to>
                                        <p:strVal val="visible"/>
                                      </p:to>
                                    </p:set>
                                    <p:anim calcmode="lin" valueType="num">
                                      <p:cBhvr>
                                        <p:cTn id="16" dur="250" fill="hold"/>
                                        <p:tgtEl>
                                          <p:spTgt spid="65"/>
                                        </p:tgtEl>
                                        <p:attrNameLst>
                                          <p:attrName>ppt_w</p:attrName>
                                        </p:attrNameLst>
                                      </p:cBhvr>
                                      <p:tavLst>
                                        <p:tav tm="0">
                                          <p:val>
                                            <p:fltVal val="0"/>
                                          </p:val>
                                        </p:tav>
                                        <p:tav tm="100000">
                                          <p:val>
                                            <p:strVal val="#ppt_w"/>
                                          </p:val>
                                        </p:tav>
                                      </p:tavLst>
                                    </p:anim>
                                    <p:anim calcmode="lin" valueType="num">
                                      <p:cBhvr>
                                        <p:cTn id="17" dur="250" fill="hold"/>
                                        <p:tgtEl>
                                          <p:spTgt spid="65"/>
                                        </p:tgtEl>
                                        <p:attrNameLst>
                                          <p:attrName>ppt_h</p:attrName>
                                        </p:attrNameLst>
                                      </p:cBhvr>
                                      <p:tavLst>
                                        <p:tav tm="0">
                                          <p:val>
                                            <p:fltVal val="0"/>
                                          </p:val>
                                        </p:tav>
                                        <p:tav tm="100000">
                                          <p:val>
                                            <p:strVal val="#ppt_h"/>
                                          </p:val>
                                        </p:tav>
                                      </p:tavLst>
                                    </p:anim>
                                    <p:animEffect transition="in" filter="fade">
                                      <p:cBhvr>
                                        <p:cTn id="18" dur="250"/>
                                        <p:tgtEl>
                                          <p:spTgt spid="65"/>
                                        </p:tgtEl>
                                      </p:cBhvr>
                                    </p:animEffect>
                                  </p:childTnLst>
                                </p:cTn>
                              </p:par>
                              <p:par>
                                <p:cTn id="19" presetID="6" presetClass="emph" presetSubtype="0" decel="100000" fill="hold" grpId="1" nodeType="withEffect">
                                  <p:stCondLst>
                                    <p:cond delay="600"/>
                                  </p:stCondLst>
                                  <p:childTnLst>
                                    <p:animScale>
                                      <p:cBhvr>
                                        <p:cTn id="20" dur="250" fill="hold"/>
                                        <p:tgtEl>
                                          <p:spTgt spid="65"/>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65"/>
                                        </p:tgtEl>
                                      </p:cBhvr>
                                      <p:by x="83000" y="83000"/>
                                    </p:animScale>
                                  </p:childTnLst>
                                </p:cTn>
                              </p:par>
                            </p:childTnLst>
                          </p:cTn>
                        </p:par>
                        <p:par>
                          <p:cTn id="23" fill="hold">
                            <p:stCondLst>
                              <p:cond delay="1050"/>
                            </p:stCondLst>
                            <p:childTnLst>
                              <p:par>
                                <p:cTn id="24" presetID="16" presetClass="entr" presetSubtype="37" fill="hold" grpId="0"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outVertical)">
                                      <p:cBhvr>
                                        <p:cTn id="26" dur="750"/>
                                        <p:tgtEl>
                                          <p:spTgt spid="66"/>
                                        </p:tgtEl>
                                      </p:cBhvr>
                                    </p:animEffect>
                                  </p:childTnLst>
                                </p:cTn>
                              </p:par>
                            </p:childTnLst>
                          </p:cTn>
                        </p:par>
                        <p:par>
                          <p:cTn id="27" fill="hold">
                            <p:stCondLst>
                              <p:cond delay="1800"/>
                            </p:stCondLst>
                            <p:childTnLst>
                              <p:par>
                                <p:cTn id="28" presetID="16" presetClass="entr" presetSubtype="37"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outVertical)">
                                      <p:cBhvr>
                                        <p:cTn id="30" dur="750"/>
                                        <p:tgtEl>
                                          <p:spTgt spid="67"/>
                                        </p:tgtEl>
                                      </p:cBhvr>
                                    </p:animEffect>
                                  </p:childTnLst>
                                </p:cTn>
                              </p:par>
                            </p:childTnLst>
                          </p:cTn>
                        </p:par>
                        <p:par>
                          <p:cTn id="31" fill="hold">
                            <p:stCondLst>
                              <p:cond delay="2550"/>
                            </p:stCondLst>
                            <p:childTnLst>
                              <p:par>
                                <p:cTn id="32" presetID="42"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5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45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05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55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1250"/>
                                        <p:tgtEl>
                                          <p:spTgt spid="23"/>
                                        </p:tgtEl>
                                      </p:cBhvr>
                                    </p:animEffect>
                                  </p:childTnLst>
                                </p:cTn>
                              </p:par>
                            </p:childTnLst>
                          </p:cTn>
                        </p:par>
                        <p:par>
                          <p:cTn id="55" fill="hold">
                            <p:stCondLst>
                              <p:cond delay="6800"/>
                            </p:stCondLst>
                            <p:childTnLst>
                              <p:par>
                                <p:cTn id="56" presetID="22" presetClass="entr" presetSubtype="8"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left)">
                                      <p:cBhvr>
                                        <p:cTn id="58" dur="500"/>
                                        <p:tgtEl>
                                          <p:spTgt spid="60"/>
                                        </p:tgtEl>
                                      </p:cBhvr>
                                    </p:animEffect>
                                  </p:childTnLst>
                                </p:cTn>
                              </p:par>
                            </p:childTnLst>
                          </p:cTn>
                        </p:par>
                        <p:par>
                          <p:cTn id="59" fill="hold">
                            <p:stCondLst>
                              <p:cond delay="7300"/>
                            </p:stCondLst>
                            <p:childTnLst>
                              <p:par>
                                <p:cTn id="60" presetID="22" presetClass="entr" presetSubtype="8" fill="hold"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par>
                          <p:cTn id="63" fill="hold">
                            <p:stCondLst>
                              <p:cond delay="7800"/>
                            </p:stCondLst>
                            <p:childTnLst>
                              <p:par>
                                <p:cTn id="64" presetID="22" presetClass="entr" presetSubtype="8"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left)">
                                      <p:cBhvr>
                                        <p:cTn id="66" dur="12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59" grpId="0"/>
      <p:bldP spid="60" grpId="0" animBg="1"/>
      <p:bldP spid="64" grpId="0" animBg="1"/>
      <p:bldP spid="64" grpId="1" animBg="1"/>
      <p:bldP spid="64" grpId="2" animBg="1"/>
      <p:bldP spid="65" grpId="0" animBg="1"/>
      <p:bldP spid="65" grpId="1" animBg="1"/>
      <p:bldP spid="65" grpId="2" animBg="1"/>
      <p:bldP spid="66" grpId="0"/>
      <p:bldP spid="6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4175022" cy="6858000"/>
          </a:xfrm>
          <a:prstGeom prst="rect">
            <a:avLst/>
          </a:prstGeom>
          <a:solidFill>
            <a:srgbClr val="C00000"/>
          </a:solidFill>
          <a:ln>
            <a:noFill/>
          </a:ln>
          <a:effectLst>
            <a:outerShdw blurRad="127000" dist="508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56296" y="3605475"/>
            <a:ext cx="3262432" cy="1015663"/>
          </a:xfrm>
          <a:prstGeom prst="rect">
            <a:avLst/>
          </a:prstGeom>
          <a:noFill/>
        </p:spPr>
        <p:txBody>
          <a:bodyPr wrap="none" rtlCol="0">
            <a:spAutoFit/>
          </a:bodyPr>
          <a:lstStyle/>
          <a:p>
            <a:r>
              <a:rPr lang="zh-CN" altLang="en-US" sz="6000" b="1" dirty="0" smtClean="0">
                <a:solidFill>
                  <a:srgbClr val="FFF9EF"/>
                </a:solidFill>
                <a:latin typeface="微软雅黑" panose="020B0503020204020204" pitchFamily="34" charset="-122"/>
                <a:ea typeface="微软雅黑" panose="020B0503020204020204" pitchFamily="34" charset="-122"/>
              </a:rPr>
              <a:t>第三部分</a:t>
            </a:r>
            <a:endParaRPr lang="zh-CN" altLang="en-US" sz="6000" b="1" dirty="0">
              <a:solidFill>
                <a:srgbClr val="FFF9EF"/>
              </a:solidFill>
              <a:latin typeface="微软雅黑" panose="020B0503020204020204" pitchFamily="34" charset="-122"/>
              <a:ea typeface="微软雅黑" panose="020B0503020204020204" pitchFamily="34" charset="-122"/>
            </a:endParaRPr>
          </a:p>
        </p:txBody>
      </p:sp>
      <p:sp>
        <p:nvSpPr>
          <p:cNvPr id="4" name="矩形 3"/>
          <p:cNvSpPr/>
          <p:nvPr/>
        </p:nvSpPr>
        <p:spPr>
          <a:xfrm>
            <a:off x="4320730" y="3229300"/>
            <a:ext cx="7814998" cy="646331"/>
          </a:xfrm>
          <a:prstGeom prst="rect">
            <a:avLst/>
          </a:prstGeom>
        </p:spPr>
        <p:txBody>
          <a:bodyPr wrap="square">
            <a:spAutoFit/>
          </a:bodyPr>
          <a:lstStyle/>
          <a:p>
            <a:pPr algn="ctr"/>
            <a:r>
              <a:rPr lang="zh-CN" altLang="en-US" sz="3600" b="1" dirty="0" smtClean="0">
                <a:solidFill>
                  <a:srgbClr val="C00000"/>
                </a:solidFill>
                <a:latin typeface="微软雅黑" panose="020B0503020204020204" pitchFamily="34" charset="-122"/>
                <a:ea typeface="微软雅黑" panose="020B0503020204020204" pitchFamily="34" charset="-122"/>
              </a:rPr>
              <a:t>保障和改善民生没有终点站</a:t>
            </a:r>
          </a:p>
        </p:txBody>
      </p:sp>
      <p:sp>
        <p:nvSpPr>
          <p:cNvPr id="6" name="矩形 5"/>
          <p:cNvSpPr/>
          <p:nvPr/>
        </p:nvSpPr>
        <p:spPr>
          <a:xfrm>
            <a:off x="6385417" y="1804038"/>
            <a:ext cx="3685624" cy="646331"/>
          </a:xfrm>
          <a:prstGeom prst="rect">
            <a:avLst/>
          </a:prstGeom>
        </p:spPr>
        <p:txBody>
          <a:bodyPr wrap="none">
            <a:spAutoFit/>
          </a:bodyPr>
          <a:lstStyle/>
          <a:p>
            <a:pPr algn="ctr"/>
            <a:r>
              <a:rPr lang="zh-CN" altLang="en-US" sz="3600" spc="300" dirty="0" smtClean="0">
                <a:solidFill>
                  <a:srgbClr val="C00000"/>
                </a:solidFill>
                <a:latin typeface="微软雅黑" panose="020B0503020204020204" pitchFamily="34" charset="-122"/>
                <a:ea typeface="微软雅黑" panose="020B0503020204020204" pitchFamily="34" charset="-122"/>
              </a:rPr>
              <a:t>砥砺奋进的五年</a:t>
            </a:r>
            <a:endParaRPr lang="zh-CN" altLang="en-US" sz="3600" spc="300" dirty="0">
              <a:solidFill>
                <a:srgbClr val="C00000"/>
              </a:solidFill>
              <a:latin typeface="微软雅黑" panose="020B0503020204020204" pitchFamily="34" charset="-122"/>
              <a:ea typeface="微软雅黑" panose="020B0503020204020204" pitchFamily="34" charset="-122"/>
            </a:endParaRPr>
          </a:p>
        </p:txBody>
      </p:sp>
      <p:sp>
        <p:nvSpPr>
          <p:cNvPr id="7" name="矩形 6"/>
          <p:cNvSpPr/>
          <p:nvPr/>
        </p:nvSpPr>
        <p:spPr>
          <a:xfrm>
            <a:off x="6457906" y="2431489"/>
            <a:ext cx="3540649" cy="369332"/>
          </a:xfrm>
          <a:prstGeom prst="rect">
            <a:avLst/>
          </a:prstGeom>
        </p:spPr>
        <p:txBody>
          <a:bodyPr wrap="none">
            <a:spAutoFit/>
          </a:bodyPr>
          <a:lstStyle/>
          <a:p>
            <a:pPr algn="ctr"/>
            <a:r>
              <a:rPr lang="en-US" altLang="zh-CN" dirty="0" smtClean="0">
                <a:solidFill>
                  <a:srgbClr val="C00000"/>
                </a:solidFill>
                <a:latin typeface="微软雅黑" panose="020B0503020204020204" pitchFamily="34" charset="-122"/>
                <a:ea typeface="微软雅黑" panose="020B0503020204020204" pitchFamily="34" charset="-122"/>
              </a:rPr>
              <a:t>Sheer Endeavour Of Five Years</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8" name="Freeform 29"/>
          <p:cNvSpPr/>
          <p:nvPr/>
        </p:nvSpPr>
        <p:spPr bwMode="auto">
          <a:xfrm>
            <a:off x="1041593" y="1382463"/>
            <a:ext cx="2091839" cy="1926869"/>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rgbClr val="FFC000"/>
              </a:gs>
              <a:gs pos="50000">
                <a:schemeClr val="bg1"/>
              </a:gs>
              <a:gs pos="50000">
                <a:srgbClr val="F2B800"/>
              </a:gs>
              <a:gs pos="100000">
                <a:srgbClr val="FFFF00"/>
              </a:gs>
            </a:gsLst>
            <a:lin ang="5400000" scaled="1"/>
          </a:gradFill>
          <a:ln>
            <a:noFill/>
          </a:ln>
          <a:effectLst>
            <a:outerShdw blurRad="152400" dist="152400" dir="2700000" algn="tl" rotWithShape="0">
              <a:prstClr val="black">
                <a:alpha val="60000"/>
              </a:prstClr>
            </a:outerShdw>
          </a:effectLst>
          <a:extLst/>
        </p:spPr>
        <p:txBody>
          <a:bodyPr vert="horz" wrap="square" lIns="91440" tIns="45720" rIns="91440" bIns="45720" numCol="1" anchor="t" anchorCtr="0" compatLnSpc="1">
            <a:prstTxWarp prst="textNoShape">
              <a:avLst/>
            </a:prstTxWarp>
          </a:bodyPr>
          <a:lstStyle/>
          <a:p>
            <a:endParaRPr lang="zh-CN" altLang="en-US">
              <a:noFill/>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2978" y="3903842"/>
            <a:ext cx="8339022" cy="2954158"/>
          </a:xfrm>
          <a:prstGeom prst="rect">
            <a:avLst/>
          </a:prstGeom>
        </p:spPr>
      </p:pic>
    </p:spTree>
    <p:extLst>
      <p:ext uri="{BB962C8B-B14F-4D97-AF65-F5344CB8AC3E}">
        <p14:creationId xmlns:p14="http://schemas.microsoft.com/office/powerpoint/2010/main" val="2483249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621">
        <p15:prstTrans prst="airplane"/>
      </p:transition>
    </mc:Choice>
    <mc:Fallback xmlns="">
      <p:transition spd="slow" advClick="0" advTm="66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5" presetClass="path" presetSubtype="0" accel="50000" decel="50000" fill="hold" grpId="1" nodeType="withEffect">
                                  <p:stCondLst>
                                    <p:cond delay="0"/>
                                  </p:stCondLst>
                                  <p:childTnLst>
                                    <p:animMotion origin="layout" path="M -3.95833E-6 0 L -0.00026 -0.63333 " pathEditMode="relative" rAng="0" ptsTypes="AA">
                                      <p:cBhvr>
                                        <p:cTn id="11" dur="1000" spd="-100000" fill="hold"/>
                                        <p:tgtEl>
                                          <p:spTgt spid="2"/>
                                        </p:tgtEl>
                                        <p:attrNameLst>
                                          <p:attrName>ppt_x</p:attrName>
                                          <p:attrName>ppt_y</p:attrName>
                                        </p:attrNameLst>
                                      </p:cBhvr>
                                      <p:rCtr x="-13" y="-31667"/>
                                    </p:animMotion>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50" fill="hold"/>
                                        <p:tgtEl>
                                          <p:spTgt spid="8"/>
                                        </p:tgtEl>
                                        <p:attrNameLst>
                                          <p:attrName>ppt_w</p:attrName>
                                        </p:attrNameLst>
                                      </p:cBhvr>
                                      <p:tavLst>
                                        <p:tav tm="0">
                                          <p:val>
                                            <p:fltVal val="0"/>
                                          </p:val>
                                        </p:tav>
                                        <p:tav tm="100000">
                                          <p:val>
                                            <p:strVal val="#ppt_w"/>
                                          </p:val>
                                        </p:tav>
                                      </p:tavLst>
                                    </p:anim>
                                    <p:anim calcmode="lin" valueType="num">
                                      <p:cBhvr>
                                        <p:cTn id="16" dur="250" fill="hold"/>
                                        <p:tgtEl>
                                          <p:spTgt spid="8"/>
                                        </p:tgtEl>
                                        <p:attrNameLst>
                                          <p:attrName>ppt_h</p:attrName>
                                        </p:attrNameLst>
                                      </p:cBhvr>
                                      <p:tavLst>
                                        <p:tav tm="0">
                                          <p:val>
                                            <p:fltVal val="0"/>
                                          </p:val>
                                        </p:tav>
                                        <p:tav tm="100000">
                                          <p:val>
                                            <p:strVal val="#ppt_h"/>
                                          </p:val>
                                        </p:tav>
                                      </p:tavLst>
                                    </p:anim>
                                    <p:animEffect transition="in" filter="fade">
                                      <p:cBhvr>
                                        <p:cTn id="17" dur="250"/>
                                        <p:tgtEl>
                                          <p:spTgt spid="8"/>
                                        </p:tgtEl>
                                      </p:cBhvr>
                                    </p:animEffect>
                                  </p:childTnLst>
                                </p:cTn>
                              </p:par>
                              <p:par>
                                <p:cTn id="18" presetID="6" presetClass="emph" presetSubtype="0" decel="100000" fill="hold" grpId="1" nodeType="withEffect">
                                  <p:stCondLst>
                                    <p:cond delay="200"/>
                                  </p:stCondLst>
                                  <p:childTnLst>
                                    <p:animScale>
                                      <p:cBhvr>
                                        <p:cTn id="19" dur="250" fill="hold"/>
                                        <p:tgtEl>
                                          <p:spTgt spid="8"/>
                                        </p:tgtEl>
                                      </p:cBhvr>
                                      <p:by x="120000" y="120000"/>
                                    </p:animScale>
                                  </p:childTnLst>
                                </p:cTn>
                              </p:par>
                              <p:par>
                                <p:cTn id="20" presetID="6" presetClass="emph" presetSubtype="0" decel="100000" fill="hold" grpId="2" nodeType="withEffect">
                                  <p:stCondLst>
                                    <p:cond delay="400"/>
                                  </p:stCondLst>
                                  <p:childTnLst>
                                    <p:animScale>
                                      <p:cBhvr>
                                        <p:cTn id="21" dur="250" fill="hold"/>
                                        <p:tgtEl>
                                          <p:spTgt spid="8"/>
                                        </p:tgtEl>
                                      </p:cBhvr>
                                      <p:by x="83000" y="83000"/>
                                    </p:animScale>
                                  </p:childTnLst>
                                </p:cTn>
                              </p:par>
                              <p:par>
                                <p:cTn id="22" presetID="53" presetClass="entr" presetSubtype="16" fill="hold" grpId="0" nodeType="withEffect">
                                  <p:stCondLst>
                                    <p:cond delay="400"/>
                                  </p:stCondLst>
                                  <p:childTnLst>
                                    <p:set>
                                      <p:cBhvr>
                                        <p:cTn id="23" dur="1" fill="hold">
                                          <p:stCondLst>
                                            <p:cond delay="0"/>
                                          </p:stCondLst>
                                        </p:cTn>
                                        <p:tgtEl>
                                          <p:spTgt spid="3"/>
                                        </p:tgtEl>
                                        <p:attrNameLst>
                                          <p:attrName>style.visibility</p:attrName>
                                        </p:attrNameLst>
                                      </p:cBhvr>
                                      <p:to>
                                        <p:strVal val="visible"/>
                                      </p:to>
                                    </p:set>
                                    <p:anim calcmode="lin" valueType="num">
                                      <p:cBhvr>
                                        <p:cTn id="24" dur="250" fill="hold"/>
                                        <p:tgtEl>
                                          <p:spTgt spid="3"/>
                                        </p:tgtEl>
                                        <p:attrNameLst>
                                          <p:attrName>ppt_w</p:attrName>
                                        </p:attrNameLst>
                                      </p:cBhvr>
                                      <p:tavLst>
                                        <p:tav tm="0">
                                          <p:val>
                                            <p:fltVal val="0"/>
                                          </p:val>
                                        </p:tav>
                                        <p:tav tm="100000">
                                          <p:val>
                                            <p:strVal val="#ppt_w"/>
                                          </p:val>
                                        </p:tav>
                                      </p:tavLst>
                                    </p:anim>
                                    <p:anim calcmode="lin" valueType="num">
                                      <p:cBhvr>
                                        <p:cTn id="25" dur="250" fill="hold"/>
                                        <p:tgtEl>
                                          <p:spTgt spid="3"/>
                                        </p:tgtEl>
                                        <p:attrNameLst>
                                          <p:attrName>ppt_h</p:attrName>
                                        </p:attrNameLst>
                                      </p:cBhvr>
                                      <p:tavLst>
                                        <p:tav tm="0">
                                          <p:val>
                                            <p:fltVal val="0"/>
                                          </p:val>
                                        </p:tav>
                                        <p:tav tm="100000">
                                          <p:val>
                                            <p:strVal val="#ppt_h"/>
                                          </p:val>
                                        </p:tav>
                                      </p:tavLst>
                                    </p:anim>
                                    <p:animEffect transition="in" filter="fade">
                                      <p:cBhvr>
                                        <p:cTn id="26" dur="250"/>
                                        <p:tgtEl>
                                          <p:spTgt spid="3"/>
                                        </p:tgtEl>
                                      </p:cBhvr>
                                    </p:animEffect>
                                  </p:childTnLst>
                                </p:cTn>
                              </p:par>
                              <p:par>
                                <p:cTn id="27" presetID="6" presetClass="emph" presetSubtype="0" decel="100000" fill="hold" grpId="1" nodeType="withEffect">
                                  <p:stCondLst>
                                    <p:cond delay="600"/>
                                  </p:stCondLst>
                                  <p:childTnLst>
                                    <p:animScale>
                                      <p:cBhvr>
                                        <p:cTn id="28" dur="250" fill="hold"/>
                                        <p:tgtEl>
                                          <p:spTgt spid="3"/>
                                        </p:tgtEl>
                                      </p:cBhvr>
                                      <p:by x="120000" y="120000"/>
                                    </p:animScale>
                                  </p:childTnLst>
                                </p:cTn>
                              </p:par>
                              <p:par>
                                <p:cTn id="29" presetID="6" presetClass="emph" presetSubtype="0" decel="100000" fill="hold" grpId="2" nodeType="withEffect">
                                  <p:stCondLst>
                                    <p:cond delay="800"/>
                                  </p:stCondLst>
                                  <p:childTnLst>
                                    <p:animScale>
                                      <p:cBhvr>
                                        <p:cTn id="30" dur="250" fill="hold"/>
                                        <p:tgtEl>
                                          <p:spTgt spid="3"/>
                                        </p:tgtEl>
                                      </p:cBhvr>
                                      <p:by x="83000" y="83000"/>
                                    </p:animScale>
                                  </p:childTnLst>
                                </p:cTn>
                              </p:par>
                            </p:childTnLst>
                          </p:cTn>
                        </p:par>
                        <p:par>
                          <p:cTn id="31" fill="hold">
                            <p:stCondLst>
                              <p:cond delay="2050"/>
                            </p:stCondLst>
                            <p:childTnLst>
                              <p:par>
                                <p:cTn id="32" presetID="53" presetClass="entr" presetSubtype="16"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par>
                                <p:cTn id="37" presetID="35" presetClass="path" presetSubtype="0" accel="50000" decel="50000" fill="hold" grpId="1" nodeType="withEffect">
                                  <p:stCondLst>
                                    <p:cond delay="0"/>
                                  </p:stCondLst>
                                  <p:childTnLst>
                                    <p:animMotion origin="layout" path="M 2.08333E-7 4.81481E-6 L 0.31576 4.81481E-6 " pathEditMode="relative" rAng="0" ptsTypes="AA">
                                      <p:cBhvr>
                                        <p:cTn id="38" dur="1000" spd="-100000" fill="hold"/>
                                        <p:tgtEl>
                                          <p:spTgt spid="6"/>
                                        </p:tgtEl>
                                        <p:attrNameLst>
                                          <p:attrName>ppt_x</p:attrName>
                                          <p:attrName>ppt_y</p:attrName>
                                        </p:attrNameLst>
                                      </p:cBhvr>
                                      <p:rCtr x="15781" y="0"/>
                                    </p:animMotion>
                                  </p:childTnLst>
                                </p:cTn>
                              </p:par>
                              <p:par>
                                <p:cTn id="39" presetID="53" presetClass="entr" presetSubtype="16" fill="hold" grpId="0" nodeType="withEffect">
                                  <p:stCondLst>
                                    <p:cond delay="30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35" presetClass="path" presetSubtype="0" accel="50000" decel="50000" fill="hold" grpId="1" nodeType="withEffect">
                                  <p:stCondLst>
                                    <p:cond delay="300"/>
                                  </p:stCondLst>
                                  <p:childTnLst>
                                    <p:animMotion origin="layout" path="M 2.08333E-7 -1.48148E-6 L 0.31576 -1.48148E-6 " pathEditMode="relative" rAng="0" ptsTypes="AA">
                                      <p:cBhvr>
                                        <p:cTn id="45" dur="1000" spd="-100000" fill="hold"/>
                                        <p:tgtEl>
                                          <p:spTgt spid="7"/>
                                        </p:tgtEl>
                                        <p:attrNameLst>
                                          <p:attrName>ppt_x</p:attrName>
                                          <p:attrName>ppt_y</p:attrName>
                                        </p:attrNameLst>
                                      </p:cBhvr>
                                      <p:rCtr x="15781" y="0"/>
                                    </p:animMotion>
                                  </p:childTnLst>
                                </p:cTn>
                              </p:par>
                              <p:par>
                                <p:cTn id="46" presetID="53" presetClass="entr" presetSubtype="16" fill="hold" grpId="0" nodeType="withEffect">
                                  <p:stCondLst>
                                    <p:cond delay="60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par>
                                <p:cTn id="51" presetID="35" presetClass="path" presetSubtype="0" accel="50000" decel="50000" fill="hold" grpId="1" nodeType="withEffect">
                                  <p:stCondLst>
                                    <p:cond delay="600"/>
                                  </p:stCondLst>
                                  <p:childTnLst>
                                    <p:animMotion origin="layout" path="M 2.08333E-7 -4.07407E-6 L 0.31576 -4.07407E-6 " pathEditMode="relative" rAng="0" ptsTypes="AA">
                                      <p:cBhvr>
                                        <p:cTn id="52" dur="1000" spd="-100000" fill="hold"/>
                                        <p:tgtEl>
                                          <p:spTgt spid="4"/>
                                        </p:tgtEl>
                                        <p:attrNameLst>
                                          <p:attrName>ppt_x</p:attrName>
                                          <p:attrName>ppt_y</p:attrName>
                                        </p:attrNameLst>
                                      </p:cBhvr>
                                      <p:rCtr x="15781" y="0"/>
                                    </p:animMotion>
                                  </p:childTnLst>
                                </p:cTn>
                              </p:par>
                            </p:childTnLst>
                          </p:cTn>
                        </p:par>
                        <p:par>
                          <p:cTn id="53" fill="hold">
                            <p:stCondLst>
                              <p:cond delay="3650"/>
                            </p:stCondLst>
                            <p:childTnLst>
                              <p:par>
                                <p:cTn id="54" presetID="22" presetClass="entr" presetSubtype="8"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P spid="3" grpId="2"/>
      <p:bldP spid="4" grpId="0"/>
      <p:bldP spid="4" grpId="1"/>
      <p:bldP spid="6" grpId="0"/>
      <p:bldP spid="6" grpId="1"/>
      <p:bldP spid="7" grpId="0"/>
      <p:bldP spid="7" grpId="1"/>
      <p:bldP spid="8" grpId="0" animBg="1"/>
      <p:bldP spid="8" grpId="1" animBg="1"/>
      <p:bldP spid="8"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672732" y="2254641"/>
            <a:ext cx="4175022" cy="1881266"/>
          </a:xfrm>
          <a:prstGeom prst="rect">
            <a:avLst/>
          </a:prstGeom>
          <a:solidFill>
            <a:srgbClr val="C00000"/>
          </a:solidFill>
          <a:ln>
            <a:noFill/>
          </a:ln>
          <a:effectLst>
            <a:outerShdw blurRad="127000" dist="508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保障和改善民生没有终点站</a:t>
            </a:r>
            <a:endParaRPr lang="zh-CN" altLang="en-US" sz="2400" dirty="0"/>
          </a:p>
        </p:txBody>
      </p:sp>
      <p:sp>
        <p:nvSpPr>
          <p:cNvPr id="19" name="TextBox 21"/>
          <p:cNvSpPr txBox="1"/>
          <p:nvPr/>
        </p:nvSpPr>
        <p:spPr>
          <a:xfrm>
            <a:off x="1537208" y="4564169"/>
            <a:ext cx="9312029" cy="861770"/>
          </a:xfrm>
          <a:prstGeom prst="rect">
            <a:avLst/>
          </a:prstGeom>
          <a:noFill/>
        </p:spPr>
        <p:txBody>
          <a:bodyPr wrap="square" lIns="121917" tIns="60958" rIns="121917" bIns="60958">
            <a:spAutoFit/>
          </a:bodyPr>
          <a:lstStyle/>
          <a:p>
            <a:pPr algn="just">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民生一直是中国共产党工作的出发点和落脚点。中共十八大以来，在整个国民经济和社会发展过程中，以习近平同志为总书记的党中央始终注重民生、保障民生，奋力铸就大国民生改善新篇章。</a:t>
            </a:r>
          </a:p>
        </p:txBody>
      </p:sp>
      <p:sp>
        <p:nvSpPr>
          <p:cNvPr id="20" name="TextBox 21"/>
          <p:cNvSpPr txBox="1"/>
          <p:nvPr/>
        </p:nvSpPr>
        <p:spPr>
          <a:xfrm>
            <a:off x="2132734" y="2223630"/>
            <a:ext cx="3715020" cy="1969766"/>
          </a:xfrm>
          <a:prstGeom prst="rect">
            <a:avLst/>
          </a:prstGeom>
          <a:noFill/>
        </p:spPr>
        <p:txBody>
          <a:bodyPr wrap="square" lIns="121917" tIns="60958" rIns="121917" bIns="60958">
            <a:spAutoFit/>
          </a:bodyPr>
          <a:lstStyle/>
          <a:p>
            <a:r>
              <a:rPr lang="zh-CN" altLang="en-US" sz="6000" b="1" dirty="0" smtClean="0">
                <a:solidFill>
                  <a:schemeClr val="bg1"/>
                </a:solidFill>
                <a:latin typeface="微软雅黑" panose="020B0503020204020204" pitchFamily="34" charset="-122"/>
                <a:ea typeface="微软雅黑" panose="020B0503020204020204" pitchFamily="34" charset="-122"/>
              </a:rPr>
              <a:t>民为邦本本固邦宁</a:t>
            </a:r>
          </a:p>
        </p:txBody>
      </p:sp>
      <p:sp>
        <p:nvSpPr>
          <p:cNvPr id="21" name="TextBox 21"/>
          <p:cNvSpPr txBox="1"/>
          <p:nvPr/>
        </p:nvSpPr>
        <p:spPr>
          <a:xfrm>
            <a:off x="6307756" y="3237088"/>
            <a:ext cx="5512359" cy="611830"/>
          </a:xfrm>
          <a:prstGeom prst="rect">
            <a:avLst/>
          </a:prstGeom>
          <a:noFill/>
        </p:spPr>
        <p:txBody>
          <a:bodyPr wrap="square" lIns="121917" tIns="60958" rIns="121917" bIns="60958">
            <a:spAutoFit/>
          </a:bodyPr>
          <a:lstStyle/>
          <a:p>
            <a:pPr algn="just">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小康路上，不让一个困难群众掉队</a:t>
            </a:r>
          </a:p>
        </p:txBody>
      </p:sp>
    </p:spTree>
    <p:extLst>
      <p:ext uri="{BB962C8B-B14F-4D97-AF65-F5344CB8AC3E}">
        <p14:creationId xmlns:p14="http://schemas.microsoft.com/office/powerpoint/2010/main" val="3988811340"/>
      </p:ext>
    </p:extLst>
  </p:cSld>
  <p:clrMapOvr>
    <a:masterClrMapping/>
  </p:clrMapOvr>
  <mc:AlternateContent xmlns:mc="http://schemas.openxmlformats.org/markup-compatibility/2006" xmlns:p14="http://schemas.microsoft.com/office/powerpoint/2010/main">
    <mc:Choice Requires="p14">
      <p:transition spd="slow" p14:dur="1600" advClick="0" advTm="5165">
        <p14:gallery dir="l"/>
      </p:transition>
    </mc:Choice>
    <mc:Fallback xmlns="">
      <p:transition spd="slow" advClick="0" advTm="51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35" presetClass="path" presetSubtype="0" accel="50000" decel="50000" fill="hold" grpId="1" nodeType="withEffect">
                                  <p:stCondLst>
                                    <p:cond delay="0"/>
                                  </p:stCondLst>
                                  <p:childTnLst>
                                    <p:animMotion origin="layout" path="M -3.54167E-6 -7.40741E-7 L -0.00026 -0.63333 " pathEditMode="relative" rAng="0" ptsTypes="AA">
                                      <p:cBhvr>
                                        <p:cTn id="11" dur="1000" spd="-100000" fill="hold"/>
                                        <p:tgtEl>
                                          <p:spTgt spid="41"/>
                                        </p:tgtEl>
                                        <p:attrNameLst>
                                          <p:attrName>ppt_x</p:attrName>
                                          <p:attrName>ppt_y</p:attrName>
                                        </p:attrNameLst>
                                      </p:cBhvr>
                                      <p:rCtr x="-13" y="-31667"/>
                                    </p:animMotion>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 presetClass="entr" presetSubtype="0" fill="hold" nodeType="afterEffect">
                                  <p:stCondLst>
                                    <p:cond delay="0"/>
                                  </p:stCondLst>
                                  <p:iterate type="lt">
                                    <p:tmAbs val="100"/>
                                  </p:iterate>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par>
                          <p:cTn id="21" fill="hold">
                            <p:stCondLst>
                              <p:cond delay="3401"/>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672732" y="2254641"/>
            <a:ext cx="4175022" cy="1881266"/>
          </a:xfrm>
          <a:prstGeom prst="rect">
            <a:avLst/>
          </a:prstGeom>
          <a:solidFill>
            <a:srgbClr val="C00000"/>
          </a:solidFill>
          <a:ln>
            <a:noFill/>
          </a:ln>
          <a:effectLst>
            <a:outerShdw blurRad="127000" dist="508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保障和改善民生没有终点站</a:t>
            </a:r>
            <a:endParaRPr lang="zh-CN" altLang="en-US" sz="2400" dirty="0"/>
          </a:p>
        </p:txBody>
      </p:sp>
      <p:sp>
        <p:nvSpPr>
          <p:cNvPr id="19" name="TextBox 21"/>
          <p:cNvSpPr txBox="1"/>
          <p:nvPr/>
        </p:nvSpPr>
        <p:spPr>
          <a:xfrm>
            <a:off x="1537208" y="4564169"/>
            <a:ext cx="9312029" cy="1231102"/>
          </a:xfrm>
          <a:prstGeom prst="rect">
            <a:avLst/>
          </a:prstGeom>
          <a:noFill/>
        </p:spPr>
        <p:txBody>
          <a:bodyPr wrap="square" lIns="121917" tIns="60958" rIns="121917" bIns="60958">
            <a:spAutoFit/>
          </a:bodyPr>
          <a:lstStyle/>
          <a:p>
            <a:pPr algn="just">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习近平总书记一系列指示，充分体现了把</a:t>
            </a:r>
            <a:r>
              <a:rPr lang="en-US" altLang="zh-CN" sz="1600" b="1" dirty="0" smtClean="0">
                <a:solidFill>
                  <a:srgbClr val="C00000"/>
                </a:solidFill>
                <a:latin typeface="微软雅黑" panose="020B0503020204020204" pitchFamily="34" charset="-122"/>
                <a:ea typeface="微软雅黑" panose="020B0503020204020204" pitchFamily="34" charset="-122"/>
              </a:rPr>
              <a:t>13</a:t>
            </a:r>
            <a:r>
              <a:rPr lang="zh-CN" altLang="en-US" sz="1600" b="1" dirty="0" smtClean="0">
                <a:solidFill>
                  <a:srgbClr val="C00000"/>
                </a:solidFill>
                <a:latin typeface="微软雅黑" panose="020B0503020204020204" pitchFamily="34" charset="-122"/>
                <a:ea typeface="微软雅黑" panose="020B0503020204020204" pitchFamily="34" charset="-122"/>
              </a:rPr>
              <a:t>亿多人全部带入全面小康的坚定决心。他多次强调，全面建成小康社会，最艰巨最繁重的任务在农村、特别是在贫困地区。没有农村的小康，特别是没有贫困地区的小康，就没有小康社会的全面建成。</a:t>
            </a:r>
          </a:p>
        </p:txBody>
      </p:sp>
      <p:sp>
        <p:nvSpPr>
          <p:cNvPr id="20" name="TextBox 21"/>
          <p:cNvSpPr txBox="1"/>
          <p:nvPr/>
        </p:nvSpPr>
        <p:spPr>
          <a:xfrm>
            <a:off x="2132734" y="2223630"/>
            <a:ext cx="3715020" cy="1969766"/>
          </a:xfrm>
          <a:prstGeom prst="rect">
            <a:avLst/>
          </a:prstGeom>
          <a:noFill/>
        </p:spPr>
        <p:txBody>
          <a:bodyPr wrap="square" lIns="121917" tIns="60958" rIns="121917" bIns="60958">
            <a:spAutoFit/>
          </a:bodyPr>
          <a:lstStyle/>
          <a:p>
            <a:r>
              <a:rPr lang="zh-CN" altLang="en-US" sz="6000" b="1" dirty="0" smtClean="0">
                <a:solidFill>
                  <a:schemeClr val="bg1"/>
                </a:solidFill>
                <a:latin typeface="微软雅黑" panose="020B0503020204020204" pitchFamily="34" charset="-122"/>
                <a:ea typeface="微软雅黑" panose="020B0503020204020204" pitchFamily="34" charset="-122"/>
              </a:rPr>
              <a:t>全面建成小康社会</a:t>
            </a:r>
          </a:p>
        </p:txBody>
      </p:sp>
      <p:sp>
        <p:nvSpPr>
          <p:cNvPr id="21" name="TextBox 21"/>
          <p:cNvSpPr txBox="1"/>
          <p:nvPr/>
        </p:nvSpPr>
        <p:spPr>
          <a:xfrm>
            <a:off x="6307756" y="3237088"/>
            <a:ext cx="5512359" cy="611830"/>
          </a:xfrm>
          <a:prstGeom prst="rect">
            <a:avLst/>
          </a:prstGeom>
          <a:noFill/>
        </p:spPr>
        <p:txBody>
          <a:bodyPr wrap="square" lIns="121917" tIns="60958" rIns="121917" bIns="60958">
            <a:spAutoFit/>
          </a:bodyPr>
          <a:lstStyle/>
          <a:p>
            <a:pPr algn="just">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小康不小康，关键看老乡</a:t>
            </a:r>
          </a:p>
        </p:txBody>
      </p:sp>
    </p:spTree>
    <p:extLst>
      <p:ext uri="{BB962C8B-B14F-4D97-AF65-F5344CB8AC3E}">
        <p14:creationId xmlns:p14="http://schemas.microsoft.com/office/powerpoint/2010/main" val="3432896908"/>
      </p:ext>
    </p:extLst>
  </p:cSld>
  <p:clrMapOvr>
    <a:masterClrMapping/>
  </p:clrMapOvr>
  <mc:AlternateContent xmlns:mc="http://schemas.openxmlformats.org/markup-compatibility/2006" xmlns:p14="http://schemas.microsoft.com/office/powerpoint/2010/main">
    <mc:Choice Requires="p14">
      <p:transition spd="slow" p14:dur="1600" advClick="0" advTm="4768">
        <p14:gallery dir="l"/>
      </p:transition>
    </mc:Choice>
    <mc:Fallback xmlns="">
      <p:transition spd="slow" advClick="0" advTm="47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35" presetClass="path" presetSubtype="0" accel="50000" decel="50000" fill="hold" grpId="1" nodeType="withEffect">
                                  <p:stCondLst>
                                    <p:cond delay="0"/>
                                  </p:stCondLst>
                                  <p:childTnLst>
                                    <p:animMotion origin="layout" path="M -3.54167E-6 -7.40741E-7 L -0.00026 -0.63333 " pathEditMode="relative" rAng="0" ptsTypes="AA">
                                      <p:cBhvr>
                                        <p:cTn id="11" dur="1000" spd="-100000" fill="hold"/>
                                        <p:tgtEl>
                                          <p:spTgt spid="41"/>
                                        </p:tgtEl>
                                        <p:attrNameLst>
                                          <p:attrName>ppt_x</p:attrName>
                                          <p:attrName>ppt_y</p:attrName>
                                        </p:attrNameLst>
                                      </p:cBhvr>
                                      <p:rCtr x="-13" y="-31667"/>
                                    </p:animMotion>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 presetClass="entr" presetSubtype="0" fill="hold" nodeType="afterEffect">
                                  <p:stCondLst>
                                    <p:cond delay="0"/>
                                  </p:stCondLst>
                                  <p:iterate type="lt">
                                    <p:tmAbs val="100"/>
                                  </p:iterate>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par>
                          <p:cTn id="21" fill="hold">
                            <p:stCondLst>
                              <p:cond delay="3001"/>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672732" y="2254641"/>
            <a:ext cx="4175022" cy="1881266"/>
          </a:xfrm>
          <a:prstGeom prst="rect">
            <a:avLst/>
          </a:prstGeom>
          <a:solidFill>
            <a:srgbClr val="C00000"/>
          </a:solidFill>
          <a:ln>
            <a:noFill/>
          </a:ln>
          <a:effectLst>
            <a:outerShdw blurRad="127000" dist="508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保障和改善民生没有终点站</a:t>
            </a:r>
            <a:endParaRPr lang="zh-CN" altLang="en-US" sz="2400" dirty="0"/>
          </a:p>
        </p:txBody>
      </p:sp>
      <p:sp>
        <p:nvSpPr>
          <p:cNvPr id="19" name="TextBox 21"/>
          <p:cNvSpPr txBox="1"/>
          <p:nvPr/>
        </p:nvSpPr>
        <p:spPr>
          <a:xfrm>
            <a:off x="1537208" y="4937565"/>
            <a:ext cx="9312029" cy="861770"/>
          </a:xfrm>
          <a:prstGeom prst="rect">
            <a:avLst/>
          </a:prstGeom>
          <a:noFill/>
        </p:spPr>
        <p:txBody>
          <a:bodyPr wrap="square" lIns="121917" tIns="60958" rIns="121917" bIns="60958">
            <a:spAutoFit/>
          </a:bodyPr>
          <a:lstStyle/>
          <a:p>
            <a:pPr algn="just">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特别是要从解决群众最关心最直接最现实的利益问题入手，做好普惠性、基础性、兜底性民生建设，全面提高公共服务共建能力和共享水平，满足老百姓多样化的民生需求、织就密实的民生保障网。</a:t>
            </a:r>
          </a:p>
        </p:txBody>
      </p:sp>
      <p:sp>
        <p:nvSpPr>
          <p:cNvPr id="20" name="TextBox 21"/>
          <p:cNvSpPr txBox="1"/>
          <p:nvPr/>
        </p:nvSpPr>
        <p:spPr>
          <a:xfrm>
            <a:off x="1766942" y="2223630"/>
            <a:ext cx="1321666" cy="1969766"/>
          </a:xfrm>
          <a:prstGeom prst="rect">
            <a:avLst/>
          </a:prstGeom>
          <a:noFill/>
        </p:spPr>
        <p:txBody>
          <a:bodyPr wrap="square" lIns="121917" tIns="60958" rIns="121917" bIns="60958">
            <a:spAutoFit/>
          </a:bodyPr>
          <a:lstStyle/>
          <a:p>
            <a:r>
              <a:rPr lang="zh-CN" altLang="en-US" sz="6000" b="1" dirty="0" smtClean="0">
                <a:solidFill>
                  <a:schemeClr val="bg1"/>
                </a:solidFill>
                <a:latin typeface="微软雅黑" panose="020B0503020204020204" pitchFamily="34" charset="-122"/>
                <a:ea typeface="微软雅黑" panose="020B0503020204020204" pitchFamily="34" charset="-122"/>
              </a:rPr>
              <a:t>民生</a:t>
            </a:r>
          </a:p>
        </p:txBody>
      </p:sp>
      <p:sp>
        <p:nvSpPr>
          <p:cNvPr id="21" name="TextBox 21"/>
          <p:cNvSpPr txBox="1"/>
          <p:nvPr/>
        </p:nvSpPr>
        <p:spPr>
          <a:xfrm>
            <a:off x="6336785" y="1917715"/>
            <a:ext cx="5512359" cy="677104"/>
          </a:xfrm>
          <a:prstGeom prst="rect">
            <a:avLst/>
          </a:prstGeom>
          <a:noFill/>
        </p:spPr>
        <p:txBody>
          <a:bodyPr wrap="square" lIns="121917" tIns="60958" rIns="121917" bIns="60958">
            <a:spAutoFit/>
          </a:bodyPr>
          <a:lstStyle/>
          <a:p>
            <a:pPr algn="just">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织就密实的民生保障网</a:t>
            </a:r>
          </a:p>
        </p:txBody>
      </p:sp>
      <p:sp>
        <p:nvSpPr>
          <p:cNvPr id="7" name="TextBox 21"/>
          <p:cNvSpPr txBox="1"/>
          <p:nvPr/>
        </p:nvSpPr>
        <p:spPr>
          <a:xfrm>
            <a:off x="2771671" y="2456614"/>
            <a:ext cx="1696510" cy="738660"/>
          </a:xfrm>
          <a:prstGeom prst="rect">
            <a:avLst/>
          </a:prstGeom>
          <a:noFill/>
        </p:spPr>
        <p:txBody>
          <a:bodyPr wrap="square" lIns="121917" tIns="60958" rIns="121917" bIns="60958">
            <a:spAutoFit/>
          </a:bodyPr>
          <a:lstStyle/>
          <a:p>
            <a:r>
              <a:rPr lang="zh-CN" altLang="en-US" sz="4000" b="1" dirty="0" smtClean="0">
                <a:solidFill>
                  <a:schemeClr val="bg1"/>
                </a:solidFill>
                <a:latin typeface="微软雅黑" panose="020B0503020204020204" pitchFamily="34" charset="-122"/>
                <a:ea typeface="微软雅黑" panose="020B0503020204020204" pitchFamily="34" charset="-122"/>
              </a:rPr>
              <a:t>就 业  </a:t>
            </a:r>
          </a:p>
        </p:txBody>
      </p:sp>
      <p:sp>
        <p:nvSpPr>
          <p:cNvPr id="8" name="TextBox 21"/>
          <p:cNvSpPr txBox="1"/>
          <p:nvPr/>
        </p:nvSpPr>
        <p:spPr>
          <a:xfrm>
            <a:off x="4245454" y="2456614"/>
            <a:ext cx="1696510" cy="738660"/>
          </a:xfrm>
          <a:prstGeom prst="rect">
            <a:avLst/>
          </a:prstGeom>
          <a:noFill/>
        </p:spPr>
        <p:txBody>
          <a:bodyPr wrap="square" lIns="121917" tIns="60958" rIns="121917" bIns="60958">
            <a:spAutoFit/>
          </a:bodyPr>
          <a:lstStyle/>
          <a:p>
            <a:r>
              <a:rPr lang="zh-CN" altLang="en-US" sz="4000" b="1" dirty="0" smtClean="0">
                <a:solidFill>
                  <a:schemeClr val="bg1"/>
                </a:solidFill>
                <a:latin typeface="微软雅黑" panose="020B0503020204020204" pitchFamily="34" charset="-122"/>
                <a:ea typeface="微软雅黑" panose="020B0503020204020204" pitchFamily="34" charset="-122"/>
              </a:rPr>
              <a:t>医 疗</a:t>
            </a:r>
          </a:p>
        </p:txBody>
      </p:sp>
      <p:sp>
        <p:nvSpPr>
          <p:cNvPr id="9" name="TextBox 21"/>
          <p:cNvSpPr txBox="1"/>
          <p:nvPr/>
        </p:nvSpPr>
        <p:spPr>
          <a:xfrm>
            <a:off x="2771671" y="3299101"/>
            <a:ext cx="1696510" cy="738660"/>
          </a:xfrm>
          <a:prstGeom prst="rect">
            <a:avLst/>
          </a:prstGeom>
          <a:noFill/>
        </p:spPr>
        <p:txBody>
          <a:bodyPr wrap="square" lIns="121917" tIns="60958" rIns="121917" bIns="60958">
            <a:spAutoFit/>
          </a:bodyPr>
          <a:lstStyle/>
          <a:p>
            <a:r>
              <a:rPr lang="zh-CN" altLang="en-US" sz="4000" b="1" dirty="0" smtClean="0">
                <a:solidFill>
                  <a:schemeClr val="bg1"/>
                </a:solidFill>
                <a:latin typeface="微软雅黑" panose="020B0503020204020204" pitchFamily="34" charset="-122"/>
                <a:ea typeface="微软雅黑" panose="020B0503020204020204" pitchFamily="34" charset="-122"/>
              </a:rPr>
              <a:t>养 老  </a:t>
            </a:r>
          </a:p>
        </p:txBody>
      </p:sp>
      <p:sp>
        <p:nvSpPr>
          <p:cNvPr id="10" name="TextBox 21"/>
          <p:cNvSpPr txBox="1"/>
          <p:nvPr/>
        </p:nvSpPr>
        <p:spPr>
          <a:xfrm>
            <a:off x="4245454" y="3299101"/>
            <a:ext cx="1696510" cy="738660"/>
          </a:xfrm>
          <a:prstGeom prst="rect">
            <a:avLst/>
          </a:prstGeom>
          <a:noFill/>
        </p:spPr>
        <p:txBody>
          <a:bodyPr wrap="square" lIns="121917" tIns="60958" rIns="121917" bIns="60958">
            <a:spAutoFit/>
          </a:bodyPr>
          <a:lstStyle/>
          <a:p>
            <a:r>
              <a:rPr lang="zh-CN" altLang="en-US" sz="4000" b="1" dirty="0" smtClean="0">
                <a:solidFill>
                  <a:schemeClr val="bg1"/>
                </a:solidFill>
                <a:latin typeface="微软雅黑" panose="020B0503020204020204" pitchFamily="34" charset="-122"/>
                <a:ea typeface="微软雅黑" panose="020B0503020204020204" pitchFamily="34" charset="-122"/>
              </a:rPr>
              <a:t>低 保 </a:t>
            </a:r>
          </a:p>
        </p:txBody>
      </p:sp>
      <p:sp>
        <p:nvSpPr>
          <p:cNvPr id="16" name="TextBox 21"/>
          <p:cNvSpPr txBox="1"/>
          <p:nvPr/>
        </p:nvSpPr>
        <p:spPr>
          <a:xfrm>
            <a:off x="6219763" y="2655699"/>
            <a:ext cx="4991480" cy="1187629"/>
          </a:xfrm>
          <a:prstGeom prst="rect">
            <a:avLst/>
          </a:prstGeom>
          <a:noFill/>
        </p:spPr>
        <p:txBody>
          <a:bodyPr wrap="square" lIns="121917" tIns="60958" rIns="121917" bIns="60958">
            <a:spAutoFit/>
          </a:bodyPr>
          <a:lstStyle/>
          <a:p>
            <a:pPr algn="just">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为此中央提出，社会政策要托底，就是要守住民生底线。要更好发挥社会保障的社会稳定器作用，把重点放在兜底上，保障群众基本生活，保障基本公共服务。</a:t>
            </a:r>
          </a:p>
        </p:txBody>
      </p:sp>
      <p:sp>
        <p:nvSpPr>
          <p:cNvPr id="17" name="圆角矩形 16"/>
          <p:cNvSpPr/>
          <p:nvPr/>
        </p:nvSpPr>
        <p:spPr>
          <a:xfrm>
            <a:off x="6219763" y="2590778"/>
            <a:ext cx="5153088" cy="1372936"/>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24" name="TextBox 21"/>
          <p:cNvSpPr txBox="1"/>
          <p:nvPr/>
        </p:nvSpPr>
        <p:spPr>
          <a:xfrm>
            <a:off x="1537208" y="4298225"/>
            <a:ext cx="5512359" cy="677104"/>
          </a:xfrm>
          <a:prstGeom prst="rect">
            <a:avLst/>
          </a:prstGeom>
          <a:noFill/>
        </p:spPr>
        <p:txBody>
          <a:bodyPr wrap="square" lIns="121917" tIns="60958" rIns="121917" bIns="60958">
            <a:spAutoFit/>
          </a:bodyPr>
          <a:lstStyle/>
          <a:p>
            <a:pPr algn="just">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习近平总书记在重庆调研时强调：</a:t>
            </a:r>
          </a:p>
        </p:txBody>
      </p:sp>
    </p:spTree>
    <p:extLst>
      <p:ext uri="{BB962C8B-B14F-4D97-AF65-F5344CB8AC3E}">
        <p14:creationId xmlns:p14="http://schemas.microsoft.com/office/powerpoint/2010/main" val="1184055009"/>
      </p:ext>
    </p:extLst>
  </p:cSld>
  <p:clrMapOvr>
    <a:masterClrMapping/>
  </p:clrMapOvr>
  <mc:AlternateContent xmlns:mc="http://schemas.openxmlformats.org/markup-compatibility/2006" xmlns:p14="http://schemas.microsoft.com/office/powerpoint/2010/main">
    <mc:Choice Requires="p14">
      <p:transition spd="slow" p14:dur="1600" advClick="0" advTm="11064">
        <p14:gallery dir="l"/>
      </p:transition>
    </mc:Choice>
    <mc:Fallback xmlns="">
      <p:transition spd="slow" advClick="0" advTm="110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35" presetClass="path" presetSubtype="0" accel="50000" decel="50000" fill="hold" grpId="1" nodeType="withEffect">
                                  <p:stCondLst>
                                    <p:cond delay="0"/>
                                  </p:stCondLst>
                                  <p:childTnLst>
                                    <p:animMotion origin="layout" path="M -3.54167E-6 -7.40741E-7 L -0.00026 -0.63333 " pathEditMode="relative" rAng="0" ptsTypes="AA">
                                      <p:cBhvr>
                                        <p:cTn id="11" dur="1000" spd="-100000" fill="hold"/>
                                        <p:tgtEl>
                                          <p:spTgt spid="41"/>
                                        </p:tgtEl>
                                        <p:attrNameLst>
                                          <p:attrName>ppt_x</p:attrName>
                                          <p:attrName>ppt_y</p:attrName>
                                        </p:attrNameLst>
                                      </p:cBhvr>
                                      <p:rCtr x="-13" y="-31667"/>
                                    </p:animMotion>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fltVal val="0"/>
                                          </p:val>
                                        </p:tav>
                                        <p:tav tm="100000">
                                          <p:val>
                                            <p:strVal val="#ppt_w"/>
                                          </p:val>
                                        </p:tav>
                                      </p:tavLst>
                                    </p:anim>
                                    <p:anim calcmode="lin" valueType="num">
                                      <p:cBhvr>
                                        <p:cTn id="22" dur="750" fill="hold"/>
                                        <p:tgtEl>
                                          <p:spTgt spid="7"/>
                                        </p:tgtEl>
                                        <p:attrNameLst>
                                          <p:attrName>ppt_h</p:attrName>
                                        </p:attrNameLst>
                                      </p:cBhvr>
                                      <p:tavLst>
                                        <p:tav tm="0">
                                          <p:val>
                                            <p:fltVal val="0"/>
                                          </p:val>
                                        </p:tav>
                                        <p:tav tm="100000">
                                          <p:val>
                                            <p:strVal val="#ppt_h"/>
                                          </p:val>
                                        </p:tav>
                                      </p:tavLst>
                                    </p:anim>
                                    <p:animEffect transition="in" filter="fade">
                                      <p:cBhvr>
                                        <p:cTn id="23" dur="750"/>
                                        <p:tgtEl>
                                          <p:spTgt spid="7"/>
                                        </p:tgtEl>
                                      </p:cBhvr>
                                    </p:animEffect>
                                  </p:childTnLst>
                                </p:cTn>
                              </p:par>
                            </p:childTnLst>
                          </p:cTn>
                        </p:par>
                        <p:par>
                          <p:cTn id="24" fill="hold">
                            <p:stCondLst>
                              <p:cond delay="2750"/>
                            </p:stCondLst>
                            <p:childTnLst>
                              <p:par>
                                <p:cTn id="25" presetID="53"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750" fill="hold"/>
                                        <p:tgtEl>
                                          <p:spTgt spid="8"/>
                                        </p:tgtEl>
                                        <p:attrNameLst>
                                          <p:attrName>ppt_w</p:attrName>
                                        </p:attrNameLst>
                                      </p:cBhvr>
                                      <p:tavLst>
                                        <p:tav tm="0">
                                          <p:val>
                                            <p:fltVal val="0"/>
                                          </p:val>
                                        </p:tav>
                                        <p:tav tm="100000">
                                          <p:val>
                                            <p:strVal val="#ppt_w"/>
                                          </p:val>
                                        </p:tav>
                                      </p:tavLst>
                                    </p:anim>
                                    <p:anim calcmode="lin" valueType="num">
                                      <p:cBhvr>
                                        <p:cTn id="28" dur="750" fill="hold"/>
                                        <p:tgtEl>
                                          <p:spTgt spid="8"/>
                                        </p:tgtEl>
                                        <p:attrNameLst>
                                          <p:attrName>ppt_h</p:attrName>
                                        </p:attrNameLst>
                                      </p:cBhvr>
                                      <p:tavLst>
                                        <p:tav tm="0">
                                          <p:val>
                                            <p:fltVal val="0"/>
                                          </p:val>
                                        </p:tav>
                                        <p:tav tm="100000">
                                          <p:val>
                                            <p:strVal val="#ppt_h"/>
                                          </p:val>
                                        </p:tav>
                                      </p:tavLst>
                                    </p:anim>
                                    <p:animEffect transition="in" filter="fade">
                                      <p:cBhvr>
                                        <p:cTn id="29" dur="750"/>
                                        <p:tgtEl>
                                          <p:spTgt spid="8"/>
                                        </p:tgtEl>
                                      </p:cBhvr>
                                    </p:animEffect>
                                  </p:childTnLst>
                                </p:cTn>
                              </p:par>
                            </p:childTnLst>
                          </p:cTn>
                        </p:par>
                        <p:par>
                          <p:cTn id="30" fill="hold">
                            <p:stCondLst>
                              <p:cond delay="35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750" fill="hold"/>
                                        <p:tgtEl>
                                          <p:spTgt spid="9"/>
                                        </p:tgtEl>
                                        <p:attrNameLst>
                                          <p:attrName>ppt_w</p:attrName>
                                        </p:attrNameLst>
                                      </p:cBhvr>
                                      <p:tavLst>
                                        <p:tav tm="0">
                                          <p:val>
                                            <p:fltVal val="0"/>
                                          </p:val>
                                        </p:tav>
                                        <p:tav tm="100000">
                                          <p:val>
                                            <p:strVal val="#ppt_w"/>
                                          </p:val>
                                        </p:tav>
                                      </p:tavLst>
                                    </p:anim>
                                    <p:anim calcmode="lin" valueType="num">
                                      <p:cBhvr>
                                        <p:cTn id="34" dur="750" fill="hold"/>
                                        <p:tgtEl>
                                          <p:spTgt spid="9"/>
                                        </p:tgtEl>
                                        <p:attrNameLst>
                                          <p:attrName>ppt_h</p:attrName>
                                        </p:attrNameLst>
                                      </p:cBhvr>
                                      <p:tavLst>
                                        <p:tav tm="0">
                                          <p:val>
                                            <p:fltVal val="0"/>
                                          </p:val>
                                        </p:tav>
                                        <p:tav tm="100000">
                                          <p:val>
                                            <p:strVal val="#ppt_h"/>
                                          </p:val>
                                        </p:tav>
                                      </p:tavLst>
                                    </p:anim>
                                    <p:animEffect transition="in" filter="fade">
                                      <p:cBhvr>
                                        <p:cTn id="35" dur="750"/>
                                        <p:tgtEl>
                                          <p:spTgt spid="9"/>
                                        </p:tgtEl>
                                      </p:cBhvr>
                                    </p:animEffect>
                                  </p:childTnLst>
                                </p:cTn>
                              </p:par>
                            </p:childTnLst>
                          </p:cTn>
                        </p:par>
                        <p:par>
                          <p:cTn id="36" fill="hold">
                            <p:stCondLst>
                              <p:cond delay="425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750" fill="hold"/>
                                        <p:tgtEl>
                                          <p:spTgt spid="10"/>
                                        </p:tgtEl>
                                        <p:attrNameLst>
                                          <p:attrName>ppt_w</p:attrName>
                                        </p:attrNameLst>
                                      </p:cBhvr>
                                      <p:tavLst>
                                        <p:tav tm="0">
                                          <p:val>
                                            <p:fltVal val="0"/>
                                          </p:val>
                                        </p:tav>
                                        <p:tav tm="100000">
                                          <p:val>
                                            <p:strVal val="#ppt_w"/>
                                          </p:val>
                                        </p:tav>
                                      </p:tavLst>
                                    </p:anim>
                                    <p:anim calcmode="lin" valueType="num">
                                      <p:cBhvr>
                                        <p:cTn id="40" dur="750" fill="hold"/>
                                        <p:tgtEl>
                                          <p:spTgt spid="10"/>
                                        </p:tgtEl>
                                        <p:attrNameLst>
                                          <p:attrName>ppt_h</p:attrName>
                                        </p:attrNameLst>
                                      </p:cBhvr>
                                      <p:tavLst>
                                        <p:tav tm="0">
                                          <p:val>
                                            <p:fltVal val="0"/>
                                          </p:val>
                                        </p:tav>
                                        <p:tav tm="100000">
                                          <p:val>
                                            <p:strVal val="#ppt_h"/>
                                          </p:val>
                                        </p:tav>
                                      </p:tavLst>
                                    </p:anim>
                                    <p:animEffect transition="in" filter="fade">
                                      <p:cBhvr>
                                        <p:cTn id="41" dur="750"/>
                                        <p:tgtEl>
                                          <p:spTgt spid="10"/>
                                        </p:tgtEl>
                                      </p:cBhvr>
                                    </p:animEffect>
                                  </p:childTnLst>
                                </p:cTn>
                              </p:par>
                            </p:childTnLst>
                          </p:cTn>
                        </p:par>
                        <p:par>
                          <p:cTn id="42" fill="hold">
                            <p:stCondLst>
                              <p:cond delay="5000"/>
                            </p:stCondLst>
                            <p:childTnLst>
                              <p:par>
                                <p:cTn id="43" presetID="1" presetClass="entr" presetSubtype="0" fill="hold" nodeType="afterEffect">
                                  <p:stCondLst>
                                    <p:cond delay="0"/>
                                  </p:stCondLst>
                                  <p:iterate type="lt">
                                    <p:tmAbs val="100"/>
                                  </p:iterate>
                                  <p:childTnLst>
                                    <p:set>
                                      <p:cBhvr>
                                        <p:cTn id="44" dur="1" fill="hold">
                                          <p:stCondLst>
                                            <p:cond delay="0"/>
                                          </p:stCondLst>
                                        </p:cTn>
                                        <p:tgtEl>
                                          <p:spTgt spid="21">
                                            <p:txEl>
                                              <p:pRg st="0" end="0"/>
                                            </p:txEl>
                                          </p:spTgt>
                                        </p:tgtEl>
                                        <p:attrNameLst>
                                          <p:attrName>style.visibility</p:attrName>
                                        </p:attrNameLst>
                                      </p:cBhvr>
                                      <p:to>
                                        <p:strVal val="visible"/>
                                      </p:to>
                                    </p:set>
                                  </p:childTnLst>
                                </p:cTn>
                              </p:par>
                            </p:childTnLst>
                          </p:cTn>
                        </p:par>
                        <p:par>
                          <p:cTn id="45" fill="hold">
                            <p:stCondLst>
                              <p:cond delay="5901"/>
                            </p:stCondLst>
                            <p:childTnLst>
                              <p:par>
                                <p:cTn id="46" presetID="2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par>
                          <p:cTn id="49" fill="hold">
                            <p:stCondLst>
                              <p:cond delay="6401"/>
                            </p:stCondLst>
                            <p:childTnLst>
                              <p:par>
                                <p:cTn id="50" presetID="2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1500"/>
                                        <p:tgtEl>
                                          <p:spTgt spid="16"/>
                                        </p:tgtEl>
                                      </p:cBhvr>
                                    </p:animEffect>
                                  </p:childTnLst>
                                </p:cTn>
                              </p:par>
                            </p:childTnLst>
                          </p:cTn>
                        </p:par>
                        <p:par>
                          <p:cTn id="53" fill="hold">
                            <p:stCondLst>
                              <p:cond delay="7901"/>
                            </p:stCondLst>
                            <p:childTnLst>
                              <p:par>
                                <p:cTn id="54" presetID="1" presetClass="entr" presetSubtype="0" fill="hold" nodeType="afterEffect">
                                  <p:stCondLst>
                                    <p:cond delay="0"/>
                                  </p:stCondLst>
                                  <p:iterate type="lt">
                                    <p:tmAbs val="100"/>
                                  </p:iterate>
                                  <p:childTnLst>
                                    <p:set>
                                      <p:cBhvr>
                                        <p:cTn id="55" dur="1" fill="hold">
                                          <p:stCondLst>
                                            <p:cond delay="0"/>
                                          </p:stCondLst>
                                        </p:cTn>
                                        <p:tgtEl>
                                          <p:spTgt spid="24">
                                            <p:txEl>
                                              <p:pRg st="0" end="0"/>
                                            </p:txEl>
                                          </p:spTgt>
                                        </p:tgtEl>
                                        <p:attrNameLst>
                                          <p:attrName>style.visibility</p:attrName>
                                        </p:attrNameLst>
                                      </p:cBhvr>
                                      <p:to>
                                        <p:strVal val="visible"/>
                                      </p:to>
                                    </p:set>
                                  </p:childTnLst>
                                </p:cTn>
                              </p:par>
                            </p:childTnLst>
                          </p:cTn>
                        </p:par>
                        <p:par>
                          <p:cTn id="56" fill="hold">
                            <p:stCondLst>
                              <p:cond delay="9302"/>
                            </p:stCondLst>
                            <p:childTnLst>
                              <p:par>
                                <p:cTn id="57" presetID="22" presetClass="entr" presetSubtype="8"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19" grpId="0"/>
      <p:bldP spid="20" grpId="0"/>
      <p:bldP spid="7" grpId="0"/>
      <p:bldP spid="8" grpId="0"/>
      <p:bldP spid="9" grpId="0"/>
      <p:bldP spid="10" grpId="0"/>
      <p:bldP spid="16"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034830" y="2329425"/>
            <a:ext cx="5023325" cy="2489905"/>
          </a:xfrm>
          <a:prstGeom prst="rect">
            <a:avLst/>
          </a:prstGeom>
          <a:solidFill>
            <a:srgbClr val="C00000"/>
          </a:solidFill>
          <a:ln>
            <a:noFill/>
          </a:ln>
          <a:effectLst>
            <a:outerShdw blurRad="127000" dist="508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保障和改善民生没有终点站</a:t>
            </a:r>
            <a:endParaRPr lang="zh-CN" altLang="en-US" sz="2400" dirty="0"/>
          </a:p>
        </p:txBody>
      </p:sp>
      <p:sp>
        <p:nvSpPr>
          <p:cNvPr id="19" name="TextBox 21"/>
          <p:cNvSpPr txBox="1"/>
          <p:nvPr/>
        </p:nvSpPr>
        <p:spPr>
          <a:xfrm>
            <a:off x="1563748" y="5474593"/>
            <a:ext cx="9312029" cy="1231102"/>
          </a:xfrm>
          <a:prstGeom prst="rect">
            <a:avLst/>
          </a:prstGeom>
          <a:noFill/>
        </p:spPr>
        <p:txBody>
          <a:bodyPr wrap="square" lIns="121917" tIns="60958" rIns="121917" bIns="60958">
            <a:spAutoFit/>
          </a:bodyPr>
          <a:lstStyle/>
          <a:p>
            <a:pPr algn="ct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吃得更放心，住得更宽敞，行得更通畅，环境更优美，社会分配更公平</a:t>
            </a:r>
            <a:r>
              <a:rPr lang="en-US" altLang="zh-CN" sz="1600" b="1" dirty="0" smtClean="0">
                <a:solidFill>
                  <a:srgbClr val="C00000"/>
                </a:solidFill>
                <a:latin typeface="微软雅黑" panose="020B0503020204020204" pitchFamily="34" charset="-122"/>
                <a:ea typeface="微软雅黑" panose="020B0503020204020204" pitchFamily="34" charset="-122"/>
              </a:rPr>
              <a:t>……</a:t>
            </a:r>
          </a:p>
          <a:p>
            <a:pPr algn="ct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人民对美好生活的向往，就是中共的奋斗目标。中共十八大以来，中央紧紧围绕共建共享这一核心，</a:t>
            </a:r>
            <a:endParaRPr lang="en-US" altLang="zh-CN" sz="1600" b="1" dirty="0" smtClean="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全面提高公共服务水平和覆盖面，不断增进人民福祉，让百姓有了更多的“获得感”。</a:t>
            </a:r>
          </a:p>
        </p:txBody>
      </p:sp>
      <p:sp>
        <p:nvSpPr>
          <p:cNvPr id="20" name="TextBox 21"/>
          <p:cNvSpPr txBox="1"/>
          <p:nvPr/>
        </p:nvSpPr>
        <p:spPr>
          <a:xfrm>
            <a:off x="1196438" y="2906853"/>
            <a:ext cx="4861717" cy="1107992"/>
          </a:xfrm>
          <a:prstGeom prst="rect">
            <a:avLst/>
          </a:prstGeom>
          <a:noFill/>
        </p:spPr>
        <p:txBody>
          <a:bodyPr wrap="square" lIns="121917" tIns="60958" rIns="121917" bIns="60958">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使人民群众在共建，</a:t>
            </a:r>
            <a:endParaRPr lang="en-US" altLang="zh-CN" sz="3200" b="1" dirty="0" smtClean="0">
              <a:solidFill>
                <a:schemeClr val="bg1"/>
              </a:solidFill>
              <a:latin typeface="微软雅黑" panose="020B0503020204020204" pitchFamily="34" charset="-122"/>
              <a:ea typeface="微软雅黑" panose="020B0503020204020204" pitchFamily="34" charset="-122"/>
            </a:endParaRPr>
          </a:p>
          <a:p>
            <a:r>
              <a:rPr lang="zh-CN" altLang="en-US" sz="3200" b="1" dirty="0" smtClean="0">
                <a:solidFill>
                  <a:schemeClr val="bg1"/>
                </a:solidFill>
                <a:latin typeface="微软雅黑" panose="020B0503020204020204" pitchFamily="34" charset="-122"/>
                <a:ea typeface="微软雅黑" panose="020B0503020204020204" pitchFamily="34" charset="-122"/>
              </a:rPr>
              <a:t>共享发展中有更多获得感</a:t>
            </a:r>
          </a:p>
        </p:txBody>
      </p:sp>
      <p:sp>
        <p:nvSpPr>
          <p:cNvPr id="16" name="TextBox 21"/>
          <p:cNvSpPr txBox="1"/>
          <p:nvPr/>
        </p:nvSpPr>
        <p:spPr>
          <a:xfrm>
            <a:off x="6323315" y="1809981"/>
            <a:ext cx="4991480" cy="530398"/>
          </a:xfrm>
          <a:prstGeom prst="rect">
            <a:avLst/>
          </a:prstGeom>
          <a:noFill/>
        </p:spPr>
        <p:txBody>
          <a:bodyPr wrap="square" lIns="121917" tIns="60958" rIns="121917" bIns="60958">
            <a:spAutoFit/>
          </a:bodyPr>
          <a:lstStyle/>
          <a:p>
            <a:pPr algn="ctr">
              <a:lnSpc>
                <a:spcPct val="150000"/>
              </a:lnSpc>
            </a:pPr>
            <a:r>
              <a:rPr lang="zh-CN" altLang="en-US" sz="2000" b="1" dirty="0" smtClean="0">
                <a:solidFill>
                  <a:srgbClr val="C00000"/>
                </a:solidFill>
                <a:latin typeface="微软雅黑" panose="020B0503020204020204" pitchFamily="34" charset="-122"/>
                <a:ea typeface="微软雅黑" panose="020B0503020204020204" pitchFamily="34" charset="-122"/>
              </a:rPr>
              <a:t>收入持续提高，分配更加公平</a:t>
            </a:r>
          </a:p>
        </p:txBody>
      </p:sp>
      <p:sp>
        <p:nvSpPr>
          <p:cNvPr id="17" name="圆角矩形 16"/>
          <p:cNvSpPr/>
          <p:nvPr/>
        </p:nvSpPr>
        <p:spPr>
          <a:xfrm>
            <a:off x="6219763" y="1899219"/>
            <a:ext cx="5153088" cy="500765"/>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14" name="TextBox 21"/>
          <p:cNvSpPr txBox="1"/>
          <p:nvPr/>
        </p:nvSpPr>
        <p:spPr>
          <a:xfrm>
            <a:off x="6323315" y="2489222"/>
            <a:ext cx="4991480" cy="584771"/>
          </a:xfrm>
          <a:prstGeom prst="rect">
            <a:avLst/>
          </a:prstGeom>
          <a:noFill/>
        </p:spPr>
        <p:txBody>
          <a:bodyPr wrap="square" lIns="121917" tIns="60958" rIns="121917" bIns="60958">
            <a:spAutoFit/>
          </a:bodyPr>
          <a:lstStyle/>
          <a:p>
            <a:pPr algn="ctr">
              <a:lnSpc>
                <a:spcPct val="150000"/>
              </a:lnSpc>
            </a:pPr>
            <a:r>
              <a:rPr lang="zh-CN" altLang="en-US" sz="2000" b="1" dirty="0" smtClean="0">
                <a:solidFill>
                  <a:srgbClr val="C00000"/>
                </a:solidFill>
                <a:latin typeface="微软雅黑" panose="020B0503020204020204" pitchFamily="34" charset="-122"/>
                <a:ea typeface="微软雅黑" panose="020B0503020204020204" pitchFamily="34" charset="-122"/>
              </a:rPr>
              <a:t>公共卫生普及，均等化水平提高</a:t>
            </a:r>
          </a:p>
        </p:txBody>
      </p:sp>
      <p:sp>
        <p:nvSpPr>
          <p:cNvPr id="15" name="圆角矩形 14"/>
          <p:cNvSpPr/>
          <p:nvPr/>
        </p:nvSpPr>
        <p:spPr>
          <a:xfrm>
            <a:off x="6219763" y="2578460"/>
            <a:ext cx="5153088" cy="500765"/>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18" name="TextBox 21"/>
          <p:cNvSpPr txBox="1"/>
          <p:nvPr/>
        </p:nvSpPr>
        <p:spPr>
          <a:xfrm>
            <a:off x="6323315" y="3168463"/>
            <a:ext cx="4991480" cy="584771"/>
          </a:xfrm>
          <a:prstGeom prst="rect">
            <a:avLst/>
          </a:prstGeom>
          <a:noFill/>
        </p:spPr>
        <p:txBody>
          <a:bodyPr wrap="square" lIns="121917" tIns="60958" rIns="121917" bIns="60958">
            <a:spAutoFit/>
          </a:bodyPr>
          <a:lstStyle/>
          <a:p>
            <a:pPr algn="ctr">
              <a:lnSpc>
                <a:spcPct val="150000"/>
              </a:lnSpc>
            </a:pPr>
            <a:r>
              <a:rPr lang="zh-CN" altLang="en-US" sz="2000" b="1" dirty="0" smtClean="0">
                <a:solidFill>
                  <a:srgbClr val="C00000"/>
                </a:solidFill>
                <a:latin typeface="微软雅黑" panose="020B0503020204020204" pitchFamily="34" charset="-122"/>
                <a:ea typeface="微软雅黑" panose="020B0503020204020204" pitchFamily="34" charset="-122"/>
              </a:rPr>
              <a:t>教室更加明亮，教育更加公平</a:t>
            </a:r>
          </a:p>
        </p:txBody>
      </p:sp>
      <p:sp>
        <p:nvSpPr>
          <p:cNvPr id="22" name="圆角矩形 21"/>
          <p:cNvSpPr/>
          <p:nvPr/>
        </p:nvSpPr>
        <p:spPr>
          <a:xfrm>
            <a:off x="6219763" y="3257701"/>
            <a:ext cx="5153088" cy="500765"/>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23" name="TextBox 21"/>
          <p:cNvSpPr txBox="1"/>
          <p:nvPr/>
        </p:nvSpPr>
        <p:spPr>
          <a:xfrm>
            <a:off x="6323315" y="3847704"/>
            <a:ext cx="4991480" cy="584771"/>
          </a:xfrm>
          <a:prstGeom prst="rect">
            <a:avLst/>
          </a:prstGeom>
          <a:noFill/>
        </p:spPr>
        <p:txBody>
          <a:bodyPr wrap="square" lIns="121917" tIns="60958" rIns="121917" bIns="60958">
            <a:spAutoFit/>
          </a:bodyPr>
          <a:lstStyle/>
          <a:p>
            <a:pPr algn="ctr">
              <a:lnSpc>
                <a:spcPct val="150000"/>
              </a:lnSpc>
            </a:pPr>
            <a:r>
              <a:rPr lang="zh-CN" altLang="en-US" sz="2000" b="1" dirty="0" smtClean="0">
                <a:solidFill>
                  <a:srgbClr val="C00000"/>
                </a:solidFill>
                <a:latin typeface="微软雅黑" panose="020B0503020204020204" pitchFamily="34" charset="-122"/>
                <a:ea typeface="微软雅黑" panose="020B0503020204020204" pitchFamily="34" charset="-122"/>
              </a:rPr>
              <a:t>出行更加便捷，道路越走越宽</a:t>
            </a:r>
          </a:p>
        </p:txBody>
      </p:sp>
      <p:sp>
        <p:nvSpPr>
          <p:cNvPr id="25" name="圆角矩形 24"/>
          <p:cNvSpPr/>
          <p:nvPr/>
        </p:nvSpPr>
        <p:spPr>
          <a:xfrm>
            <a:off x="6219763" y="3936942"/>
            <a:ext cx="5153088" cy="500765"/>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26" name="TextBox 21"/>
          <p:cNvSpPr txBox="1"/>
          <p:nvPr/>
        </p:nvSpPr>
        <p:spPr>
          <a:xfrm>
            <a:off x="6323315" y="4526945"/>
            <a:ext cx="4991480" cy="584771"/>
          </a:xfrm>
          <a:prstGeom prst="rect">
            <a:avLst/>
          </a:prstGeom>
          <a:noFill/>
        </p:spPr>
        <p:txBody>
          <a:bodyPr wrap="square" lIns="121917" tIns="60958" rIns="121917" bIns="60958">
            <a:spAutoFit/>
          </a:bodyPr>
          <a:lstStyle/>
          <a:p>
            <a:pPr algn="ctr">
              <a:lnSpc>
                <a:spcPct val="150000"/>
              </a:lnSpc>
            </a:pPr>
            <a:r>
              <a:rPr lang="zh-CN" altLang="en-US" sz="2000" b="1" dirty="0" smtClean="0">
                <a:solidFill>
                  <a:srgbClr val="C00000"/>
                </a:solidFill>
                <a:latin typeface="微软雅黑" panose="020B0503020204020204" pitchFamily="34" charset="-122"/>
                <a:ea typeface="微软雅黑" panose="020B0503020204020204" pitchFamily="34" charset="-122"/>
              </a:rPr>
              <a:t>天更蓝水更清，提升环境质量</a:t>
            </a:r>
          </a:p>
        </p:txBody>
      </p:sp>
      <p:sp>
        <p:nvSpPr>
          <p:cNvPr id="27" name="圆角矩形 26"/>
          <p:cNvSpPr/>
          <p:nvPr/>
        </p:nvSpPr>
        <p:spPr>
          <a:xfrm>
            <a:off x="6219763" y="4616183"/>
            <a:ext cx="5153088" cy="500765"/>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Tree>
    <p:extLst>
      <p:ext uri="{BB962C8B-B14F-4D97-AF65-F5344CB8AC3E}">
        <p14:creationId xmlns:p14="http://schemas.microsoft.com/office/powerpoint/2010/main" val="3340137080"/>
      </p:ext>
    </p:extLst>
  </p:cSld>
  <p:clrMapOvr>
    <a:masterClrMapping/>
  </p:clrMapOvr>
  <mc:AlternateContent xmlns:mc="http://schemas.openxmlformats.org/markup-compatibility/2006" xmlns:p14="http://schemas.microsoft.com/office/powerpoint/2010/main">
    <mc:Choice Requires="p14">
      <p:transition spd="slow" p14:dur="1600" advClick="0" advTm="14115">
        <p14:gallery dir="l"/>
      </p:transition>
    </mc:Choice>
    <mc:Fallback xmlns="">
      <p:transition spd="slow" advClick="0" advTm="14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35" presetClass="path" presetSubtype="0" accel="50000" decel="50000" fill="hold" grpId="1" nodeType="withEffect">
                                  <p:stCondLst>
                                    <p:cond delay="0"/>
                                  </p:stCondLst>
                                  <p:childTnLst>
                                    <p:animMotion origin="layout" path="M 4.58333E-6 -4.81481E-6 L -0.00026 -0.63333 " pathEditMode="relative" rAng="0" ptsTypes="AA">
                                      <p:cBhvr>
                                        <p:cTn id="11" dur="1000" spd="-100000" fill="hold"/>
                                        <p:tgtEl>
                                          <p:spTgt spid="41"/>
                                        </p:tgtEl>
                                        <p:attrNameLst>
                                          <p:attrName>ppt_x</p:attrName>
                                          <p:attrName>ppt_y</p:attrName>
                                        </p:attrNameLst>
                                      </p:cBhvr>
                                      <p:rCtr x="-13" y="-31667"/>
                                    </p:animMotion>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2500"/>
                            </p:stCondLst>
                            <p:childTnLst>
                              <p:par>
                                <p:cTn id="23" presetID="1" presetClass="entr" presetSubtype="0" fill="hold" nodeType="afterEffect">
                                  <p:stCondLst>
                                    <p:cond delay="0"/>
                                  </p:stCondLst>
                                  <p:iterate type="lt">
                                    <p:tmAbs val="100"/>
                                  </p:iterate>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par>
                          <p:cTn id="25" fill="hold">
                            <p:stCondLst>
                              <p:cond delay="3701"/>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4201"/>
                            </p:stCondLst>
                            <p:childTnLst>
                              <p:par>
                                <p:cTn id="30" presetID="1" presetClass="entr" presetSubtype="0" fill="hold" nodeType="afterEffect">
                                  <p:stCondLst>
                                    <p:cond delay="0"/>
                                  </p:stCondLst>
                                  <p:iterate type="lt">
                                    <p:tmAbs val="100"/>
                                  </p:iterate>
                                  <p:childTnLst>
                                    <p:set>
                                      <p:cBhvr>
                                        <p:cTn id="31" dur="1" fill="hold">
                                          <p:stCondLst>
                                            <p:cond delay="0"/>
                                          </p:stCondLst>
                                        </p:cTn>
                                        <p:tgtEl>
                                          <p:spTgt spid="14">
                                            <p:txEl>
                                              <p:pRg st="0" end="0"/>
                                            </p:txEl>
                                          </p:spTgt>
                                        </p:tgtEl>
                                        <p:attrNameLst>
                                          <p:attrName>style.visibility</p:attrName>
                                        </p:attrNameLst>
                                      </p:cBhvr>
                                      <p:to>
                                        <p:strVal val="visible"/>
                                      </p:to>
                                    </p:set>
                                  </p:childTnLst>
                                </p:cTn>
                              </p:par>
                            </p:childTnLst>
                          </p:cTn>
                        </p:par>
                        <p:par>
                          <p:cTn id="32" fill="hold">
                            <p:stCondLst>
                              <p:cond delay="5502"/>
                            </p:stCondLst>
                            <p:childTnLst>
                              <p:par>
                                <p:cTn id="33" presetID="22" presetClass="entr" presetSubtype="8"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6002"/>
                            </p:stCondLst>
                            <p:childTnLst>
                              <p:par>
                                <p:cTn id="37" presetID="1" presetClass="entr" presetSubtype="0" fill="hold" nodeType="afterEffect">
                                  <p:stCondLst>
                                    <p:cond delay="0"/>
                                  </p:stCondLst>
                                  <p:iterate type="lt">
                                    <p:tmAbs val="100"/>
                                  </p:iterate>
                                  <p:childTnLst>
                                    <p:set>
                                      <p:cBhvr>
                                        <p:cTn id="38" dur="1" fill="hold">
                                          <p:stCondLst>
                                            <p:cond delay="0"/>
                                          </p:stCondLst>
                                        </p:cTn>
                                        <p:tgtEl>
                                          <p:spTgt spid="18">
                                            <p:txEl>
                                              <p:pRg st="0" end="0"/>
                                            </p:txEl>
                                          </p:spTgt>
                                        </p:tgtEl>
                                        <p:attrNameLst>
                                          <p:attrName>style.visibility</p:attrName>
                                        </p:attrNameLst>
                                      </p:cBhvr>
                                      <p:to>
                                        <p:strVal val="visible"/>
                                      </p:to>
                                    </p:set>
                                  </p:childTnLst>
                                </p:cTn>
                              </p:par>
                            </p:childTnLst>
                          </p:cTn>
                        </p:par>
                        <p:par>
                          <p:cTn id="39" fill="hold">
                            <p:stCondLst>
                              <p:cond delay="7203"/>
                            </p:stCondLst>
                            <p:childTnLst>
                              <p:par>
                                <p:cTn id="40" presetID="2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7703"/>
                            </p:stCondLst>
                            <p:childTnLst>
                              <p:par>
                                <p:cTn id="44" presetID="1" presetClass="entr" presetSubtype="0" fill="hold" nodeType="afterEffect">
                                  <p:stCondLst>
                                    <p:cond delay="0"/>
                                  </p:stCondLst>
                                  <p:iterate type="lt">
                                    <p:tmAbs val="100"/>
                                  </p:iterate>
                                  <p:childTnLst>
                                    <p:set>
                                      <p:cBhvr>
                                        <p:cTn id="45" dur="1" fill="hold">
                                          <p:stCondLst>
                                            <p:cond delay="0"/>
                                          </p:stCondLst>
                                        </p:cTn>
                                        <p:tgtEl>
                                          <p:spTgt spid="23">
                                            <p:txEl>
                                              <p:pRg st="0" end="0"/>
                                            </p:txEl>
                                          </p:spTgt>
                                        </p:tgtEl>
                                        <p:attrNameLst>
                                          <p:attrName>style.visibility</p:attrName>
                                        </p:attrNameLst>
                                      </p:cBhvr>
                                      <p:to>
                                        <p:strVal val="visible"/>
                                      </p:to>
                                    </p:set>
                                  </p:childTnLst>
                                </p:cTn>
                              </p:par>
                            </p:childTnLst>
                          </p:cTn>
                        </p:par>
                        <p:par>
                          <p:cTn id="46" fill="hold">
                            <p:stCondLst>
                              <p:cond delay="8904"/>
                            </p:stCondLst>
                            <p:childTnLst>
                              <p:par>
                                <p:cTn id="47" presetID="22" presetClass="entr" presetSubtype="8"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9404"/>
                            </p:stCondLst>
                            <p:childTnLst>
                              <p:par>
                                <p:cTn id="51" presetID="1" presetClass="entr" presetSubtype="0" fill="hold" nodeType="afterEffect">
                                  <p:stCondLst>
                                    <p:cond delay="0"/>
                                  </p:stCondLst>
                                  <p:iterate type="lt">
                                    <p:tmAbs val="100"/>
                                  </p:iterate>
                                  <p:childTnLst>
                                    <p:set>
                                      <p:cBhvr>
                                        <p:cTn id="52" dur="1" fill="hold">
                                          <p:stCondLst>
                                            <p:cond delay="0"/>
                                          </p:stCondLst>
                                        </p:cTn>
                                        <p:tgtEl>
                                          <p:spTgt spid="26">
                                            <p:txEl>
                                              <p:pRg st="0" end="0"/>
                                            </p:txEl>
                                          </p:spTgt>
                                        </p:tgtEl>
                                        <p:attrNameLst>
                                          <p:attrName>style.visibility</p:attrName>
                                        </p:attrNameLst>
                                      </p:cBhvr>
                                      <p:to>
                                        <p:strVal val="visible"/>
                                      </p:to>
                                    </p:set>
                                  </p:childTnLst>
                                </p:cTn>
                              </p:par>
                            </p:childTnLst>
                          </p:cTn>
                        </p:par>
                        <p:par>
                          <p:cTn id="53" fill="hold">
                            <p:stCondLst>
                              <p:cond delay="10605"/>
                            </p:stCondLst>
                            <p:childTnLst>
                              <p:par>
                                <p:cTn id="54" presetID="22" presetClass="entr" presetSubtype="8" fill="hold" nodeType="afterEffect">
                                  <p:stCondLst>
                                    <p:cond delay="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wipe(left)">
                                      <p:cBhvr>
                                        <p:cTn id="56" dur="1000"/>
                                        <p:tgtEl>
                                          <p:spTgt spid="19">
                                            <p:txEl>
                                              <p:pRg st="0" end="0"/>
                                            </p:txEl>
                                          </p:spTgt>
                                        </p:tgtEl>
                                      </p:cBhvr>
                                    </p:animEffect>
                                  </p:childTnLst>
                                </p:cTn>
                              </p:par>
                            </p:childTnLst>
                          </p:cTn>
                        </p:par>
                        <p:par>
                          <p:cTn id="57" fill="hold">
                            <p:stCondLst>
                              <p:cond delay="11605"/>
                            </p:stCondLst>
                            <p:childTnLst>
                              <p:par>
                                <p:cTn id="58" presetID="22" presetClass="entr" presetSubtype="8" fill="hold" nodeType="afterEffect">
                                  <p:stCondLst>
                                    <p:cond delay="0"/>
                                  </p:stCondLst>
                                  <p:childTnLst>
                                    <p:set>
                                      <p:cBhvr>
                                        <p:cTn id="59" dur="1" fill="hold">
                                          <p:stCondLst>
                                            <p:cond delay="0"/>
                                          </p:stCondLst>
                                        </p:cTn>
                                        <p:tgtEl>
                                          <p:spTgt spid="19">
                                            <p:txEl>
                                              <p:pRg st="1" end="1"/>
                                            </p:txEl>
                                          </p:spTgt>
                                        </p:tgtEl>
                                        <p:attrNameLst>
                                          <p:attrName>style.visibility</p:attrName>
                                        </p:attrNameLst>
                                      </p:cBhvr>
                                      <p:to>
                                        <p:strVal val="visible"/>
                                      </p:to>
                                    </p:set>
                                    <p:animEffect transition="in" filter="wipe(left)">
                                      <p:cBhvr>
                                        <p:cTn id="60" dur="1000"/>
                                        <p:tgtEl>
                                          <p:spTgt spid="19">
                                            <p:txEl>
                                              <p:pRg st="1" end="1"/>
                                            </p:txEl>
                                          </p:spTgt>
                                        </p:tgtEl>
                                      </p:cBhvr>
                                    </p:animEffect>
                                  </p:childTnLst>
                                </p:cTn>
                              </p:par>
                            </p:childTnLst>
                          </p:cTn>
                        </p:par>
                        <p:par>
                          <p:cTn id="61" fill="hold">
                            <p:stCondLst>
                              <p:cond delay="12605"/>
                            </p:stCondLst>
                            <p:childTnLst>
                              <p:par>
                                <p:cTn id="62" presetID="22" presetClass="entr" presetSubtype="8" fill="hold" nodeType="afterEffect">
                                  <p:stCondLst>
                                    <p:cond delay="0"/>
                                  </p:stCondLst>
                                  <p:childTnLst>
                                    <p:set>
                                      <p:cBhvr>
                                        <p:cTn id="63" dur="1" fill="hold">
                                          <p:stCondLst>
                                            <p:cond delay="0"/>
                                          </p:stCondLst>
                                        </p:cTn>
                                        <p:tgtEl>
                                          <p:spTgt spid="19">
                                            <p:txEl>
                                              <p:pRg st="2" end="2"/>
                                            </p:txEl>
                                          </p:spTgt>
                                        </p:tgtEl>
                                        <p:attrNameLst>
                                          <p:attrName>style.visibility</p:attrName>
                                        </p:attrNameLst>
                                      </p:cBhvr>
                                      <p:to>
                                        <p:strVal val="visible"/>
                                      </p:to>
                                    </p:set>
                                    <p:animEffect transition="in" filter="wipe(left)">
                                      <p:cBhvr>
                                        <p:cTn id="64" dur="1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20" grpId="0"/>
      <p:bldP spid="17" grpId="0" animBg="1"/>
      <p:bldP spid="15" grpId="0" animBg="1"/>
      <p:bldP spid="22" grpId="0" animBg="1"/>
      <p:bldP spid="25"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299990" y="1778363"/>
            <a:ext cx="9347420" cy="577428"/>
          </a:xfrm>
          <a:prstGeom prst="rect">
            <a:avLst/>
          </a:prstGeom>
          <a:solidFill>
            <a:srgbClr val="C00000"/>
          </a:solidFill>
          <a:ln>
            <a:noFill/>
          </a:ln>
          <a:effectLst>
            <a:outerShdw blurRad="127000" dist="508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保障和改善民生没有终点站</a:t>
            </a:r>
            <a:endParaRPr lang="zh-CN" altLang="en-US" sz="2400" dirty="0"/>
          </a:p>
        </p:txBody>
      </p:sp>
      <p:sp>
        <p:nvSpPr>
          <p:cNvPr id="20" name="TextBox 21"/>
          <p:cNvSpPr txBox="1"/>
          <p:nvPr/>
        </p:nvSpPr>
        <p:spPr>
          <a:xfrm>
            <a:off x="1786334" y="1742114"/>
            <a:ext cx="8374731" cy="553994"/>
          </a:xfrm>
          <a:prstGeom prst="rect">
            <a:avLst/>
          </a:prstGeom>
          <a:noFill/>
        </p:spPr>
        <p:txBody>
          <a:bodyPr wrap="square" lIns="121917" tIns="60958" rIns="121917" bIns="60958">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保障和改善民生没有终点   只有连续不断的新起点</a:t>
            </a:r>
          </a:p>
        </p:txBody>
      </p:sp>
      <p:sp>
        <p:nvSpPr>
          <p:cNvPr id="16" name="TextBox 21"/>
          <p:cNvSpPr txBox="1"/>
          <p:nvPr/>
        </p:nvSpPr>
        <p:spPr>
          <a:xfrm>
            <a:off x="1508916" y="2404454"/>
            <a:ext cx="4081613" cy="492438"/>
          </a:xfrm>
          <a:prstGeom prst="rect">
            <a:avLst/>
          </a:prstGeom>
          <a:noFill/>
        </p:spPr>
        <p:txBody>
          <a:bodyPr wrap="square" lIns="121917" tIns="60958" rIns="121917" bIns="60958">
            <a:spAutoFit/>
          </a:bodyPr>
          <a:lstStyle/>
          <a:p>
            <a:pPr algn="ct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户籍制度改革</a:t>
            </a:r>
          </a:p>
        </p:txBody>
      </p:sp>
      <p:sp>
        <p:nvSpPr>
          <p:cNvPr id="17" name="圆角矩形 16"/>
          <p:cNvSpPr/>
          <p:nvPr/>
        </p:nvSpPr>
        <p:spPr>
          <a:xfrm>
            <a:off x="1405364" y="2518406"/>
            <a:ext cx="4213762" cy="317893"/>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28" name="TextBox 21"/>
          <p:cNvSpPr txBox="1"/>
          <p:nvPr/>
        </p:nvSpPr>
        <p:spPr>
          <a:xfrm>
            <a:off x="1508916" y="2802744"/>
            <a:ext cx="4081613" cy="492438"/>
          </a:xfrm>
          <a:prstGeom prst="rect">
            <a:avLst/>
          </a:prstGeom>
          <a:noFill/>
        </p:spPr>
        <p:txBody>
          <a:bodyPr wrap="square" lIns="121917" tIns="60958" rIns="121917" bIns="60958">
            <a:spAutoFit/>
          </a:bodyPr>
          <a:lstStyle/>
          <a:p>
            <a:pPr algn="ct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农村土地制度改革</a:t>
            </a:r>
          </a:p>
        </p:txBody>
      </p:sp>
      <p:sp>
        <p:nvSpPr>
          <p:cNvPr id="29" name="圆角矩形 28"/>
          <p:cNvSpPr/>
          <p:nvPr/>
        </p:nvSpPr>
        <p:spPr>
          <a:xfrm>
            <a:off x="1405364" y="2916696"/>
            <a:ext cx="4213762" cy="317893"/>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30" name="TextBox 21"/>
          <p:cNvSpPr txBox="1"/>
          <p:nvPr/>
        </p:nvSpPr>
        <p:spPr>
          <a:xfrm>
            <a:off x="1508916" y="3201033"/>
            <a:ext cx="4081613" cy="492438"/>
          </a:xfrm>
          <a:prstGeom prst="rect">
            <a:avLst/>
          </a:prstGeom>
          <a:noFill/>
        </p:spPr>
        <p:txBody>
          <a:bodyPr wrap="square" lIns="121917" tIns="60958" rIns="121917" bIns="60958">
            <a:spAutoFit/>
          </a:bodyPr>
          <a:lstStyle/>
          <a:p>
            <a:pPr algn="ct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环保改革</a:t>
            </a:r>
          </a:p>
        </p:txBody>
      </p:sp>
      <p:sp>
        <p:nvSpPr>
          <p:cNvPr id="31" name="圆角矩形 30"/>
          <p:cNvSpPr/>
          <p:nvPr/>
        </p:nvSpPr>
        <p:spPr>
          <a:xfrm>
            <a:off x="1405364" y="3314985"/>
            <a:ext cx="4213762" cy="317893"/>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32" name="TextBox 21"/>
          <p:cNvSpPr txBox="1"/>
          <p:nvPr/>
        </p:nvSpPr>
        <p:spPr>
          <a:xfrm>
            <a:off x="5951306" y="2404454"/>
            <a:ext cx="4081613" cy="492438"/>
          </a:xfrm>
          <a:prstGeom prst="rect">
            <a:avLst/>
          </a:prstGeom>
          <a:noFill/>
        </p:spPr>
        <p:txBody>
          <a:bodyPr wrap="square" lIns="121917" tIns="60958" rIns="121917" bIns="60958">
            <a:spAutoFit/>
          </a:bodyPr>
          <a:lstStyle/>
          <a:p>
            <a:pPr algn="ct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考试招生制度改革</a:t>
            </a:r>
          </a:p>
        </p:txBody>
      </p:sp>
      <p:sp>
        <p:nvSpPr>
          <p:cNvPr id="33" name="圆角矩形 32"/>
          <p:cNvSpPr/>
          <p:nvPr/>
        </p:nvSpPr>
        <p:spPr>
          <a:xfrm>
            <a:off x="5847754" y="2518406"/>
            <a:ext cx="4213762" cy="317893"/>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34" name="TextBox 21"/>
          <p:cNvSpPr txBox="1"/>
          <p:nvPr/>
        </p:nvSpPr>
        <p:spPr>
          <a:xfrm>
            <a:off x="5951306" y="2802744"/>
            <a:ext cx="4081613" cy="492438"/>
          </a:xfrm>
          <a:prstGeom prst="rect">
            <a:avLst/>
          </a:prstGeom>
          <a:noFill/>
        </p:spPr>
        <p:txBody>
          <a:bodyPr wrap="square" lIns="121917" tIns="60958" rIns="121917" bIns="60958">
            <a:spAutoFit/>
          </a:bodyPr>
          <a:lstStyle/>
          <a:p>
            <a:pPr algn="ct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公立医院综合改革</a:t>
            </a:r>
          </a:p>
        </p:txBody>
      </p:sp>
      <p:sp>
        <p:nvSpPr>
          <p:cNvPr id="35" name="圆角矩形 34"/>
          <p:cNvSpPr/>
          <p:nvPr/>
        </p:nvSpPr>
        <p:spPr>
          <a:xfrm>
            <a:off x="5847754" y="2916696"/>
            <a:ext cx="4213762" cy="317893"/>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36" name="TextBox 21"/>
          <p:cNvSpPr txBox="1"/>
          <p:nvPr/>
        </p:nvSpPr>
        <p:spPr>
          <a:xfrm>
            <a:off x="5951306" y="3201033"/>
            <a:ext cx="4081613" cy="492438"/>
          </a:xfrm>
          <a:prstGeom prst="rect">
            <a:avLst/>
          </a:prstGeom>
          <a:noFill/>
        </p:spPr>
        <p:txBody>
          <a:bodyPr wrap="square" lIns="121917" tIns="60958" rIns="121917" bIns="60958">
            <a:spAutoFit/>
          </a:bodyPr>
          <a:lstStyle/>
          <a:p>
            <a:pPr algn="ctr">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司法体制改革</a:t>
            </a:r>
          </a:p>
        </p:txBody>
      </p:sp>
      <p:sp>
        <p:nvSpPr>
          <p:cNvPr id="37" name="圆角矩形 36"/>
          <p:cNvSpPr/>
          <p:nvPr/>
        </p:nvSpPr>
        <p:spPr>
          <a:xfrm>
            <a:off x="5847754" y="3314985"/>
            <a:ext cx="4213762" cy="317893"/>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38" name="TextBox 21"/>
          <p:cNvSpPr txBox="1"/>
          <p:nvPr/>
        </p:nvSpPr>
        <p:spPr>
          <a:xfrm>
            <a:off x="1793983" y="4411290"/>
            <a:ext cx="8817354" cy="2029462"/>
          </a:xfrm>
          <a:prstGeom prst="rect">
            <a:avLst/>
          </a:prstGeom>
          <a:noFill/>
        </p:spPr>
        <p:txBody>
          <a:bodyPr wrap="square" lIns="121917" tIns="60958" rIns="121917" bIns="60958">
            <a:spAutoFit/>
          </a:bodyPr>
          <a:lstStyle/>
          <a:p>
            <a:pPr algn="just">
              <a:lnSpc>
                <a:spcPct val="150000"/>
              </a:lnSpc>
            </a:pPr>
            <a:r>
              <a:rPr lang="en-US" altLang="zh-CN" sz="1200" b="1" dirty="0" smtClean="0">
                <a:solidFill>
                  <a:srgbClr val="C00000"/>
                </a:solidFill>
                <a:latin typeface="微软雅黑" panose="020B0503020204020204" pitchFamily="34" charset="-122"/>
                <a:ea typeface="微软雅黑" panose="020B0503020204020204" pitchFamily="34" charset="-122"/>
              </a:rPr>
              <a:t>· </a:t>
            </a:r>
            <a:r>
              <a:rPr lang="zh-CN" altLang="en-US" sz="1200" b="1" dirty="0" smtClean="0">
                <a:solidFill>
                  <a:srgbClr val="C00000"/>
                </a:solidFill>
                <a:latin typeface="微软雅黑" panose="020B0503020204020204" pitchFamily="34" charset="-122"/>
                <a:ea typeface="微软雅黑" panose="020B0503020204020204" pitchFamily="34" charset="-122"/>
              </a:rPr>
              <a:t>随着中国城镇化的快速推进，大量农村劳动力向城市转移就业，同时城市间的人口流动也不断加速。但全国跨县（市、区）居住半年以上的</a:t>
            </a:r>
            <a:r>
              <a:rPr lang="en-US" altLang="zh-CN" sz="1200" b="1" dirty="0" smtClean="0">
                <a:solidFill>
                  <a:srgbClr val="C00000"/>
                </a:solidFill>
                <a:latin typeface="微软雅黑" panose="020B0503020204020204" pitchFamily="34" charset="-122"/>
                <a:ea typeface="微软雅黑" panose="020B0503020204020204" pitchFamily="34" charset="-122"/>
              </a:rPr>
              <a:t>1.7</a:t>
            </a:r>
            <a:r>
              <a:rPr lang="zh-CN" altLang="en-US" sz="1200" b="1" dirty="0" smtClean="0">
                <a:solidFill>
                  <a:srgbClr val="C00000"/>
                </a:solidFill>
                <a:latin typeface="微软雅黑" panose="020B0503020204020204" pitchFamily="34" charset="-122"/>
                <a:ea typeface="微软雅黑" panose="020B0503020204020204" pitchFamily="34" charset="-122"/>
              </a:rPr>
              <a:t>亿多人口，却在教育、医疗、养老、住房保障等方面难以与当地户籍人口享受同等的基本公共服务。</a:t>
            </a:r>
            <a:endParaRPr lang="en-US" altLang="zh-CN" sz="1200" b="1" dirty="0" smtClean="0">
              <a:solidFill>
                <a:srgbClr val="C00000"/>
              </a:solidFill>
              <a:latin typeface="微软雅黑" panose="020B0503020204020204" pitchFamily="34" charset="-122"/>
              <a:ea typeface="微软雅黑" panose="020B0503020204020204" pitchFamily="34" charset="-122"/>
            </a:endParaRPr>
          </a:p>
          <a:p>
            <a:pPr algn="just">
              <a:lnSpc>
                <a:spcPct val="150000"/>
              </a:lnSpc>
            </a:pPr>
            <a:r>
              <a:rPr lang="en-US" altLang="zh-CN" sz="1200" b="1" dirty="0" smtClean="0">
                <a:solidFill>
                  <a:srgbClr val="C00000"/>
                </a:solidFill>
                <a:latin typeface="微软雅黑" panose="020B0503020204020204" pitchFamily="34" charset="-122"/>
                <a:ea typeface="微软雅黑" panose="020B0503020204020204" pitchFamily="34" charset="-122"/>
              </a:rPr>
              <a:t>· </a:t>
            </a:r>
            <a:r>
              <a:rPr lang="zh-CN" altLang="en-US" sz="1200" b="1" dirty="0" smtClean="0">
                <a:solidFill>
                  <a:srgbClr val="C00000"/>
                </a:solidFill>
                <a:latin typeface="微软雅黑" panose="020B0503020204020204" pitchFamily="34" charset="-122"/>
                <a:ea typeface="微软雅黑" panose="020B0503020204020204" pitchFamily="34" charset="-122"/>
              </a:rPr>
              <a:t>中共中央、国务院高度重视上述问题，作出一系列推进城镇化建设和户籍制度改革的重大决策部署。三年多来，户籍制度改革、考试招生制度改革、农村土地制度改革、公立医院综合改革、环保改革、司法体制改革</a:t>
            </a:r>
            <a:r>
              <a:rPr lang="en-US" altLang="zh-CN" sz="1200" b="1" dirty="0" smtClean="0">
                <a:solidFill>
                  <a:srgbClr val="C00000"/>
                </a:solidFill>
                <a:latin typeface="微软雅黑" panose="020B0503020204020204" pitchFamily="34" charset="-122"/>
                <a:ea typeface="微软雅黑" panose="020B0503020204020204" pitchFamily="34" charset="-122"/>
              </a:rPr>
              <a:t>……</a:t>
            </a:r>
            <a:r>
              <a:rPr lang="zh-CN" altLang="en-US" sz="1200" b="1" dirty="0" smtClean="0">
                <a:solidFill>
                  <a:srgbClr val="C00000"/>
                </a:solidFill>
                <a:latin typeface="微软雅黑" panose="020B0503020204020204" pitchFamily="34" charset="-122"/>
                <a:ea typeface="微软雅黑" panose="020B0503020204020204" pitchFamily="34" charset="-122"/>
              </a:rPr>
              <a:t>一项项着眼民生长远发展的改革陆续布局落地。</a:t>
            </a:r>
            <a:endParaRPr lang="en-US" altLang="zh-CN" sz="1200" b="1" dirty="0" smtClean="0">
              <a:solidFill>
                <a:srgbClr val="C00000"/>
              </a:solidFill>
              <a:latin typeface="微软雅黑" panose="020B0503020204020204" pitchFamily="34" charset="-122"/>
              <a:ea typeface="微软雅黑" panose="020B0503020204020204" pitchFamily="34" charset="-122"/>
            </a:endParaRPr>
          </a:p>
          <a:p>
            <a:pPr algn="just">
              <a:lnSpc>
                <a:spcPct val="150000"/>
              </a:lnSpc>
            </a:pPr>
            <a:r>
              <a:rPr lang="en-US" altLang="zh-CN" sz="1200" b="1" dirty="0" smtClean="0">
                <a:solidFill>
                  <a:srgbClr val="C00000"/>
                </a:solidFill>
                <a:latin typeface="微软雅黑" panose="020B0503020204020204" pitchFamily="34" charset="-122"/>
                <a:ea typeface="微软雅黑" panose="020B0503020204020204" pitchFamily="34" charset="-122"/>
              </a:rPr>
              <a:t>· </a:t>
            </a:r>
            <a:r>
              <a:rPr lang="zh-CN" altLang="en-US" sz="1200" b="1" dirty="0" smtClean="0">
                <a:solidFill>
                  <a:srgbClr val="C00000"/>
                </a:solidFill>
                <a:latin typeface="微软雅黑" panose="020B0503020204020204" pitchFamily="34" charset="-122"/>
                <a:ea typeface="微软雅黑" panose="020B0503020204020204" pitchFamily="34" charset="-122"/>
              </a:rPr>
              <a:t>在各种场合，习近平总书记反复告诫全党，要坚持把增进人民福祉、促进人的全面发展、朝着共同富裕方向稳步前进作为经济发呢的出发点和落脚点。</a:t>
            </a:r>
          </a:p>
        </p:txBody>
      </p:sp>
      <p:sp>
        <p:nvSpPr>
          <p:cNvPr id="39" name="圆角矩形 38"/>
          <p:cNvSpPr/>
          <p:nvPr/>
        </p:nvSpPr>
        <p:spPr>
          <a:xfrm>
            <a:off x="1508916" y="4067798"/>
            <a:ext cx="9328973" cy="2475877"/>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grpSp>
        <p:nvGrpSpPr>
          <p:cNvPr id="40" name="组合 39"/>
          <p:cNvGrpSpPr/>
          <p:nvPr/>
        </p:nvGrpSpPr>
        <p:grpSpPr>
          <a:xfrm>
            <a:off x="1254084" y="3773867"/>
            <a:ext cx="2959419" cy="544843"/>
            <a:chOff x="2627784" y="1061212"/>
            <a:chExt cx="944779" cy="501328"/>
          </a:xfrm>
        </p:grpSpPr>
        <p:sp>
          <p:nvSpPr>
            <p:cNvPr id="42" name="圆角矩形 4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43" name="文本框 58"/>
            <p:cNvSpPr txBox="1"/>
            <p:nvPr/>
          </p:nvSpPr>
          <p:spPr>
            <a:xfrm>
              <a:off x="2709138" y="1061212"/>
              <a:ext cx="863425" cy="490881"/>
            </a:xfrm>
            <a:prstGeom prst="rect">
              <a:avLst/>
            </a:prstGeom>
            <a:noFill/>
          </p:spPr>
          <p:txBody>
            <a:bodyPr wrap="square" lIns="124977" tIns="62489" rIns="124977" bIns="62489" rtlCol="0">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改善民生</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683052802"/>
      </p:ext>
    </p:extLst>
  </p:cSld>
  <p:clrMapOvr>
    <a:masterClrMapping/>
  </p:clrMapOvr>
  <mc:AlternateContent xmlns:mc="http://schemas.openxmlformats.org/markup-compatibility/2006" xmlns:p14="http://schemas.microsoft.com/office/powerpoint/2010/main">
    <mc:Choice Requires="p14">
      <p:transition spd="slow" p14:dur="1600" advClick="0" advTm="12516">
        <p14:gallery dir="l"/>
      </p:transition>
    </mc:Choice>
    <mc:Fallback xmlns="">
      <p:transition spd="slow" advClick="0" advTm="125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35" presetClass="path" presetSubtype="0" accel="50000" decel="50000" fill="hold" grpId="1" nodeType="withEffect">
                                  <p:stCondLst>
                                    <p:cond delay="0"/>
                                  </p:stCondLst>
                                  <p:childTnLst>
                                    <p:animMotion origin="layout" path="M -3.95833E-6 1.11111E-6 L -0.00026 -0.63333 " pathEditMode="relative" rAng="0" ptsTypes="AA">
                                      <p:cBhvr>
                                        <p:cTn id="11" dur="1000" spd="-100000" fill="hold"/>
                                        <p:tgtEl>
                                          <p:spTgt spid="41"/>
                                        </p:tgtEl>
                                        <p:attrNameLst>
                                          <p:attrName>ppt_x</p:attrName>
                                          <p:attrName>ppt_y</p:attrName>
                                        </p:attrNameLst>
                                      </p:cBhvr>
                                      <p:rCtr x="-13" y="-31667"/>
                                    </p:animMotion>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750" fill="hold"/>
                                        <p:tgtEl>
                                          <p:spTgt spid="16"/>
                                        </p:tgtEl>
                                        <p:attrNameLst>
                                          <p:attrName>ppt_w</p:attrName>
                                        </p:attrNameLst>
                                      </p:cBhvr>
                                      <p:tavLst>
                                        <p:tav tm="0">
                                          <p:val>
                                            <p:fltVal val="0"/>
                                          </p:val>
                                        </p:tav>
                                        <p:tav tm="100000">
                                          <p:val>
                                            <p:strVal val="#ppt_w"/>
                                          </p:val>
                                        </p:tav>
                                      </p:tavLst>
                                    </p:anim>
                                    <p:anim calcmode="lin" valueType="num">
                                      <p:cBhvr>
                                        <p:cTn id="22" dur="750" fill="hold"/>
                                        <p:tgtEl>
                                          <p:spTgt spid="16"/>
                                        </p:tgtEl>
                                        <p:attrNameLst>
                                          <p:attrName>ppt_h</p:attrName>
                                        </p:attrNameLst>
                                      </p:cBhvr>
                                      <p:tavLst>
                                        <p:tav tm="0">
                                          <p:val>
                                            <p:fltVal val="0"/>
                                          </p:val>
                                        </p:tav>
                                        <p:tav tm="100000">
                                          <p:val>
                                            <p:strVal val="#ppt_h"/>
                                          </p:val>
                                        </p:tav>
                                      </p:tavLst>
                                    </p:anim>
                                    <p:animEffect transition="in" filter="fade">
                                      <p:cBhvr>
                                        <p:cTn id="23" dur="750"/>
                                        <p:tgtEl>
                                          <p:spTgt spid="16"/>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3250"/>
                            </p:stCondLst>
                            <p:childTnLst>
                              <p:par>
                                <p:cTn id="29" presetID="53" presetClass="entr" presetSubtype="16"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750" fill="hold"/>
                                        <p:tgtEl>
                                          <p:spTgt spid="28"/>
                                        </p:tgtEl>
                                        <p:attrNameLst>
                                          <p:attrName>ppt_w</p:attrName>
                                        </p:attrNameLst>
                                      </p:cBhvr>
                                      <p:tavLst>
                                        <p:tav tm="0">
                                          <p:val>
                                            <p:fltVal val="0"/>
                                          </p:val>
                                        </p:tav>
                                        <p:tav tm="100000">
                                          <p:val>
                                            <p:strVal val="#ppt_w"/>
                                          </p:val>
                                        </p:tav>
                                      </p:tavLst>
                                    </p:anim>
                                    <p:anim calcmode="lin" valueType="num">
                                      <p:cBhvr>
                                        <p:cTn id="32" dur="750" fill="hold"/>
                                        <p:tgtEl>
                                          <p:spTgt spid="28"/>
                                        </p:tgtEl>
                                        <p:attrNameLst>
                                          <p:attrName>ppt_h</p:attrName>
                                        </p:attrNameLst>
                                      </p:cBhvr>
                                      <p:tavLst>
                                        <p:tav tm="0">
                                          <p:val>
                                            <p:fltVal val="0"/>
                                          </p:val>
                                        </p:tav>
                                        <p:tav tm="100000">
                                          <p:val>
                                            <p:strVal val="#ppt_h"/>
                                          </p:val>
                                        </p:tav>
                                      </p:tavLst>
                                    </p:anim>
                                    <p:animEffect transition="in" filter="fade">
                                      <p:cBhvr>
                                        <p:cTn id="33" dur="750"/>
                                        <p:tgtEl>
                                          <p:spTgt spid="28"/>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par>
                          <p:cTn id="38" fill="hold">
                            <p:stCondLst>
                              <p:cond delay="4500"/>
                            </p:stCondLst>
                            <p:childTnLst>
                              <p:par>
                                <p:cTn id="39" presetID="53" presetClass="entr" presetSubtype="16"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750" fill="hold"/>
                                        <p:tgtEl>
                                          <p:spTgt spid="30"/>
                                        </p:tgtEl>
                                        <p:attrNameLst>
                                          <p:attrName>ppt_w</p:attrName>
                                        </p:attrNameLst>
                                      </p:cBhvr>
                                      <p:tavLst>
                                        <p:tav tm="0">
                                          <p:val>
                                            <p:fltVal val="0"/>
                                          </p:val>
                                        </p:tav>
                                        <p:tav tm="100000">
                                          <p:val>
                                            <p:strVal val="#ppt_w"/>
                                          </p:val>
                                        </p:tav>
                                      </p:tavLst>
                                    </p:anim>
                                    <p:anim calcmode="lin" valueType="num">
                                      <p:cBhvr>
                                        <p:cTn id="42" dur="750" fill="hold"/>
                                        <p:tgtEl>
                                          <p:spTgt spid="30"/>
                                        </p:tgtEl>
                                        <p:attrNameLst>
                                          <p:attrName>ppt_h</p:attrName>
                                        </p:attrNameLst>
                                      </p:cBhvr>
                                      <p:tavLst>
                                        <p:tav tm="0">
                                          <p:val>
                                            <p:fltVal val="0"/>
                                          </p:val>
                                        </p:tav>
                                        <p:tav tm="100000">
                                          <p:val>
                                            <p:strVal val="#ppt_h"/>
                                          </p:val>
                                        </p:tav>
                                      </p:tavLst>
                                    </p:anim>
                                    <p:animEffect transition="in" filter="fade">
                                      <p:cBhvr>
                                        <p:cTn id="43" dur="750"/>
                                        <p:tgtEl>
                                          <p:spTgt spid="30"/>
                                        </p:tgtEl>
                                      </p:cBhvr>
                                    </p:animEffect>
                                  </p:childTnLst>
                                </p:cTn>
                              </p:par>
                            </p:childTnLst>
                          </p:cTn>
                        </p:par>
                        <p:par>
                          <p:cTn id="44" fill="hold">
                            <p:stCondLst>
                              <p:cond delay="5250"/>
                            </p:stCondLst>
                            <p:childTnLst>
                              <p:par>
                                <p:cTn id="45" presetID="22" presetClass="entr" presetSubtype="8"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5750"/>
                            </p:stCondLst>
                            <p:childTnLst>
                              <p:par>
                                <p:cTn id="49" presetID="53" presetClass="entr" presetSubtype="16"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750" fill="hold"/>
                                        <p:tgtEl>
                                          <p:spTgt spid="32"/>
                                        </p:tgtEl>
                                        <p:attrNameLst>
                                          <p:attrName>ppt_w</p:attrName>
                                        </p:attrNameLst>
                                      </p:cBhvr>
                                      <p:tavLst>
                                        <p:tav tm="0">
                                          <p:val>
                                            <p:fltVal val="0"/>
                                          </p:val>
                                        </p:tav>
                                        <p:tav tm="100000">
                                          <p:val>
                                            <p:strVal val="#ppt_w"/>
                                          </p:val>
                                        </p:tav>
                                      </p:tavLst>
                                    </p:anim>
                                    <p:anim calcmode="lin" valueType="num">
                                      <p:cBhvr>
                                        <p:cTn id="52" dur="750" fill="hold"/>
                                        <p:tgtEl>
                                          <p:spTgt spid="32"/>
                                        </p:tgtEl>
                                        <p:attrNameLst>
                                          <p:attrName>ppt_h</p:attrName>
                                        </p:attrNameLst>
                                      </p:cBhvr>
                                      <p:tavLst>
                                        <p:tav tm="0">
                                          <p:val>
                                            <p:fltVal val="0"/>
                                          </p:val>
                                        </p:tav>
                                        <p:tav tm="100000">
                                          <p:val>
                                            <p:strVal val="#ppt_h"/>
                                          </p:val>
                                        </p:tav>
                                      </p:tavLst>
                                    </p:anim>
                                    <p:animEffect transition="in" filter="fade">
                                      <p:cBhvr>
                                        <p:cTn id="53" dur="750"/>
                                        <p:tgtEl>
                                          <p:spTgt spid="32"/>
                                        </p:tgtEl>
                                      </p:cBhvr>
                                    </p:animEffect>
                                  </p:childTnLst>
                                </p:cTn>
                              </p:par>
                            </p:childTnLst>
                          </p:cTn>
                        </p:par>
                        <p:par>
                          <p:cTn id="54" fill="hold">
                            <p:stCondLst>
                              <p:cond delay="6500"/>
                            </p:stCondLst>
                            <p:childTnLst>
                              <p:par>
                                <p:cTn id="55" presetID="22" presetClass="entr" presetSubtype="8"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cTn>
                              </p:par>
                            </p:childTnLst>
                          </p:cTn>
                        </p:par>
                        <p:par>
                          <p:cTn id="58" fill="hold">
                            <p:stCondLst>
                              <p:cond delay="7000"/>
                            </p:stCondLst>
                            <p:childTnLst>
                              <p:par>
                                <p:cTn id="59" presetID="53" presetClass="entr" presetSubtype="16"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750" fill="hold"/>
                                        <p:tgtEl>
                                          <p:spTgt spid="34"/>
                                        </p:tgtEl>
                                        <p:attrNameLst>
                                          <p:attrName>ppt_w</p:attrName>
                                        </p:attrNameLst>
                                      </p:cBhvr>
                                      <p:tavLst>
                                        <p:tav tm="0">
                                          <p:val>
                                            <p:fltVal val="0"/>
                                          </p:val>
                                        </p:tav>
                                        <p:tav tm="100000">
                                          <p:val>
                                            <p:strVal val="#ppt_w"/>
                                          </p:val>
                                        </p:tav>
                                      </p:tavLst>
                                    </p:anim>
                                    <p:anim calcmode="lin" valueType="num">
                                      <p:cBhvr>
                                        <p:cTn id="62" dur="750" fill="hold"/>
                                        <p:tgtEl>
                                          <p:spTgt spid="34"/>
                                        </p:tgtEl>
                                        <p:attrNameLst>
                                          <p:attrName>ppt_h</p:attrName>
                                        </p:attrNameLst>
                                      </p:cBhvr>
                                      <p:tavLst>
                                        <p:tav tm="0">
                                          <p:val>
                                            <p:fltVal val="0"/>
                                          </p:val>
                                        </p:tav>
                                        <p:tav tm="100000">
                                          <p:val>
                                            <p:strVal val="#ppt_h"/>
                                          </p:val>
                                        </p:tav>
                                      </p:tavLst>
                                    </p:anim>
                                    <p:animEffect transition="in" filter="fade">
                                      <p:cBhvr>
                                        <p:cTn id="63" dur="750"/>
                                        <p:tgtEl>
                                          <p:spTgt spid="34"/>
                                        </p:tgtEl>
                                      </p:cBhvr>
                                    </p:animEffect>
                                  </p:childTnLst>
                                </p:cTn>
                              </p:par>
                            </p:childTnLst>
                          </p:cTn>
                        </p:par>
                        <p:par>
                          <p:cTn id="64" fill="hold">
                            <p:stCondLst>
                              <p:cond delay="7750"/>
                            </p:stCondLst>
                            <p:childTnLst>
                              <p:par>
                                <p:cTn id="65" presetID="22" presetClass="entr" presetSubtype="8"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cTn>
                              </p:par>
                            </p:childTnLst>
                          </p:cTn>
                        </p:par>
                        <p:par>
                          <p:cTn id="68" fill="hold">
                            <p:stCondLst>
                              <p:cond delay="8250"/>
                            </p:stCondLst>
                            <p:childTnLst>
                              <p:par>
                                <p:cTn id="69" presetID="53" presetClass="entr" presetSubtype="16"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750" fill="hold"/>
                                        <p:tgtEl>
                                          <p:spTgt spid="36"/>
                                        </p:tgtEl>
                                        <p:attrNameLst>
                                          <p:attrName>ppt_w</p:attrName>
                                        </p:attrNameLst>
                                      </p:cBhvr>
                                      <p:tavLst>
                                        <p:tav tm="0">
                                          <p:val>
                                            <p:fltVal val="0"/>
                                          </p:val>
                                        </p:tav>
                                        <p:tav tm="100000">
                                          <p:val>
                                            <p:strVal val="#ppt_w"/>
                                          </p:val>
                                        </p:tav>
                                      </p:tavLst>
                                    </p:anim>
                                    <p:anim calcmode="lin" valueType="num">
                                      <p:cBhvr>
                                        <p:cTn id="72" dur="750" fill="hold"/>
                                        <p:tgtEl>
                                          <p:spTgt spid="36"/>
                                        </p:tgtEl>
                                        <p:attrNameLst>
                                          <p:attrName>ppt_h</p:attrName>
                                        </p:attrNameLst>
                                      </p:cBhvr>
                                      <p:tavLst>
                                        <p:tav tm="0">
                                          <p:val>
                                            <p:fltVal val="0"/>
                                          </p:val>
                                        </p:tav>
                                        <p:tav tm="100000">
                                          <p:val>
                                            <p:strVal val="#ppt_h"/>
                                          </p:val>
                                        </p:tav>
                                      </p:tavLst>
                                    </p:anim>
                                    <p:animEffect transition="in" filter="fade">
                                      <p:cBhvr>
                                        <p:cTn id="73" dur="750"/>
                                        <p:tgtEl>
                                          <p:spTgt spid="36"/>
                                        </p:tgtEl>
                                      </p:cBhvr>
                                    </p:animEffect>
                                  </p:childTnLst>
                                </p:cTn>
                              </p:par>
                            </p:childTnLst>
                          </p:cTn>
                        </p:par>
                        <p:par>
                          <p:cTn id="74" fill="hold">
                            <p:stCondLst>
                              <p:cond delay="9000"/>
                            </p:stCondLst>
                            <p:childTnLst>
                              <p:par>
                                <p:cTn id="75" presetID="22" presetClass="entr" presetSubtype="8" fill="hold" grpId="0" nodeType="after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left)">
                                      <p:cBhvr>
                                        <p:cTn id="77" dur="500"/>
                                        <p:tgtEl>
                                          <p:spTgt spid="37"/>
                                        </p:tgtEl>
                                      </p:cBhvr>
                                    </p:animEffect>
                                  </p:childTnLst>
                                </p:cTn>
                              </p:par>
                            </p:childTnLst>
                          </p:cTn>
                        </p:par>
                        <p:par>
                          <p:cTn id="78" fill="hold">
                            <p:stCondLst>
                              <p:cond delay="9500"/>
                            </p:stCondLst>
                            <p:childTnLst>
                              <p:par>
                                <p:cTn id="79" presetID="22" presetClass="entr" presetSubtype="8" fill="hold" grpId="0" nodeType="after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left)">
                                      <p:cBhvr>
                                        <p:cTn id="81" dur="500"/>
                                        <p:tgtEl>
                                          <p:spTgt spid="39"/>
                                        </p:tgtEl>
                                      </p:cBhvr>
                                    </p:animEffect>
                                  </p:childTnLst>
                                </p:cTn>
                              </p:par>
                            </p:childTnLst>
                          </p:cTn>
                        </p:par>
                        <p:par>
                          <p:cTn id="82" fill="hold">
                            <p:stCondLst>
                              <p:cond delay="10000"/>
                            </p:stCondLst>
                            <p:childTnLst>
                              <p:par>
                                <p:cTn id="83" presetID="22" presetClass="entr" presetSubtype="8" fill="hold" nodeType="after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wipe(left)">
                                      <p:cBhvr>
                                        <p:cTn id="85" dur="500"/>
                                        <p:tgtEl>
                                          <p:spTgt spid="40"/>
                                        </p:tgtEl>
                                      </p:cBhvr>
                                    </p:animEffect>
                                  </p:childTnLst>
                                </p:cTn>
                              </p:par>
                            </p:childTnLst>
                          </p:cTn>
                        </p:par>
                        <p:par>
                          <p:cTn id="86" fill="hold">
                            <p:stCondLst>
                              <p:cond delay="10500"/>
                            </p:stCondLst>
                            <p:childTnLst>
                              <p:par>
                                <p:cTn id="87" presetID="22" presetClass="entr" presetSubtype="1" fill="hold" grpId="0" nodeType="after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wipe(up)">
                                      <p:cBhvr>
                                        <p:cTn id="89"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20" grpId="0"/>
      <p:bldP spid="16" grpId="0"/>
      <p:bldP spid="17" grpId="0" animBg="1"/>
      <p:bldP spid="28" grpId="0"/>
      <p:bldP spid="29" grpId="0" animBg="1"/>
      <p:bldP spid="30" grpId="0"/>
      <p:bldP spid="31" grpId="0" animBg="1"/>
      <p:bldP spid="32" grpId="0"/>
      <p:bldP spid="33" grpId="0" animBg="1"/>
      <p:bldP spid="34" grpId="0"/>
      <p:bldP spid="35" grpId="0" animBg="1"/>
      <p:bldP spid="36" grpId="0"/>
      <p:bldP spid="37" grpId="0" animBg="1"/>
      <p:bldP spid="38" grpId="0"/>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8991" t="25321"/>
          <a:stretch/>
        </p:blipFill>
        <p:spPr>
          <a:xfrm>
            <a:off x="0" y="0"/>
            <a:ext cx="12191999" cy="685799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6588" y="0"/>
            <a:ext cx="8615971" cy="262277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 y="0"/>
            <a:ext cx="6047341" cy="4243667"/>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3041" y="-849168"/>
            <a:ext cx="10058400" cy="3299050"/>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42" y="4713494"/>
            <a:ext cx="13295428" cy="2124442"/>
          </a:xfrm>
          <a:prstGeom prst="rect">
            <a:avLst/>
          </a:prstGeom>
        </p:spPr>
      </p:pic>
      <p:pic>
        <p:nvPicPr>
          <p:cNvPr id="20" name="金人"/>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8212" y="4387102"/>
            <a:ext cx="5265729" cy="3320066"/>
          </a:xfrm>
          <a:prstGeom prst="rect">
            <a:avLst/>
          </a:prstGeom>
        </p:spPr>
      </p:pic>
      <p:sp>
        <p:nvSpPr>
          <p:cNvPr id="23" name="矩形 22"/>
          <p:cNvSpPr/>
          <p:nvPr/>
        </p:nvSpPr>
        <p:spPr>
          <a:xfrm>
            <a:off x="3377083" y="4313384"/>
            <a:ext cx="5910592" cy="400110"/>
          </a:xfrm>
          <a:prstGeom prst="rect">
            <a:avLst/>
          </a:prstGeom>
        </p:spPr>
        <p:txBody>
          <a:bodyPr wrap="none">
            <a:spAutoFit/>
          </a:bodyPr>
          <a:lstStyle/>
          <a:p>
            <a:pPr algn="ctr"/>
            <a:r>
              <a:rPr lang="en-US" altLang="zh-CN" sz="2000" b="1" dirty="0" smtClean="0">
                <a:solidFill>
                  <a:srgbClr val="FF0000"/>
                </a:solidFill>
                <a:latin typeface="微软雅黑" panose="020B0503020204020204" pitchFamily="34" charset="-122"/>
                <a:ea typeface="微软雅黑" panose="020B0503020204020204" pitchFamily="34" charset="-122"/>
              </a:rPr>
              <a:t>——</a:t>
            </a:r>
            <a:r>
              <a:rPr lang="zh-CN" altLang="en-US" sz="2000" b="1" dirty="0" smtClean="0">
                <a:solidFill>
                  <a:srgbClr val="FF0000"/>
                </a:solidFill>
                <a:latin typeface="微软雅黑" panose="020B0503020204020204" pitchFamily="34" charset="-122"/>
                <a:ea typeface="微软雅黑" panose="020B0503020204020204" pitchFamily="34" charset="-122"/>
              </a:rPr>
              <a:t>以更优异的成绩迎接党的十九大胜利召开</a:t>
            </a:r>
            <a:r>
              <a:rPr lang="en-US" altLang="zh-CN" sz="2000" b="1" dirty="0" smtClean="0">
                <a:solidFill>
                  <a:srgbClr val="FF0000"/>
                </a:solidFill>
                <a:latin typeface="微软雅黑" panose="020B0503020204020204" pitchFamily="34" charset="-122"/>
                <a:ea typeface="微软雅黑" panose="020B0503020204020204" pitchFamily="34" charset="-122"/>
              </a:rPr>
              <a:t>——</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35823" y="883663"/>
            <a:ext cx="3871840" cy="2717679"/>
          </a:xfrm>
          <a:prstGeom prst="rect">
            <a:avLst/>
          </a:prstGeom>
        </p:spPr>
      </p:pic>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6870" y="910891"/>
            <a:ext cx="1907835" cy="1557390"/>
          </a:xfrm>
          <a:prstGeom prst="rect">
            <a:avLst/>
          </a:prstGeom>
        </p:spPr>
      </p:pic>
      <p:grpSp>
        <p:nvGrpSpPr>
          <p:cNvPr id="24" name="Group 550"/>
          <p:cNvGrpSpPr>
            <a:grpSpLocks/>
          </p:cNvGrpSpPr>
          <p:nvPr/>
        </p:nvGrpSpPr>
        <p:grpSpPr bwMode="auto">
          <a:xfrm>
            <a:off x="5182238" y="603881"/>
            <a:ext cx="2384095" cy="2168172"/>
            <a:chOff x="295" y="3475"/>
            <a:chExt cx="1407" cy="1407"/>
          </a:xfrm>
        </p:grpSpPr>
        <p:sp>
          <p:nvSpPr>
            <p:cNvPr id="25"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a:extLst/>
          </p:spPr>
          <p:txBody>
            <a:bodyPr wrap="none" anchor="ctr"/>
            <a:lstStyle/>
            <a:p>
              <a:pPr>
                <a:defRPr/>
              </a:pPr>
              <a:endParaRPr lang="zh-CN" altLang="en-US"/>
            </a:p>
          </p:txBody>
        </p:sp>
        <p:grpSp>
          <p:nvGrpSpPr>
            <p:cNvPr id="26" name="Group 552"/>
            <p:cNvGrpSpPr>
              <a:grpSpLocks/>
            </p:cNvGrpSpPr>
            <p:nvPr/>
          </p:nvGrpSpPr>
          <p:grpSpPr bwMode="auto">
            <a:xfrm>
              <a:off x="476" y="3657"/>
              <a:ext cx="1050" cy="1050"/>
              <a:chOff x="-6056" y="-2208"/>
              <a:chExt cx="2208" cy="2208"/>
            </a:xfrm>
          </p:grpSpPr>
          <p:sp>
            <p:nvSpPr>
              <p:cNvPr id="27"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nvGrpSpPr>
              <p:cNvPr id="28" name="Group 554"/>
              <p:cNvGrpSpPr>
                <a:grpSpLocks/>
              </p:cNvGrpSpPr>
              <p:nvPr/>
            </p:nvGrpSpPr>
            <p:grpSpPr bwMode="auto">
              <a:xfrm>
                <a:off x="-6056" y="-2208"/>
                <a:ext cx="2208" cy="2208"/>
                <a:chOff x="-4060" y="-879"/>
                <a:chExt cx="2208" cy="2208"/>
              </a:xfrm>
            </p:grpSpPr>
            <p:grpSp>
              <p:nvGrpSpPr>
                <p:cNvPr id="29" name="Group 555"/>
                <p:cNvGrpSpPr>
                  <a:grpSpLocks/>
                </p:cNvGrpSpPr>
                <p:nvPr/>
              </p:nvGrpSpPr>
              <p:grpSpPr bwMode="auto">
                <a:xfrm>
                  <a:off x="-4060" y="-879"/>
                  <a:ext cx="2208" cy="2208"/>
                  <a:chOff x="-3924" y="-788"/>
                  <a:chExt cx="2208" cy="2208"/>
                </a:xfrm>
              </p:grpSpPr>
              <p:grpSp>
                <p:nvGrpSpPr>
                  <p:cNvPr id="45" name="Group 556"/>
                  <p:cNvGrpSpPr>
                    <a:grpSpLocks noChangeAspect="1"/>
                  </p:cNvGrpSpPr>
                  <p:nvPr/>
                </p:nvGrpSpPr>
                <p:grpSpPr bwMode="auto">
                  <a:xfrm>
                    <a:off x="-3924" y="-788"/>
                    <a:ext cx="2208" cy="2202"/>
                    <a:chOff x="168" y="696"/>
                    <a:chExt cx="1429" cy="1429"/>
                  </a:xfrm>
                </p:grpSpPr>
                <p:grpSp>
                  <p:nvGrpSpPr>
                    <p:cNvPr id="53" name="Group 557"/>
                    <p:cNvGrpSpPr>
                      <a:grpSpLocks noChangeAspect="1"/>
                    </p:cNvGrpSpPr>
                    <p:nvPr/>
                  </p:nvGrpSpPr>
                  <p:grpSpPr bwMode="auto">
                    <a:xfrm>
                      <a:off x="854" y="696"/>
                      <a:ext cx="56" cy="1429"/>
                      <a:chOff x="845" y="696"/>
                      <a:chExt cx="56" cy="1429"/>
                    </a:xfrm>
                  </p:grpSpPr>
                  <p:sp>
                    <p:nvSpPr>
                      <p:cNvPr id="57"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58"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54" name="Group 560"/>
                    <p:cNvGrpSpPr>
                      <a:grpSpLocks noChangeAspect="1"/>
                    </p:cNvGrpSpPr>
                    <p:nvPr/>
                  </p:nvGrpSpPr>
                  <p:grpSpPr bwMode="auto">
                    <a:xfrm rot="5400000">
                      <a:off x="855" y="696"/>
                      <a:ext cx="56" cy="1429"/>
                      <a:chOff x="845" y="696"/>
                      <a:chExt cx="56" cy="1429"/>
                    </a:xfrm>
                  </p:grpSpPr>
                  <p:sp>
                    <p:nvSpPr>
                      <p:cNvPr id="55"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56"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nvGrpSpPr>
                  <p:cNvPr id="46" name="Group 563"/>
                  <p:cNvGrpSpPr>
                    <a:grpSpLocks noChangeAspect="1"/>
                  </p:cNvGrpSpPr>
                  <p:nvPr/>
                </p:nvGrpSpPr>
                <p:grpSpPr bwMode="auto">
                  <a:xfrm rot="2700000">
                    <a:off x="-3927" y="-785"/>
                    <a:ext cx="2208" cy="2202"/>
                    <a:chOff x="168" y="696"/>
                    <a:chExt cx="1429" cy="1429"/>
                  </a:xfrm>
                </p:grpSpPr>
                <p:grpSp>
                  <p:nvGrpSpPr>
                    <p:cNvPr id="47" name="Group 564"/>
                    <p:cNvGrpSpPr>
                      <a:grpSpLocks noChangeAspect="1"/>
                    </p:cNvGrpSpPr>
                    <p:nvPr/>
                  </p:nvGrpSpPr>
                  <p:grpSpPr bwMode="auto">
                    <a:xfrm>
                      <a:off x="854" y="696"/>
                      <a:ext cx="56" cy="1429"/>
                      <a:chOff x="845" y="696"/>
                      <a:chExt cx="56" cy="1429"/>
                    </a:xfrm>
                  </p:grpSpPr>
                  <p:sp>
                    <p:nvSpPr>
                      <p:cNvPr id="51"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52"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48" name="Group 567"/>
                    <p:cNvGrpSpPr>
                      <a:grpSpLocks noChangeAspect="1"/>
                    </p:cNvGrpSpPr>
                    <p:nvPr/>
                  </p:nvGrpSpPr>
                  <p:grpSpPr bwMode="auto">
                    <a:xfrm rot="5400000">
                      <a:off x="855" y="696"/>
                      <a:ext cx="56" cy="1429"/>
                      <a:chOff x="845" y="696"/>
                      <a:chExt cx="56" cy="1429"/>
                    </a:xfrm>
                  </p:grpSpPr>
                  <p:sp>
                    <p:nvSpPr>
                      <p:cNvPr id="49"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50"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grpSp>
              <p:nvGrpSpPr>
                <p:cNvPr id="30" name="Group 570"/>
                <p:cNvGrpSpPr>
                  <a:grpSpLocks/>
                </p:cNvGrpSpPr>
                <p:nvPr/>
              </p:nvGrpSpPr>
              <p:grpSpPr bwMode="auto">
                <a:xfrm rot="1320000">
                  <a:off x="-3756" y="-530"/>
                  <a:ext cx="1561" cy="1556"/>
                  <a:chOff x="-3945" y="-799"/>
                  <a:chExt cx="2229" cy="2222"/>
                </a:xfrm>
              </p:grpSpPr>
              <p:grpSp>
                <p:nvGrpSpPr>
                  <p:cNvPr id="31" name="Group 571"/>
                  <p:cNvGrpSpPr>
                    <a:grpSpLocks noChangeAspect="1"/>
                  </p:cNvGrpSpPr>
                  <p:nvPr/>
                </p:nvGrpSpPr>
                <p:grpSpPr bwMode="auto">
                  <a:xfrm>
                    <a:off x="-3945" y="-788"/>
                    <a:ext cx="2229" cy="2202"/>
                    <a:chOff x="154" y="696"/>
                    <a:chExt cx="1443" cy="1429"/>
                  </a:xfrm>
                </p:grpSpPr>
                <p:grpSp>
                  <p:nvGrpSpPr>
                    <p:cNvPr id="39" name="Group 572"/>
                    <p:cNvGrpSpPr>
                      <a:grpSpLocks noChangeAspect="1"/>
                    </p:cNvGrpSpPr>
                    <p:nvPr/>
                  </p:nvGrpSpPr>
                  <p:grpSpPr bwMode="auto">
                    <a:xfrm>
                      <a:off x="854" y="696"/>
                      <a:ext cx="56" cy="1429"/>
                      <a:chOff x="845" y="696"/>
                      <a:chExt cx="56" cy="1429"/>
                    </a:xfrm>
                  </p:grpSpPr>
                  <p:sp>
                    <p:nvSpPr>
                      <p:cNvPr id="43"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44"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40" name="Group 575"/>
                    <p:cNvGrpSpPr>
                      <a:grpSpLocks noChangeAspect="1"/>
                    </p:cNvGrpSpPr>
                    <p:nvPr/>
                  </p:nvGrpSpPr>
                  <p:grpSpPr bwMode="auto">
                    <a:xfrm rot="5400000">
                      <a:off x="842" y="695"/>
                      <a:ext cx="68" cy="1443"/>
                      <a:chOff x="845" y="696"/>
                      <a:chExt cx="68" cy="1443"/>
                    </a:xfrm>
                  </p:grpSpPr>
                  <p:sp>
                    <p:nvSpPr>
                      <p:cNvPr id="41"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42" name="AutoShape 577"/>
                      <p:cNvSpPr>
                        <a:spLocks noChangeAspect="1" noChangeArrowheads="1"/>
                      </p:cNvSpPr>
                      <p:nvPr/>
                    </p:nvSpPr>
                    <p:spPr bwMode="auto">
                      <a:xfrm flipV="1">
                        <a:off x="857" y="1424"/>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nvGrpSpPr>
                  <p:cNvPr id="32" name="Group 578"/>
                  <p:cNvGrpSpPr>
                    <a:grpSpLocks noChangeAspect="1"/>
                  </p:cNvGrpSpPr>
                  <p:nvPr/>
                </p:nvGrpSpPr>
                <p:grpSpPr bwMode="auto">
                  <a:xfrm rot="2700000">
                    <a:off x="-3938" y="-789"/>
                    <a:ext cx="2222" cy="2202"/>
                    <a:chOff x="160" y="696"/>
                    <a:chExt cx="1438" cy="1429"/>
                  </a:xfrm>
                </p:grpSpPr>
                <p:grpSp>
                  <p:nvGrpSpPr>
                    <p:cNvPr id="33" name="Group 579"/>
                    <p:cNvGrpSpPr>
                      <a:grpSpLocks noChangeAspect="1"/>
                    </p:cNvGrpSpPr>
                    <p:nvPr/>
                  </p:nvGrpSpPr>
                  <p:grpSpPr bwMode="auto">
                    <a:xfrm>
                      <a:off x="854" y="696"/>
                      <a:ext cx="56" cy="1429"/>
                      <a:chOff x="845" y="696"/>
                      <a:chExt cx="56" cy="1429"/>
                    </a:xfrm>
                  </p:grpSpPr>
                  <p:sp>
                    <p:nvSpPr>
                      <p:cNvPr id="37"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38"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34" name="Group 582"/>
                    <p:cNvGrpSpPr>
                      <a:grpSpLocks noChangeAspect="1"/>
                    </p:cNvGrpSpPr>
                    <p:nvPr/>
                  </p:nvGrpSpPr>
                  <p:grpSpPr bwMode="auto">
                    <a:xfrm rot="5400000">
                      <a:off x="850" y="692"/>
                      <a:ext cx="57" cy="1438"/>
                      <a:chOff x="845" y="696"/>
                      <a:chExt cx="57" cy="1438"/>
                    </a:xfrm>
                  </p:grpSpPr>
                  <p:sp>
                    <p:nvSpPr>
                      <p:cNvPr id="35"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36" name="AutoShape 584"/>
                      <p:cNvSpPr>
                        <a:spLocks noChangeAspect="1" noChangeArrowheads="1"/>
                      </p:cNvSpPr>
                      <p:nvPr/>
                    </p:nvSpPr>
                    <p:spPr bwMode="auto">
                      <a:xfrm flipV="1">
                        <a:off x="846" y="1419"/>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grpSp>
        </p:grpSp>
      </p:grpSp>
      <p:sp>
        <p:nvSpPr>
          <p:cNvPr id="59" name="矩形 58"/>
          <p:cNvSpPr/>
          <p:nvPr/>
        </p:nvSpPr>
        <p:spPr>
          <a:xfrm>
            <a:off x="3586588" y="3003781"/>
            <a:ext cx="5331909" cy="1323439"/>
          </a:xfrm>
          <a:prstGeom prst="rect">
            <a:avLst/>
          </a:prstGeom>
        </p:spPr>
        <p:txBody>
          <a:bodyPr wrap="none">
            <a:spAutoFit/>
          </a:bodyPr>
          <a:lstStyle/>
          <a:p>
            <a:pPr algn="ctr"/>
            <a:r>
              <a:rPr lang="zh-CN" altLang="en-US" sz="8000" b="1" dirty="0" smtClean="0">
                <a:ln w="6600">
                  <a:solidFill>
                    <a:schemeClr val="accent2"/>
                  </a:solidFill>
                  <a:prstDash val="solid"/>
                </a:ln>
                <a:solidFill>
                  <a:srgbClr val="FFFFFF"/>
                </a:solidFill>
                <a:effectLst>
                  <a:outerShdw dist="38100" dir="2700000" algn="tl" rotWithShape="0">
                    <a:schemeClr val="accent2"/>
                  </a:outerShdw>
                </a:effectLst>
                <a:latin typeface="方正正中黑简体" panose="02000000000000000000" pitchFamily="2" charset="-122"/>
                <a:ea typeface="方正正中黑简体" panose="02000000000000000000" pitchFamily="2" charset="-122"/>
              </a:rPr>
              <a:t>谢 谢 观 看</a:t>
            </a:r>
            <a:endParaRPr lang="zh-CN" altLang="en-US" sz="8000" b="1" dirty="0">
              <a:ln w="6600">
                <a:solidFill>
                  <a:schemeClr val="accent2"/>
                </a:solidFill>
                <a:prstDash val="solid"/>
              </a:ln>
              <a:solidFill>
                <a:srgbClr val="FFFFFF"/>
              </a:solidFill>
              <a:effectLst>
                <a:outerShdw dist="38100" dir="2700000" algn="tl" rotWithShape="0">
                  <a:schemeClr val="accent2"/>
                </a:outerShdw>
              </a:effectLst>
              <a:latin typeface="方正正中黑简体" panose="02000000000000000000" pitchFamily="2" charset="-122"/>
              <a:ea typeface="方正正中黑简体" panose="02000000000000000000" pitchFamily="2" charset="-122"/>
            </a:endParaRPr>
          </a:p>
        </p:txBody>
      </p:sp>
    </p:spTree>
    <p:extLst>
      <p:ext uri="{BB962C8B-B14F-4D97-AF65-F5344CB8AC3E}">
        <p14:creationId xmlns:p14="http://schemas.microsoft.com/office/powerpoint/2010/main" val="1579248253"/>
      </p:ext>
    </p:extLst>
  </p:cSld>
  <p:clrMapOvr>
    <a:masterClrMapping/>
  </p:clrMapOvr>
  <mc:AlternateContent xmlns:mc="http://schemas.openxmlformats.org/markup-compatibility/2006">
    <mc:Choice xmlns:p14="http://schemas.microsoft.com/office/powerpoint/2010/main" Requires="p14">
      <p:transition spd="slow" p14:dur="1200" advClick="0" advTm="8256">
        <p14:prism/>
      </p:transition>
    </mc:Choice>
    <mc:Fallback>
      <p:transition spd="slow" advClick="0" advTm="8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26" presetClass="emph" presetSubtype="0" repeatCount="2000" fill="hold" nodeType="afterEffect">
                                  <p:stCondLst>
                                    <p:cond delay="0"/>
                                  </p:stCondLst>
                                  <p:childTnLst>
                                    <p:animEffect transition="out" filter="fade">
                                      <p:cBhvr>
                                        <p:cTn id="24" dur="500" tmFilter="0, 0; .2, .5; .8, .5; 1, 0"/>
                                        <p:tgtEl>
                                          <p:spTgt spid="18"/>
                                        </p:tgtEl>
                                      </p:cBhvr>
                                    </p:animEffect>
                                    <p:animScale>
                                      <p:cBhvr>
                                        <p:cTn id="25" dur="250" autoRev="1" fill="hold"/>
                                        <p:tgtEl>
                                          <p:spTgt spid="18"/>
                                        </p:tgtEl>
                                      </p:cBhvr>
                                      <p:by x="105000" y="105000"/>
                                    </p:animScale>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250" fill="hold"/>
                                        <p:tgtEl>
                                          <p:spTgt spid="3"/>
                                        </p:tgtEl>
                                        <p:attrNameLst>
                                          <p:attrName>ppt_w</p:attrName>
                                        </p:attrNameLst>
                                      </p:cBhvr>
                                      <p:tavLst>
                                        <p:tav tm="0">
                                          <p:val>
                                            <p:fltVal val="0"/>
                                          </p:val>
                                        </p:tav>
                                        <p:tav tm="100000">
                                          <p:val>
                                            <p:strVal val="#ppt_w"/>
                                          </p:val>
                                        </p:tav>
                                      </p:tavLst>
                                    </p:anim>
                                    <p:anim calcmode="lin" valueType="num">
                                      <p:cBhvr>
                                        <p:cTn id="30" dur="250" fill="hold"/>
                                        <p:tgtEl>
                                          <p:spTgt spid="3"/>
                                        </p:tgtEl>
                                        <p:attrNameLst>
                                          <p:attrName>ppt_h</p:attrName>
                                        </p:attrNameLst>
                                      </p:cBhvr>
                                      <p:tavLst>
                                        <p:tav tm="0">
                                          <p:val>
                                            <p:fltVal val="0"/>
                                          </p:val>
                                        </p:tav>
                                        <p:tav tm="100000">
                                          <p:val>
                                            <p:strVal val="#ppt_h"/>
                                          </p:val>
                                        </p:tav>
                                      </p:tavLst>
                                    </p:anim>
                                    <p:animEffect transition="in" filter="fade">
                                      <p:cBhvr>
                                        <p:cTn id="31" dur="250"/>
                                        <p:tgtEl>
                                          <p:spTgt spid="3"/>
                                        </p:tgtEl>
                                      </p:cBhvr>
                                    </p:animEffect>
                                  </p:childTnLst>
                                </p:cTn>
                              </p:par>
                              <p:par>
                                <p:cTn id="32" presetID="6" presetClass="emph" presetSubtype="0" decel="100000" fill="hold" nodeType="withEffect">
                                  <p:stCondLst>
                                    <p:cond delay="200"/>
                                  </p:stCondLst>
                                  <p:childTnLst>
                                    <p:animScale>
                                      <p:cBhvr>
                                        <p:cTn id="33" dur="250" fill="hold"/>
                                        <p:tgtEl>
                                          <p:spTgt spid="3"/>
                                        </p:tgtEl>
                                      </p:cBhvr>
                                      <p:by x="120000" y="120000"/>
                                    </p:animScale>
                                  </p:childTnLst>
                                </p:cTn>
                              </p:par>
                              <p:par>
                                <p:cTn id="34" presetID="6" presetClass="emph" presetSubtype="0" decel="100000" fill="hold" nodeType="withEffect">
                                  <p:stCondLst>
                                    <p:cond delay="400"/>
                                  </p:stCondLst>
                                  <p:childTnLst>
                                    <p:animScale>
                                      <p:cBhvr>
                                        <p:cTn id="35" dur="250" fill="hold"/>
                                        <p:tgtEl>
                                          <p:spTgt spid="3"/>
                                        </p:tgtEl>
                                      </p:cBhvr>
                                      <p:by x="83000" y="83000"/>
                                    </p:animScale>
                                  </p:childTnLst>
                                </p:cTn>
                              </p:par>
                            </p:childTnLst>
                          </p:cTn>
                        </p:par>
                        <p:par>
                          <p:cTn id="36" fill="hold">
                            <p:stCondLst>
                              <p:cond delay="4150"/>
                            </p:stCondLst>
                            <p:childTnLst>
                              <p:par>
                                <p:cTn id="37" presetID="42"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53" presetClass="entr" presetSubtype="16"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1000" fill="hold"/>
                                        <p:tgtEl>
                                          <p:spTgt spid="23"/>
                                        </p:tgtEl>
                                        <p:attrNameLst>
                                          <p:attrName>ppt_w</p:attrName>
                                        </p:attrNameLst>
                                      </p:cBhvr>
                                      <p:tavLst>
                                        <p:tav tm="0">
                                          <p:val>
                                            <p:fltVal val="0"/>
                                          </p:val>
                                        </p:tav>
                                        <p:tav tm="100000">
                                          <p:val>
                                            <p:strVal val="#ppt_w"/>
                                          </p:val>
                                        </p:tav>
                                      </p:tavLst>
                                    </p:anim>
                                    <p:anim calcmode="lin" valueType="num">
                                      <p:cBhvr>
                                        <p:cTn id="45" dur="1000" fill="hold"/>
                                        <p:tgtEl>
                                          <p:spTgt spid="23"/>
                                        </p:tgtEl>
                                        <p:attrNameLst>
                                          <p:attrName>ppt_h</p:attrName>
                                        </p:attrNameLst>
                                      </p:cBhvr>
                                      <p:tavLst>
                                        <p:tav tm="0">
                                          <p:val>
                                            <p:fltVal val="0"/>
                                          </p:val>
                                        </p:tav>
                                        <p:tav tm="100000">
                                          <p:val>
                                            <p:strVal val="#ppt_h"/>
                                          </p:val>
                                        </p:tav>
                                      </p:tavLst>
                                    </p:anim>
                                    <p:animEffect transition="in" filter="fade">
                                      <p:cBhvr>
                                        <p:cTn id="46" dur="1000"/>
                                        <p:tgtEl>
                                          <p:spTgt spid="23"/>
                                        </p:tgtEl>
                                      </p:cBhvr>
                                    </p:animEffect>
                                  </p:childTnLst>
                                </p:cTn>
                              </p:par>
                              <p:par>
                                <p:cTn id="47" presetID="35" presetClass="path" presetSubtype="0" accel="50000" decel="50000" fill="hold" grpId="1" nodeType="withEffect">
                                  <p:stCondLst>
                                    <p:cond delay="0"/>
                                  </p:stCondLst>
                                  <p:childTnLst>
                                    <p:animMotion origin="layout" path="M -1.04167E-6 -1.85185E-6 L 0.31576 -1.85185E-6 " pathEditMode="relative" rAng="0" ptsTypes="AA">
                                      <p:cBhvr>
                                        <p:cTn id="48" dur="2000" spd="-100000" fill="hold"/>
                                        <p:tgtEl>
                                          <p:spTgt spid="23"/>
                                        </p:tgtEl>
                                        <p:attrNameLst>
                                          <p:attrName>ppt_x</p:attrName>
                                          <p:attrName>ppt_y</p:attrName>
                                        </p:attrNameLst>
                                      </p:cBhvr>
                                      <p:rCtr x="15781" y="0"/>
                                    </p:animMotion>
                                  </p:childTnLst>
                                </p:cTn>
                              </p:par>
                            </p:childTnLst>
                          </p:cTn>
                        </p:par>
                        <p:par>
                          <p:cTn id="49" fill="hold">
                            <p:stCondLst>
                              <p:cond delay="6150"/>
                            </p:stCondLst>
                            <p:childTnLst>
                              <p:par>
                                <p:cTn id="50" presetID="2" presetClass="entr" presetSubtype="6"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1+#ppt_w/2"/>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childTnLst>
                          </p:cTn>
                        </p:par>
                        <p:par>
                          <p:cTn id="54" fill="hold">
                            <p:stCondLst>
                              <p:cond delay="6650"/>
                            </p:stCondLst>
                            <p:childTnLst>
                              <p:par>
                                <p:cTn id="55" presetID="10" presetClass="entr" presetSubtype="0"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par>
                          <p:cTn id="58" fill="hold">
                            <p:stCondLst>
                              <p:cond delay="7150"/>
                            </p:stCondLst>
                            <p:childTnLst>
                              <p:par>
                                <p:cTn id="59" presetID="6" presetClass="emph" presetSubtype="0" fill="hold" nodeType="afterEffect">
                                  <p:stCondLst>
                                    <p:cond delay="0"/>
                                  </p:stCondLst>
                                  <p:childTnLst>
                                    <p:animScale>
                                      <p:cBhvr>
                                        <p:cTn id="60" dur="1250" fill="hold"/>
                                        <p:tgtEl>
                                          <p:spTgt spid="24"/>
                                        </p:tgtEl>
                                      </p:cBhvr>
                                      <p:by x="400000" y="400000"/>
                                    </p:animScale>
                                  </p:childTnLst>
                                </p:cTn>
                              </p:par>
                            </p:childTnLst>
                          </p:cTn>
                        </p:par>
                        <p:par>
                          <p:cTn id="61" fill="hold">
                            <p:stCondLst>
                              <p:cond delay="8400"/>
                            </p:stCondLst>
                            <p:childTnLst>
                              <p:par>
                                <p:cTn id="62" presetID="6" presetClass="emph" presetSubtype="0" autoRev="1" fill="hold" nodeType="afterEffect">
                                  <p:stCondLst>
                                    <p:cond delay="0"/>
                                  </p:stCondLst>
                                  <p:childTnLst>
                                    <p:animScale>
                                      <p:cBhvr>
                                        <p:cTn id="63" dur="1250" fill="hold"/>
                                        <p:tgtEl>
                                          <p:spTgt spid="24"/>
                                        </p:tgtEl>
                                      </p:cBhvr>
                                      <p:by x="400000" y="400000"/>
                                    </p:animScale>
                                  </p:childTnLst>
                                </p:cTn>
                              </p:par>
                              <p:par>
                                <p:cTn id="64" presetID="10" presetClass="exit" presetSubtype="0" fill="hold" nodeType="withEffect">
                                  <p:stCondLst>
                                    <p:cond delay="0"/>
                                  </p:stCondLst>
                                  <p:childTnLst>
                                    <p:animEffect transition="out" filter="fade">
                                      <p:cBhvr>
                                        <p:cTn id="65" dur="1250"/>
                                        <p:tgtEl>
                                          <p:spTgt spid="24"/>
                                        </p:tgtEl>
                                      </p:cBhvr>
                                    </p:animEffect>
                                    <p:set>
                                      <p:cBhvr>
                                        <p:cTn id="66" dur="1" fill="hold">
                                          <p:stCondLst>
                                            <p:cond delay="1249"/>
                                          </p:stCondLst>
                                        </p:cTn>
                                        <p:tgtEl>
                                          <p:spTgt spid="24"/>
                                        </p:tgtEl>
                                        <p:attrNameLst>
                                          <p:attrName>style.visibility</p:attrName>
                                        </p:attrNameLst>
                                      </p:cBhvr>
                                      <p:to>
                                        <p:strVal val="hidden"/>
                                      </p:to>
                                    </p:set>
                                  </p:childTnLst>
                                </p:cTn>
                              </p:par>
                            </p:childTnLst>
                          </p:cTn>
                        </p:par>
                        <p:par>
                          <p:cTn id="67" fill="hold">
                            <p:stCondLst>
                              <p:cond delay="10900"/>
                            </p:stCondLst>
                            <p:childTnLst>
                              <p:par>
                                <p:cTn id="68" presetID="53" presetClass="entr" presetSubtype="16" fill="hold" grpId="0" nodeType="after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1000" fill="hold"/>
                                        <p:tgtEl>
                                          <p:spTgt spid="59"/>
                                        </p:tgtEl>
                                        <p:attrNameLst>
                                          <p:attrName>ppt_w</p:attrName>
                                        </p:attrNameLst>
                                      </p:cBhvr>
                                      <p:tavLst>
                                        <p:tav tm="0">
                                          <p:val>
                                            <p:fltVal val="0"/>
                                          </p:val>
                                        </p:tav>
                                        <p:tav tm="100000">
                                          <p:val>
                                            <p:strVal val="#ppt_w"/>
                                          </p:val>
                                        </p:tav>
                                      </p:tavLst>
                                    </p:anim>
                                    <p:anim calcmode="lin" valueType="num">
                                      <p:cBhvr>
                                        <p:cTn id="71" dur="1000" fill="hold"/>
                                        <p:tgtEl>
                                          <p:spTgt spid="59"/>
                                        </p:tgtEl>
                                        <p:attrNameLst>
                                          <p:attrName>ppt_h</p:attrName>
                                        </p:attrNameLst>
                                      </p:cBhvr>
                                      <p:tavLst>
                                        <p:tav tm="0">
                                          <p:val>
                                            <p:fltVal val="0"/>
                                          </p:val>
                                        </p:tav>
                                        <p:tav tm="100000">
                                          <p:val>
                                            <p:strVal val="#ppt_h"/>
                                          </p:val>
                                        </p:tav>
                                      </p:tavLst>
                                    </p:anim>
                                    <p:animEffect transition="in" filter="fade">
                                      <p:cBhvr>
                                        <p:cTn id="72" dur="1000"/>
                                        <p:tgtEl>
                                          <p:spTgt spid="59"/>
                                        </p:tgtEl>
                                      </p:cBhvr>
                                    </p:animEffect>
                                  </p:childTnLst>
                                </p:cTn>
                              </p:par>
                              <p:par>
                                <p:cTn id="73" presetID="35" presetClass="path" presetSubtype="0" accel="50000" decel="50000" fill="hold" grpId="1" nodeType="withEffect">
                                  <p:stCondLst>
                                    <p:cond delay="0"/>
                                  </p:stCondLst>
                                  <p:childTnLst>
                                    <p:animMotion origin="layout" path="M -4.16667E-7 -7.40741E-7 L -0.41185 -7.40741E-7 " pathEditMode="relative" rAng="0" ptsTypes="AA">
                                      <p:cBhvr>
                                        <p:cTn id="74" dur="2000" spd="-100000" fill="hold"/>
                                        <p:tgtEl>
                                          <p:spTgt spid="59"/>
                                        </p:tgtEl>
                                        <p:attrNameLst>
                                          <p:attrName>ppt_x</p:attrName>
                                          <p:attrName>ppt_y</p:attrName>
                                        </p:attrNameLst>
                                      </p:cBhvr>
                                      <p:rCtr x="-20599" y="0"/>
                                    </p:animMotion>
                                  </p:childTnLst>
                                </p:cTn>
                              </p:par>
                            </p:childTnLst>
                          </p:cTn>
                        </p:par>
                        <p:par>
                          <p:cTn id="75" fill="hold">
                            <p:stCondLst>
                              <p:cond delay="12900"/>
                            </p:stCondLst>
                            <p:childTnLst>
                              <p:par>
                                <p:cTn id="76" presetID="26" presetClass="emph" presetSubtype="0" repeatCount="2000" fill="hold" grpId="2" nodeType="afterEffect">
                                  <p:stCondLst>
                                    <p:cond delay="0"/>
                                  </p:stCondLst>
                                  <p:childTnLst>
                                    <p:animEffect transition="out" filter="fade">
                                      <p:cBhvr>
                                        <p:cTn id="77" dur="500" tmFilter="0, 0; .2, .5; .8, .5; 1, 0"/>
                                        <p:tgtEl>
                                          <p:spTgt spid="59"/>
                                        </p:tgtEl>
                                      </p:cBhvr>
                                    </p:animEffect>
                                    <p:animScale>
                                      <p:cBhvr>
                                        <p:cTn id="78"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9" grpId="0"/>
      <p:bldP spid="59" grpId="1"/>
      <p:bldP spid="59" grpId="2"/>
    </p:bldLst>
  </p:timing>
  <p:extLst mod="1">
    <p:ext uri="{E180D4A7-C9FB-4DFB-919C-405C955672EB}">
      <p14:showEvtLst xmlns:p14="http://schemas.microsoft.com/office/powerpoint/2010/main">
        <p14:playEvt time="0" objId="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882" y="4041683"/>
            <a:ext cx="6852796" cy="2816317"/>
          </a:xfrm>
          <a:prstGeom prst="rect">
            <a:avLst/>
          </a:prstGeom>
          <a:noFill/>
          <a:extLst>
            <a:ext uri="{909E8E84-426E-40DD-AFC4-6F175D3DCCD1}">
              <a14:hiddenFill xmlns:a14="http://schemas.microsoft.com/office/drawing/2010/main">
                <a:solidFill>
                  <a:srgbClr val="FFFFFF"/>
                </a:solidFill>
              </a14:hiddenFill>
            </a:ext>
          </a:extLst>
        </p:spPr>
      </p:pic>
      <p:sp>
        <p:nvSpPr>
          <p:cNvPr id="183" name="标题 4"/>
          <p:cNvSpPr txBox="1"/>
          <p:nvPr/>
        </p:nvSpPr>
        <p:spPr>
          <a:xfrm>
            <a:off x="6287086" y="2079413"/>
            <a:ext cx="4991617" cy="448132"/>
          </a:xfrm>
          <a:prstGeom prst="rect">
            <a:avLst/>
          </a:prstGeom>
        </p:spPr>
        <p:txBody>
          <a:bodyPr vert="horz" lIns="121863" tIns="60931" rIns="121863" bIns="6093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C00000"/>
                </a:solidFill>
                <a:latin typeface="微软雅黑" panose="020B0503020204020204" pitchFamily="34" charset="-122"/>
                <a:ea typeface="微软雅黑" panose="020B0503020204020204" pitchFamily="34" charset="-122"/>
              </a:rPr>
              <a:t>精准扶贫   攻坚克难  践行庄严承诺</a:t>
            </a:r>
            <a:endParaRPr lang="zh-CN" altLang="en-US" sz="2200" b="1" dirty="0">
              <a:solidFill>
                <a:srgbClr val="C00000"/>
              </a:solidFill>
              <a:latin typeface="微软雅黑" panose="020B0503020204020204" pitchFamily="34" charset="-122"/>
              <a:ea typeface="微软雅黑" panose="020B0503020204020204" pitchFamily="34" charset="-122"/>
            </a:endParaRPr>
          </a:p>
        </p:txBody>
      </p:sp>
      <p:sp>
        <p:nvSpPr>
          <p:cNvPr id="189" name="标题 4"/>
          <p:cNvSpPr txBox="1"/>
          <p:nvPr/>
        </p:nvSpPr>
        <p:spPr>
          <a:xfrm>
            <a:off x="6287085" y="3316514"/>
            <a:ext cx="4400344" cy="448132"/>
          </a:xfrm>
          <a:prstGeom prst="rect">
            <a:avLst/>
          </a:prstGeom>
        </p:spPr>
        <p:txBody>
          <a:bodyPr vert="horz" lIns="121863" tIns="60931" rIns="121863" bIns="6093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C00000"/>
                </a:solidFill>
                <a:latin typeface="微软雅黑" panose="020B0503020204020204" pitchFamily="34" charset="-122"/>
                <a:ea typeface="微软雅黑" panose="020B0503020204020204" pitchFamily="34" charset="-122"/>
              </a:rPr>
              <a:t>五年以来经济发展取得辉煌成就</a:t>
            </a:r>
          </a:p>
        </p:txBody>
      </p:sp>
      <p:sp>
        <p:nvSpPr>
          <p:cNvPr id="195" name="标题 4"/>
          <p:cNvSpPr txBox="1"/>
          <p:nvPr/>
        </p:nvSpPr>
        <p:spPr>
          <a:xfrm>
            <a:off x="6287086" y="4479486"/>
            <a:ext cx="4103850" cy="448132"/>
          </a:xfrm>
          <a:prstGeom prst="rect">
            <a:avLst/>
          </a:prstGeom>
        </p:spPr>
        <p:txBody>
          <a:bodyPr vert="horz" lIns="121863" tIns="60931" rIns="121863" bIns="6093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C00000"/>
                </a:solidFill>
                <a:latin typeface="微软雅黑" panose="020B0503020204020204" pitchFamily="34" charset="-122"/>
                <a:ea typeface="微软雅黑" panose="020B0503020204020204" pitchFamily="34" charset="-122"/>
              </a:rPr>
              <a:t>保障和改善民生没有终点站</a:t>
            </a:r>
            <a:endParaRPr lang="zh-CN" altLang="en-US" sz="2200" b="1" dirty="0">
              <a:solidFill>
                <a:srgbClr val="C00000"/>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5040266" y="2058305"/>
            <a:ext cx="6238437" cy="645383"/>
            <a:chOff x="3779912" y="971744"/>
            <a:chExt cx="4680520" cy="484037"/>
          </a:xfrm>
        </p:grpSpPr>
        <p:sp>
          <p:nvSpPr>
            <p:cNvPr id="180" name="矩形 179"/>
            <p:cNvSpPr/>
            <p:nvPr/>
          </p:nvSpPr>
          <p:spPr>
            <a:xfrm>
              <a:off x="3779912" y="971744"/>
              <a:ext cx="4680520" cy="375063"/>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381484"/>
              <a:endParaRPr lang="zh-CN" altLang="en-US" sz="1900">
                <a:solidFill>
                  <a:schemeClr val="tx1">
                    <a:lumMod val="65000"/>
                    <a:lumOff val="35000"/>
                  </a:schemeClr>
                </a:solidFill>
                <a:latin typeface="DIN Mittelschrift Std" pitchFamily="50" charset="0"/>
                <a:ea typeface="微软雅黑" panose="020B0503020204020204" pitchFamily="34" charset="-122"/>
              </a:endParaRPr>
            </a:p>
          </p:txBody>
        </p:sp>
        <p:sp>
          <p:nvSpPr>
            <p:cNvPr id="221" name="等腰三角形 219"/>
            <p:cNvSpPr/>
            <p:nvPr/>
          </p:nvSpPr>
          <p:spPr>
            <a:xfrm rot="5400000" flipV="1">
              <a:off x="3981509" y="1009306"/>
              <a:ext cx="484035" cy="408915"/>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rgbClr val="C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182" name="标题 4"/>
            <p:cNvSpPr txBox="1"/>
            <p:nvPr/>
          </p:nvSpPr>
          <p:spPr>
            <a:xfrm>
              <a:off x="3913641" y="1028075"/>
              <a:ext cx="480923" cy="371377"/>
            </a:xfrm>
            <a:prstGeom prst="rect">
              <a:avLst/>
            </a:prstGeom>
          </p:spPr>
          <p:txBody>
            <a:bodyPr vert="horz" lIns="91419" tIns="45709" rIns="91419" bIns="4570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a:solidFill>
                    <a:schemeClr val="bg1"/>
                  </a:solidFill>
                  <a:latin typeface="Impact" panose="020B0806030902050204" pitchFamily="34" charset="0"/>
                  <a:ea typeface="微软雅黑" panose="020B0503020204020204" pitchFamily="34" charset="-122"/>
                </a:rPr>
                <a:t>   01</a:t>
              </a:r>
              <a:endParaRPr lang="zh-CN" altLang="en-US" sz="1200" dirty="0">
                <a:solidFill>
                  <a:schemeClr val="bg1"/>
                </a:solidFill>
                <a:latin typeface="Impact" panose="020B0806030902050204" pitchFamily="34" charset="0"/>
                <a:ea typeface="微软雅黑" panose="020B0503020204020204" pitchFamily="34" charset="-122"/>
              </a:endParaRPr>
            </a:p>
            <a:p>
              <a:endParaRPr lang="en-US" altLang="zh-CN" sz="1400" b="1" dirty="0">
                <a:solidFill>
                  <a:schemeClr val="bg1"/>
                </a:solidFill>
                <a:latin typeface="Impact" panose="020B0806030902050204" pitchFamily="34" charset="0"/>
                <a:ea typeface="微软雅黑" panose="020B0503020204020204" pitchFamily="34" charset="-122"/>
              </a:endParaRPr>
            </a:p>
          </p:txBody>
        </p:sp>
      </p:grpSp>
      <p:grpSp>
        <p:nvGrpSpPr>
          <p:cNvPr id="18" name="组合 17"/>
          <p:cNvGrpSpPr/>
          <p:nvPr/>
        </p:nvGrpSpPr>
        <p:grpSpPr>
          <a:xfrm>
            <a:off x="5040266" y="3172532"/>
            <a:ext cx="6238437" cy="739952"/>
            <a:chOff x="3779912" y="1491881"/>
            <a:chExt cx="4680520" cy="554964"/>
          </a:xfrm>
        </p:grpSpPr>
        <p:sp>
          <p:nvSpPr>
            <p:cNvPr id="186" name="矩形 185"/>
            <p:cNvSpPr/>
            <p:nvPr/>
          </p:nvSpPr>
          <p:spPr>
            <a:xfrm>
              <a:off x="3779912" y="1557744"/>
              <a:ext cx="4680520" cy="375063"/>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381484"/>
              <a:endParaRPr lang="zh-CN" altLang="en-US" sz="1900">
                <a:solidFill>
                  <a:schemeClr val="tx1">
                    <a:lumMod val="65000"/>
                    <a:lumOff val="35000"/>
                  </a:schemeClr>
                </a:solidFill>
                <a:latin typeface="DIN Mittelschrift Std" pitchFamily="50" charset="0"/>
                <a:ea typeface="微软雅黑" panose="020B0503020204020204" pitchFamily="34" charset="-122"/>
              </a:endParaRPr>
            </a:p>
          </p:txBody>
        </p:sp>
        <p:grpSp>
          <p:nvGrpSpPr>
            <p:cNvPr id="13" name="组合 12"/>
            <p:cNvGrpSpPr/>
            <p:nvPr/>
          </p:nvGrpSpPr>
          <p:grpSpPr>
            <a:xfrm>
              <a:off x="3983050" y="1491881"/>
              <a:ext cx="480923" cy="554964"/>
              <a:chOff x="3983050" y="1491881"/>
              <a:chExt cx="480923" cy="554964"/>
            </a:xfrm>
          </p:grpSpPr>
          <p:sp>
            <p:nvSpPr>
              <p:cNvPr id="223" name="等腰三角形 219"/>
              <p:cNvSpPr/>
              <p:nvPr/>
            </p:nvSpPr>
            <p:spPr>
              <a:xfrm rot="5400000" flipV="1">
                <a:off x="3981509" y="1600370"/>
                <a:ext cx="484035" cy="408915"/>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rgbClr val="C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224" name="标题 4"/>
              <p:cNvSpPr txBox="1"/>
              <p:nvPr/>
            </p:nvSpPr>
            <p:spPr>
              <a:xfrm>
                <a:off x="3983050" y="1491881"/>
                <a:ext cx="480923" cy="371377"/>
              </a:xfrm>
              <a:prstGeom prst="rect">
                <a:avLst/>
              </a:prstGeom>
            </p:spPr>
            <p:txBody>
              <a:bodyPr vert="horz" lIns="91419" tIns="45709" rIns="91419" bIns="4570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a:solidFill>
                      <a:schemeClr val="bg1"/>
                    </a:solidFill>
                    <a:latin typeface="Impact" panose="020B0806030902050204" pitchFamily="34" charset="0"/>
                    <a:ea typeface="微软雅黑" panose="020B0503020204020204" pitchFamily="34" charset="-122"/>
                  </a:rPr>
                  <a:t>   02</a:t>
                </a:r>
                <a:endParaRPr lang="zh-CN" altLang="en-US" sz="1200" dirty="0">
                  <a:solidFill>
                    <a:schemeClr val="bg1"/>
                  </a:solidFill>
                  <a:latin typeface="Impact" panose="020B0806030902050204" pitchFamily="34" charset="0"/>
                  <a:ea typeface="微软雅黑" panose="020B0503020204020204" pitchFamily="34" charset="-122"/>
                </a:endParaRPr>
              </a:p>
              <a:p>
                <a:endParaRPr lang="en-US" altLang="zh-CN" sz="1400" b="1" dirty="0">
                  <a:solidFill>
                    <a:schemeClr val="bg1"/>
                  </a:solidFill>
                  <a:latin typeface="Impact" panose="020B0806030902050204" pitchFamily="34" charset="0"/>
                  <a:ea typeface="微软雅黑" panose="020B0503020204020204" pitchFamily="34" charset="-122"/>
                </a:endParaRPr>
              </a:p>
            </p:txBody>
          </p:sp>
        </p:grpSp>
      </p:grpSp>
      <p:grpSp>
        <p:nvGrpSpPr>
          <p:cNvPr id="19" name="组合 18"/>
          <p:cNvGrpSpPr/>
          <p:nvPr/>
        </p:nvGrpSpPr>
        <p:grpSpPr>
          <a:xfrm>
            <a:off x="5040266" y="4426644"/>
            <a:ext cx="6238437" cy="678780"/>
            <a:chOff x="3779912" y="2119943"/>
            <a:chExt cx="4680520" cy="509085"/>
          </a:xfrm>
        </p:grpSpPr>
        <p:sp>
          <p:nvSpPr>
            <p:cNvPr id="192" name="矩形 191"/>
            <p:cNvSpPr/>
            <p:nvPr/>
          </p:nvSpPr>
          <p:spPr>
            <a:xfrm>
              <a:off x="3779912" y="2143744"/>
              <a:ext cx="4680520" cy="375063"/>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381484"/>
              <a:endParaRPr lang="zh-CN" altLang="en-US" sz="1900">
                <a:solidFill>
                  <a:schemeClr val="tx1">
                    <a:lumMod val="65000"/>
                    <a:lumOff val="35000"/>
                  </a:schemeClr>
                </a:solidFill>
                <a:latin typeface="DIN Mittelschrift Std" pitchFamily="50" charset="0"/>
                <a:ea typeface="微软雅黑" panose="020B0503020204020204" pitchFamily="34" charset="-122"/>
              </a:endParaRPr>
            </a:p>
          </p:txBody>
        </p:sp>
        <p:grpSp>
          <p:nvGrpSpPr>
            <p:cNvPr id="226" name="组合 225"/>
            <p:cNvGrpSpPr/>
            <p:nvPr/>
          </p:nvGrpSpPr>
          <p:grpSpPr>
            <a:xfrm>
              <a:off x="3977856" y="2119943"/>
              <a:ext cx="480923" cy="509085"/>
              <a:chOff x="3977856" y="1537760"/>
              <a:chExt cx="480923" cy="509085"/>
            </a:xfrm>
          </p:grpSpPr>
          <p:sp>
            <p:nvSpPr>
              <p:cNvPr id="227" name="等腰三角形 219"/>
              <p:cNvSpPr/>
              <p:nvPr/>
            </p:nvSpPr>
            <p:spPr>
              <a:xfrm rot="5400000" flipV="1">
                <a:off x="3994310" y="1600370"/>
                <a:ext cx="484035" cy="408915"/>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rgbClr val="C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228" name="标题 4"/>
              <p:cNvSpPr txBox="1"/>
              <p:nvPr/>
            </p:nvSpPr>
            <p:spPr>
              <a:xfrm>
                <a:off x="3977856" y="1537760"/>
                <a:ext cx="480923" cy="371377"/>
              </a:xfrm>
              <a:prstGeom prst="rect">
                <a:avLst/>
              </a:prstGeom>
            </p:spPr>
            <p:txBody>
              <a:bodyPr vert="horz" lIns="91419" tIns="45709" rIns="91419" bIns="4570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a:solidFill>
                      <a:schemeClr val="bg1"/>
                    </a:solidFill>
                    <a:latin typeface="Impact" panose="020B0806030902050204" pitchFamily="34" charset="0"/>
                    <a:ea typeface="微软雅黑" panose="020B0503020204020204" pitchFamily="34" charset="-122"/>
                  </a:rPr>
                  <a:t>   03</a:t>
                </a:r>
                <a:endParaRPr lang="zh-CN" altLang="en-US" sz="1200" dirty="0">
                  <a:solidFill>
                    <a:schemeClr val="bg1"/>
                  </a:solidFill>
                  <a:latin typeface="Impact" panose="020B0806030902050204" pitchFamily="34" charset="0"/>
                  <a:ea typeface="微软雅黑" panose="020B0503020204020204" pitchFamily="34" charset="-122"/>
                </a:endParaRPr>
              </a:p>
              <a:p>
                <a:endParaRPr lang="en-US" altLang="zh-CN" sz="1400" b="1" dirty="0">
                  <a:solidFill>
                    <a:schemeClr val="bg1"/>
                  </a:solidFill>
                  <a:latin typeface="Impact" panose="020B0806030902050204" pitchFamily="34" charset="0"/>
                  <a:ea typeface="微软雅黑" panose="020B0503020204020204" pitchFamily="34" charset="-122"/>
                </a:endParaRPr>
              </a:p>
            </p:txBody>
          </p:sp>
        </p:grpSp>
      </p:grpSp>
      <p:sp>
        <p:nvSpPr>
          <p:cNvPr id="2" name="椭圆 1"/>
          <p:cNvSpPr/>
          <p:nvPr/>
        </p:nvSpPr>
        <p:spPr>
          <a:xfrm>
            <a:off x="1545228" y="1201114"/>
            <a:ext cx="2840569" cy="2840569"/>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807215" y="2079413"/>
            <a:ext cx="2840569" cy="1052936"/>
            <a:chOff x="555544" y="758346"/>
            <a:chExt cx="2131198" cy="789702"/>
          </a:xfrm>
        </p:grpSpPr>
        <p:sp>
          <p:nvSpPr>
            <p:cNvPr id="120" name="TextBox 119"/>
            <p:cNvSpPr txBox="1"/>
            <p:nvPr/>
          </p:nvSpPr>
          <p:spPr>
            <a:xfrm>
              <a:off x="555544" y="1271113"/>
              <a:ext cx="1853746" cy="276935"/>
            </a:xfrm>
            <a:prstGeom prst="rect">
              <a:avLst/>
            </a:prstGeom>
            <a:noFill/>
            <a:effectLst/>
          </p:spPr>
          <p:txBody>
            <a:bodyPr wrap="square" rtlCol="0">
              <a:spAutoFit/>
            </a:bodyPr>
            <a:lstStyle/>
            <a:p>
              <a:pPr algn="ctr">
                <a:spcBef>
                  <a:spcPct val="20000"/>
                </a:spcBef>
              </a:pPr>
              <a:r>
                <a:rPr lang="en-US" altLang="zh-CN" b="1" dirty="0">
                  <a:solidFill>
                    <a:srgbClr val="FFFF00"/>
                  </a:solidFill>
                  <a:latin typeface="微软雅黑" panose="020B0503020204020204" pitchFamily="34" charset="-122"/>
                  <a:ea typeface="微软雅黑" panose="020B0503020204020204" pitchFamily="34" charset="-122"/>
                </a:rPr>
                <a:t>Contents</a:t>
              </a:r>
              <a:endParaRPr lang="zh-CN" altLang="en-US" b="1" dirty="0">
                <a:solidFill>
                  <a:srgbClr val="FFFF00"/>
                </a:solidFill>
                <a:latin typeface="微软雅黑" panose="020B0503020204020204" pitchFamily="34" charset="-122"/>
                <a:ea typeface="微软雅黑" panose="020B0503020204020204" pitchFamily="34" charset="-122"/>
              </a:endParaRPr>
            </a:p>
          </p:txBody>
        </p:sp>
        <p:sp>
          <p:nvSpPr>
            <p:cNvPr id="121" name="TextBox 120"/>
            <p:cNvSpPr txBox="1"/>
            <p:nvPr/>
          </p:nvSpPr>
          <p:spPr>
            <a:xfrm>
              <a:off x="843972" y="758346"/>
              <a:ext cx="1842770" cy="565409"/>
            </a:xfrm>
            <a:prstGeom prst="rect">
              <a:avLst/>
            </a:prstGeom>
            <a:noFill/>
            <a:effectLst/>
          </p:spPr>
          <p:txBody>
            <a:bodyPr wrap="square" rtlCol="0">
              <a:spAutoFit/>
            </a:bodyPr>
            <a:lstStyle/>
            <a:p>
              <a:pPr>
                <a:spcBef>
                  <a:spcPct val="20000"/>
                </a:spcBef>
              </a:pPr>
              <a:r>
                <a:rPr lang="zh-CN" altLang="en-US" sz="4299" b="1" dirty="0">
                  <a:solidFill>
                    <a:srgbClr val="FFFF00"/>
                  </a:solidFill>
                  <a:latin typeface="微软雅黑" panose="020B0503020204020204" pitchFamily="34" charset="-122"/>
                  <a:ea typeface="微软雅黑" panose="020B0503020204020204" pitchFamily="34" charset="-122"/>
                </a:rPr>
                <a:t>目  录</a:t>
              </a:r>
            </a:p>
          </p:txBody>
        </p:sp>
      </p:grpSp>
      <p:pic>
        <p:nvPicPr>
          <p:cNvPr id="25" name="Picture 5" descr="C:\Users\PC\Desktop\zqq\26_0013_p------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5986020"/>
            <a:ext cx="12293600" cy="87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493465"/>
      </p:ext>
    </p:extLst>
  </p:cSld>
  <p:clrMapOvr>
    <a:masterClrMapping/>
  </p:clrMapOvr>
  <p:transition spd="slow" advClick="0" advTm="1392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100"/>
                                        <p:tgtEl>
                                          <p:spTgt spid="60"/>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1500" fill="hold"/>
                                        <p:tgtEl>
                                          <p:spTgt spid="17"/>
                                        </p:tgtEl>
                                        <p:attrNameLst>
                                          <p:attrName>ppt_x</p:attrName>
                                        </p:attrNameLst>
                                      </p:cBhvr>
                                      <p:tavLst>
                                        <p:tav tm="0">
                                          <p:val>
                                            <p:strVal val="#ppt_x"/>
                                          </p:val>
                                        </p:tav>
                                        <p:tav tm="100000">
                                          <p:val>
                                            <p:strVal val="#ppt_x"/>
                                          </p:val>
                                        </p:tav>
                                      </p:tavLst>
                                    </p:anim>
                                    <p:anim calcmode="lin" valueType="num">
                                      <p:cBhvr additive="base">
                                        <p:cTn id="21" dur="1500" fill="hold"/>
                                        <p:tgtEl>
                                          <p:spTgt spid="17"/>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2" presetClass="entr" presetSubtype="8" fill="hold" grpId="0" nodeType="afterEffect">
                                  <p:stCondLst>
                                    <p:cond delay="0"/>
                                  </p:stCondLst>
                                  <p:childTnLst>
                                    <p:set>
                                      <p:cBhvr>
                                        <p:cTn id="24" dur="1" fill="hold">
                                          <p:stCondLst>
                                            <p:cond delay="0"/>
                                          </p:stCondLst>
                                        </p:cTn>
                                        <p:tgtEl>
                                          <p:spTgt spid="183"/>
                                        </p:tgtEl>
                                        <p:attrNameLst>
                                          <p:attrName>style.visibility</p:attrName>
                                        </p:attrNameLst>
                                      </p:cBhvr>
                                      <p:to>
                                        <p:strVal val="visible"/>
                                      </p:to>
                                    </p:set>
                                    <p:animEffect transition="in" filter="wipe(left)">
                                      <p:cBhvr>
                                        <p:cTn id="25" dur="1500"/>
                                        <p:tgtEl>
                                          <p:spTgt spid="183"/>
                                        </p:tgtEl>
                                      </p:cBhvr>
                                    </p:animEffect>
                                  </p:childTnLst>
                                </p:cTn>
                              </p:par>
                            </p:childTnLst>
                          </p:cTn>
                        </p:par>
                        <p:par>
                          <p:cTn id="26" fill="hold">
                            <p:stCondLst>
                              <p:cond delay="6000"/>
                            </p:stCondLst>
                            <p:childTnLst>
                              <p:par>
                                <p:cTn id="27" presetID="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500" fill="hold"/>
                                        <p:tgtEl>
                                          <p:spTgt spid="18"/>
                                        </p:tgtEl>
                                        <p:attrNameLst>
                                          <p:attrName>ppt_x</p:attrName>
                                        </p:attrNameLst>
                                      </p:cBhvr>
                                      <p:tavLst>
                                        <p:tav tm="0">
                                          <p:val>
                                            <p:strVal val="#ppt_x"/>
                                          </p:val>
                                        </p:tav>
                                        <p:tav tm="100000">
                                          <p:val>
                                            <p:strVal val="#ppt_x"/>
                                          </p:val>
                                        </p:tav>
                                      </p:tavLst>
                                    </p:anim>
                                    <p:anim calcmode="lin" valueType="num">
                                      <p:cBhvr additive="base">
                                        <p:cTn id="30" dur="1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7500"/>
                            </p:stCondLst>
                            <p:childTnLst>
                              <p:par>
                                <p:cTn id="32" presetID="22" presetClass="entr" presetSubtype="8" fill="hold" grpId="0" nodeType="afterEffect">
                                  <p:stCondLst>
                                    <p:cond delay="0"/>
                                  </p:stCondLst>
                                  <p:childTnLst>
                                    <p:set>
                                      <p:cBhvr>
                                        <p:cTn id="33" dur="1" fill="hold">
                                          <p:stCondLst>
                                            <p:cond delay="0"/>
                                          </p:stCondLst>
                                        </p:cTn>
                                        <p:tgtEl>
                                          <p:spTgt spid="189"/>
                                        </p:tgtEl>
                                        <p:attrNameLst>
                                          <p:attrName>style.visibility</p:attrName>
                                        </p:attrNameLst>
                                      </p:cBhvr>
                                      <p:to>
                                        <p:strVal val="visible"/>
                                      </p:to>
                                    </p:set>
                                    <p:animEffect transition="in" filter="wipe(left)">
                                      <p:cBhvr>
                                        <p:cTn id="34" dur="1500"/>
                                        <p:tgtEl>
                                          <p:spTgt spid="189"/>
                                        </p:tgtEl>
                                      </p:cBhvr>
                                    </p:animEffect>
                                  </p:childTnLst>
                                </p:cTn>
                              </p:par>
                            </p:childTnLst>
                          </p:cTn>
                        </p:par>
                        <p:par>
                          <p:cTn id="35" fill="hold">
                            <p:stCondLst>
                              <p:cond delay="9000"/>
                            </p:stCondLst>
                            <p:childTnLst>
                              <p:par>
                                <p:cTn id="36" presetID="2" presetClass="entr" presetSubtype="4"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1500" fill="hold"/>
                                        <p:tgtEl>
                                          <p:spTgt spid="19"/>
                                        </p:tgtEl>
                                        <p:attrNameLst>
                                          <p:attrName>ppt_x</p:attrName>
                                        </p:attrNameLst>
                                      </p:cBhvr>
                                      <p:tavLst>
                                        <p:tav tm="0">
                                          <p:val>
                                            <p:strVal val="#ppt_x"/>
                                          </p:val>
                                        </p:tav>
                                        <p:tav tm="100000">
                                          <p:val>
                                            <p:strVal val="#ppt_x"/>
                                          </p:val>
                                        </p:tav>
                                      </p:tavLst>
                                    </p:anim>
                                    <p:anim calcmode="lin" valueType="num">
                                      <p:cBhvr additive="base">
                                        <p:cTn id="39" dur="1500" fill="hold"/>
                                        <p:tgtEl>
                                          <p:spTgt spid="19"/>
                                        </p:tgtEl>
                                        <p:attrNameLst>
                                          <p:attrName>ppt_y</p:attrName>
                                        </p:attrNameLst>
                                      </p:cBhvr>
                                      <p:tavLst>
                                        <p:tav tm="0">
                                          <p:val>
                                            <p:strVal val="1+#ppt_h/2"/>
                                          </p:val>
                                        </p:tav>
                                        <p:tav tm="100000">
                                          <p:val>
                                            <p:strVal val="#ppt_y"/>
                                          </p:val>
                                        </p:tav>
                                      </p:tavLst>
                                    </p:anim>
                                  </p:childTnLst>
                                </p:cTn>
                              </p:par>
                            </p:childTnLst>
                          </p:cTn>
                        </p:par>
                        <p:par>
                          <p:cTn id="40" fill="hold">
                            <p:stCondLst>
                              <p:cond delay="10500"/>
                            </p:stCondLst>
                            <p:childTnLst>
                              <p:par>
                                <p:cTn id="41" presetID="22" presetClass="entr" presetSubtype="8" fill="hold" grpId="0" nodeType="afterEffect">
                                  <p:stCondLst>
                                    <p:cond delay="0"/>
                                  </p:stCondLst>
                                  <p:childTnLst>
                                    <p:set>
                                      <p:cBhvr>
                                        <p:cTn id="42" dur="1" fill="hold">
                                          <p:stCondLst>
                                            <p:cond delay="0"/>
                                          </p:stCondLst>
                                        </p:cTn>
                                        <p:tgtEl>
                                          <p:spTgt spid="195"/>
                                        </p:tgtEl>
                                        <p:attrNameLst>
                                          <p:attrName>style.visibility</p:attrName>
                                        </p:attrNameLst>
                                      </p:cBhvr>
                                      <p:to>
                                        <p:strVal val="visible"/>
                                      </p:to>
                                    </p:set>
                                    <p:animEffect transition="in" filter="wipe(left)">
                                      <p:cBhvr>
                                        <p:cTn id="43" dur="1500"/>
                                        <p:tgtEl>
                                          <p:spTgt spid="195"/>
                                        </p:tgtEl>
                                      </p:cBhvr>
                                    </p:animEffect>
                                  </p:childTnLst>
                                </p:cTn>
                              </p:par>
                              <p:par>
                                <p:cTn id="44" presetID="22" presetClass="entr" presetSubtype="8"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189" grpId="0"/>
      <p:bldP spid="195"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2978" y="3903842"/>
            <a:ext cx="8339022" cy="2954158"/>
          </a:xfrm>
          <a:prstGeom prst="rect">
            <a:avLst/>
          </a:prstGeom>
        </p:spPr>
      </p:pic>
      <p:sp>
        <p:nvSpPr>
          <p:cNvPr id="2" name="矩形 1"/>
          <p:cNvSpPr/>
          <p:nvPr/>
        </p:nvSpPr>
        <p:spPr>
          <a:xfrm>
            <a:off x="1" y="0"/>
            <a:ext cx="4175022" cy="6858000"/>
          </a:xfrm>
          <a:prstGeom prst="rect">
            <a:avLst/>
          </a:prstGeom>
          <a:solidFill>
            <a:srgbClr val="C00000"/>
          </a:solidFill>
          <a:ln>
            <a:noFill/>
          </a:ln>
          <a:effectLst>
            <a:outerShdw blurRad="127000" dist="508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56296" y="3605475"/>
            <a:ext cx="3262432" cy="1015663"/>
          </a:xfrm>
          <a:prstGeom prst="rect">
            <a:avLst/>
          </a:prstGeom>
          <a:noFill/>
        </p:spPr>
        <p:txBody>
          <a:bodyPr wrap="none" rtlCol="0">
            <a:spAutoFit/>
          </a:bodyPr>
          <a:lstStyle/>
          <a:p>
            <a:r>
              <a:rPr lang="zh-CN" altLang="en-US" sz="6000" b="1" dirty="0" smtClean="0">
                <a:solidFill>
                  <a:srgbClr val="FFF9EF"/>
                </a:solidFill>
                <a:latin typeface="微软雅黑" panose="020B0503020204020204" pitchFamily="34" charset="-122"/>
                <a:ea typeface="微软雅黑" panose="020B0503020204020204" pitchFamily="34" charset="-122"/>
              </a:rPr>
              <a:t>第一部分</a:t>
            </a:r>
            <a:endParaRPr lang="zh-CN" altLang="en-US" sz="6000" b="1" dirty="0">
              <a:solidFill>
                <a:srgbClr val="FFF9EF"/>
              </a:solidFill>
              <a:latin typeface="微软雅黑" panose="020B0503020204020204" pitchFamily="34" charset="-122"/>
              <a:ea typeface="微软雅黑" panose="020B0503020204020204" pitchFamily="34" charset="-122"/>
            </a:endParaRPr>
          </a:p>
        </p:txBody>
      </p:sp>
      <p:sp>
        <p:nvSpPr>
          <p:cNvPr id="4" name="矩形 3"/>
          <p:cNvSpPr/>
          <p:nvPr/>
        </p:nvSpPr>
        <p:spPr>
          <a:xfrm>
            <a:off x="4320730" y="3229300"/>
            <a:ext cx="7814998" cy="646331"/>
          </a:xfrm>
          <a:prstGeom prst="rect">
            <a:avLst/>
          </a:prstGeom>
        </p:spPr>
        <p:txBody>
          <a:bodyPr wrap="square">
            <a:spAutoFit/>
          </a:bodyPr>
          <a:lstStyle/>
          <a:p>
            <a:pPr algn="ctr"/>
            <a:r>
              <a:rPr lang="zh-CN" altLang="en-US" sz="3600" b="1" dirty="0" smtClean="0">
                <a:solidFill>
                  <a:srgbClr val="C00000"/>
                </a:solidFill>
                <a:latin typeface="微软雅黑" panose="020B0503020204020204" pitchFamily="34" charset="-122"/>
                <a:ea typeface="微软雅黑" panose="020B0503020204020204" pitchFamily="34" charset="-122"/>
              </a:rPr>
              <a:t>精准扶贫 攻坚克难 践行庄严承诺</a:t>
            </a:r>
            <a:endParaRPr lang="zh-CN" altLang="en-US" sz="3600" b="1" dirty="0">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a:off x="6385417" y="1804038"/>
            <a:ext cx="3685624" cy="646331"/>
          </a:xfrm>
          <a:prstGeom prst="rect">
            <a:avLst/>
          </a:prstGeom>
        </p:spPr>
        <p:txBody>
          <a:bodyPr wrap="none">
            <a:spAutoFit/>
          </a:bodyPr>
          <a:lstStyle/>
          <a:p>
            <a:pPr algn="ctr"/>
            <a:r>
              <a:rPr lang="zh-CN" altLang="en-US" sz="3600" spc="300" dirty="0" smtClean="0">
                <a:solidFill>
                  <a:srgbClr val="C00000"/>
                </a:solidFill>
                <a:latin typeface="微软雅黑" panose="020B0503020204020204" pitchFamily="34" charset="-122"/>
                <a:ea typeface="微软雅黑" panose="020B0503020204020204" pitchFamily="34" charset="-122"/>
              </a:rPr>
              <a:t>砥砺奋进的五年</a:t>
            </a:r>
            <a:endParaRPr lang="zh-CN" altLang="en-US" sz="3600" spc="300" dirty="0">
              <a:solidFill>
                <a:srgbClr val="C00000"/>
              </a:solidFill>
              <a:latin typeface="微软雅黑" panose="020B0503020204020204" pitchFamily="34" charset="-122"/>
              <a:ea typeface="微软雅黑" panose="020B0503020204020204" pitchFamily="34" charset="-122"/>
            </a:endParaRPr>
          </a:p>
        </p:txBody>
      </p:sp>
      <p:sp>
        <p:nvSpPr>
          <p:cNvPr id="7" name="矩形 6"/>
          <p:cNvSpPr/>
          <p:nvPr/>
        </p:nvSpPr>
        <p:spPr>
          <a:xfrm>
            <a:off x="6457906" y="2431489"/>
            <a:ext cx="3540649" cy="369332"/>
          </a:xfrm>
          <a:prstGeom prst="rect">
            <a:avLst/>
          </a:prstGeom>
        </p:spPr>
        <p:txBody>
          <a:bodyPr wrap="none">
            <a:spAutoFit/>
          </a:bodyPr>
          <a:lstStyle/>
          <a:p>
            <a:pPr algn="ctr"/>
            <a:r>
              <a:rPr lang="en-US" altLang="zh-CN" dirty="0" smtClean="0">
                <a:solidFill>
                  <a:srgbClr val="C00000"/>
                </a:solidFill>
                <a:latin typeface="微软雅黑" panose="020B0503020204020204" pitchFamily="34" charset="-122"/>
                <a:ea typeface="微软雅黑" panose="020B0503020204020204" pitchFamily="34" charset="-122"/>
              </a:rPr>
              <a:t>Sheer Endeavour Of Five Years</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8" name="Freeform 29"/>
          <p:cNvSpPr/>
          <p:nvPr/>
        </p:nvSpPr>
        <p:spPr bwMode="auto">
          <a:xfrm>
            <a:off x="1041593" y="1382463"/>
            <a:ext cx="2091839" cy="1926869"/>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rgbClr val="FFC000"/>
              </a:gs>
              <a:gs pos="50000">
                <a:schemeClr val="bg1"/>
              </a:gs>
              <a:gs pos="50000">
                <a:srgbClr val="F2B800"/>
              </a:gs>
              <a:gs pos="100000">
                <a:srgbClr val="FFFF00"/>
              </a:gs>
            </a:gsLst>
            <a:lin ang="5400000" scaled="1"/>
          </a:gradFill>
          <a:ln>
            <a:noFill/>
          </a:ln>
          <a:effectLst>
            <a:outerShdw blurRad="152400" dist="152400" dir="2700000" algn="tl" rotWithShape="0">
              <a:prstClr val="black">
                <a:alpha val="60000"/>
              </a:prstClr>
            </a:outerShdw>
          </a:effectLst>
          <a:extLst/>
        </p:spPr>
        <p:txBody>
          <a:bodyPr vert="horz" wrap="square" lIns="91440" tIns="45720" rIns="91440" bIns="45720" numCol="1" anchor="t" anchorCtr="0" compatLnSpc="1">
            <a:prstTxWarp prst="textNoShape">
              <a:avLst/>
            </a:prstTxWarp>
          </a:bodyPr>
          <a:lstStyle/>
          <a:p>
            <a:endParaRPr lang="zh-CN" altLang="en-US">
              <a:noFill/>
            </a:endParaRPr>
          </a:p>
        </p:txBody>
      </p:sp>
    </p:spTree>
    <p:extLst>
      <p:ext uri="{BB962C8B-B14F-4D97-AF65-F5344CB8AC3E}">
        <p14:creationId xmlns:p14="http://schemas.microsoft.com/office/powerpoint/2010/main" val="3022107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666">
        <p15:prstTrans prst="airplane"/>
      </p:transition>
    </mc:Choice>
    <mc:Fallback xmlns="">
      <p:transition spd="slow" advClick="0" advTm="4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5" presetClass="path" presetSubtype="0" accel="50000" decel="50000" fill="hold" grpId="1" nodeType="withEffect">
                                  <p:stCondLst>
                                    <p:cond delay="0"/>
                                  </p:stCondLst>
                                  <p:childTnLst>
                                    <p:animMotion origin="layout" path="M -3.95833E-6 0 L -0.00026 -0.63333 " pathEditMode="relative" rAng="0" ptsTypes="AA">
                                      <p:cBhvr>
                                        <p:cTn id="11" dur="1000" spd="-100000" fill="hold"/>
                                        <p:tgtEl>
                                          <p:spTgt spid="2"/>
                                        </p:tgtEl>
                                        <p:attrNameLst>
                                          <p:attrName>ppt_x</p:attrName>
                                          <p:attrName>ppt_y</p:attrName>
                                        </p:attrNameLst>
                                      </p:cBhvr>
                                      <p:rCtr x="-13" y="-31667"/>
                                    </p:animMotion>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50" fill="hold"/>
                                        <p:tgtEl>
                                          <p:spTgt spid="8"/>
                                        </p:tgtEl>
                                        <p:attrNameLst>
                                          <p:attrName>ppt_w</p:attrName>
                                        </p:attrNameLst>
                                      </p:cBhvr>
                                      <p:tavLst>
                                        <p:tav tm="0">
                                          <p:val>
                                            <p:fltVal val="0"/>
                                          </p:val>
                                        </p:tav>
                                        <p:tav tm="100000">
                                          <p:val>
                                            <p:strVal val="#ppt_w"/>
                                          </p:val>
                                        </p:tav>
                                      </p:tavLst>
                                    </p:anim>
                                    <p:anim calcmode="lin" valueType="num">
                                      <p:cBhvr>
                                        <p:cTn id="16" dur="250" fill="hold"/>
                                        <p:tgtEl>
                                          <p:spTgt spid="8"/>
                                        </p:tgtEl>
                                        <p:attrNameLst>
                                          <p:attrName>ppt_h</p:attrName>
                                        </p:attrNameLst>
                                      </p:cBhvr>
                                      <p:tavLst>
                                        <p:tav tm="0">
                                          <p:val>
                                            <p:fltVal val="0"/>
                                          </p:val>
                                        </p:tav>
                                        <p:tav tm="100000">
                                          <p:val>
                                            <p:strVal val="#ppt_h"/>
                                          </p:val>
                                        </p:tav>
                                      </p:tavLst>
                                    </p:anim>
                                    <p:animEffect transition="in" filter="fade">
                                      <p:cBhvr>
                                        <p:cTn id="17" dur="250"/>
                                        <p:tgtEl>
                                          <p:spTgt spid="8"/>
                                        </p:tgtEl>
                                      </p:cBhvr>
                                    </p:animEffect>
                                  </p:childTnLst>
                                </p:cTn>
                              </p:par>
                              <p:par>
                                <p:cTn id="18" presetID="6" presetClass="emph" presetSubtype="0" decel="100000" fill="hold" grpId="1" nodeType="withEffect">
                                  <p:stCondLst>
                                    <p:cond delay="200"/>
                                  </p:stCondLst>
                                  <p:childTnLst>
                                    <p:animScale>
                                      <p:cBhvr>
                                        <p:cTn id="19" dur="250" fill="hold"/>
                                        <p:tgtEl>
                                          <p:spTgt spid="8"/>
                                        </p:tgtEl>
                                      </p:cBhvr>
                                      <p:by x="120000" y="120000"/>
                                    </p:animScale>
                                  </p:childTnLst>
                                </p:cTn>
                              </p:par>
                              <p:par>
                                <p:cTn id="20" presetID="6" presetClass="emph" presetSubtype="0" decel="100000" fill="hold" grpId="2" nodeType="withEffect">
                                  <p:stCondLst>
                                    <p:cond delay="400"/>
                                  </p:stCondLst>
                                  <p:childTnLst>
                                    <p:animScale>
                                      <p:cBhvr>
                                        <p:cTn id="21" dur="250" fill="hold"/>
                                        <p:tgtEl>
                                          <p:spTgt spid="8"/>
                                        </p:tgtEl>
                                      </p:cBhvr>
                                      <p:by x="83000" y="83000"/>
                                    </p:animScale>
                                  </p:childTnLst>
                                </p:cTn>
                              </p:par>
                              <p:par>
                                <p:cTn id="22" presetID="53" presetClass="entr" presetSubtype="16" fill="hold" grpId="0" nodeType="withEffect">
                                  <p:stCondLst>
                                    <p:cond delay="400"/>
                                  </p:stCondLst>
                                  <p:childTnLst>
                                    <p:set>
                                      <p:cBhvr>
                                        <p:cTn id="23" dur="1" fill="hold">
                                          <p:stCondLst>
                                            <p:cond delay="0"/>
                                          </p:stCondLst>
                                        </p:cTn>
                                        <p:tgtEl>
                                          <p:spTgt spid="3"/>
                                        </p:tgtEl>
                                        <p:attrNameLst>
                                          <p:attrName>style.visibility</p:attrName>
                                        </p:attrNameLst>
                                      </p:cBhvr>
                                      <p:to>
                                        <p:strVal val="visible"/>
                                      </p:to>
                                    </p:set>
                                    <p:anim calcmode="lin" valueType="num">
                                      <p:cBhvr>
                                        <p:cTn id="24" dur="250" fill="hold"/>
                                        <p:tgtEl>
                                          <p:spTgt spid="3"/>
                                        </p:tgtEl>
                                        <p:attrNameLst>
                                          <p:attrName>ppt_w</p:attrName>
                                        </p:attrNameLst>
                                      </p:cBhvr>
                                      <p:tavLst>
                                        <p:tav tm="0">
                                          <p:val>
                                            <p:fltVal val="0"/>
                                          </p:val>
                                        </p:tav>
                                        <p:tav tm="100000">
                                          <p:val>
                                            <p:strVal val="#ppt_w"/>
                                          </p:val>
                                        </p:tav>
                                      </p:tavLst>
                                    </p:anim>
                                    <p:anim calcmode="lin" valueType="num">
                                      <p:cBhvr>
                                        <p:cTn id="25" dur="250" fill="hold"/>
                                        <p:tgtEl>
                                          <p:spTgt spid="3"/>
                                        </p:tgtEl>
                                        <p:attrNameLst>
                                          <p:attrName>ppt_h</p:attrName>
                                        </p:attrNameLst>
                                      </p:cBhvr>
                                      <p:tavLst>
                                        <p:tav tm="0">
                                          <p:val>
                                            <p:fltVal val="0"/>
                                          </p:val>
                                        </p:tav>
                                        <p:tav tm="100000">
                                          <p:val>
                                            <p:strVal val="#ppt_h"/>
                                          </p:val>
                                        </p:tav>
                                      </p:tavLst>
                                    </p:anim>
                                    <p:animEffect transition="in" filter="fade">
                                      <p:cBhvr>
                                        <p:cTn id="26" dur="250"/>
                                        <p:tgtEl>
                                          <p:spTgt spid="3"/>
                                        </p:tgtEl>
                                      </p:cBhvr>
                                    </p:animEffect>
                                  </p:childTnLst>
                                </p:cTn>
                              </p:par>
                              <p:par>
                                <p:cTn id="27" presetID="6" presetClass="emph" presetSubtype="0" decel="100000" fill="hold" grpId="1" nodeType="withEffect">
                                  <p:stCondLst>
                                    <p:cond delay="600"/>
                                  </p:stCondLst>
                                  <p:childTnLst>
                                    <p:animScale>
                                      <p:cBhvr>
                                        <p:cTn id="28" dur="250" fill="hold"/>
                                        <p:tgtEl>
                                          <p:spTgt spid="3"/>
                                        </p:tgtEl>
                                      </p:cBhvr>
                                      <p:by x="120000" y="120000"/>
                                    </p:animScale>
                                  </p:childTnLst>
                                </p:cTn>
                              </p:par>
                              <p:par>
                                <p:cTn id="29" presetID="6" presetClass="emph" presetSubtype="0" decel="100000" fill="hold" grpId="2" nodeType="withEffect">
                                  <p:stCondLst>
                                    <p:cond delay="800"/>
                                  </p:stCondLst>
                                  <p:childTnLst>
                                    <p:animScale>
                                      <p:cBhvr>
                                        <p:cTn id="30" dur="250" fill="hold"/>
                                        <p:tgtEl>
                                          <p:spTgt spid="3"/>
                                        </p:tgtEl>
                                      </p:cBhvr>
                                      <p:by x="83000" y="83000"/>
                                    </p:animScale>
                                  </p:childTnLst>
                                </p:cTn>
                              </p:par>
                            </p:childTnLst>
                          </p:cTn>
                        </p:par>
                        <p:par>
                          <p:cTn id="31" fill="hold">
                            <p:stCondLst>
                              <p:cond delay="2050"/>
                            </p:stCondLst>
                            <p:childTnLst>
                              <p:par>
                                <p:cTn id="32" presetID="22" presetClass="entr" presetSubtype="8"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1000"/>
                                        <p:tgtEl>
                                          <p:spTgt spid="9"/>
                                        </p:tgtEl>
                                      </p:cBhvr>
                                    </p:animEffect>
                                  </p:childTnLst>
                                </p:cTn>
                              </p:par>
                            </p:childTnLst>
                          </p:cTn>
                        </p:par>
                        <p:par>
                          <p:cTn id="35" fill="hold">
                            <p:stCondLst>
                              <p:cond delay="3050"/>
                            </p:stCondLst>
                            <p:childTnLst>
                              <p:par>
                                <p:cTn id="36" presetID="53" presetClass="entr" presetSubtype="16"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35" presetClass="path" presetSubtype="0" accel="50000" decel="50000" fill="hold" grpId="1" nodeType="withEffect">
                                  <p:stCondLst>
                                    <p:cond delay="0"/>
                                  </p:stCondLst>
                                  <p:childTnLst>
                                    <p:animMotion origin="layout" path="M 2.08333E-7 4.81481E-6 L 0.31576 4.81481E-6 " pathEditMode="relative" rAng="0" ptsTypes="AA">
                                      <p:cBhvr>
                                        <p:cTn id="42" dur="1000" spd="-100000" fill="hold"/>
                                        <p:tgtEl>
                                          <p:spTgt spid="6"/>
                                        </p:tgtEl>
                                        <p:attrNameLst>
                                          <p:attrName>ppt_x</p:attrName>
                                          <p:attrName>ppt_y</p:attrName>
                                        </p:attrNameLst>
                                      </p:cBhvr>
                                      <p:rCtr x="15781" y="0"/>
                                    </p:animMotion>
                                  </p:childTnLst>
                                </p:cTn>
                              </p:par>
                              <p:par>
                                <p:cTn id="43" presetID="53" presetClass="entr" presetSubtype="16" fill="hold" grpId="0" nodeType="withEffect">
                                  <p:stCondLst>
                                    <p:cond delay="30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par>
                                <p:cTn id="48" presetID="35" presetClass="path" presetSubtype="0" accel="50000" decel="50000" fill="hold" grpId="1" nodeType="withEffect">
                                  <p:stCondLst>
                                    <p:cond delay="300"/>
                                  </p:stCondLst>
                                  <p:childTnLst>
                                    <p:animMotion origin="layout" path="M 2.08333E-7 -1.48148E-6 L 0.31576 -1.48148E-6 " pathEditMode="relative" rAng="0" ptsTypes="AA">
                                      <p:cBhvr>
                                        <p:cTn id="49" dur="1000" spd="-100000" fill="hold"/>
                                        <p:tgtEl>
                                          <p:spTgt spid="7"/>
                                        </p:tgtEl>
                                        <p:attrNameLst>
                                          <p:attrName>ppt_x</p:attrName>
                                          <p:attrName>ppt_y</p:attrName>
                                        </p:attrNameLst>
                                      </p:cBhvr>
                                      <p:rCtr x="15781" y="0"/>
                                    </p:animMotion>
                                  </p:childTnLst>
                                </p:cTn>
                              </p:par>
                              <p:par>
                                <p:cTn id="50" presetID="53" presetClass="entr" presetSubtype="16" fill="hold" grpId="0" nodeType="withEffect">
                                  <p:stCondLst>
                                    <p:cond delay="60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Effect transition="in" filter="fade">
                                      <p:cBhvr>
                                        <p:cTn id="54" dur="500"/>
                                        <p:tgtEl>
                                          <p:spTgt spid="4"/>
                                        </p:tgtEl>
                                      </p:cBhvr>
                                    </p:animEffect>
                                  </p:childTnLst>
                                </p:cTn>
                              </p:par>
                              <p:par>
                                <p:cTn id="55" presetID="35" presetClass="path" presetSubtype="0" accel="50000" decel="50000" fill="hold" grpId="1" nodeType="withEffect">
                                  <p:stCondLst>
                                    <p:cond delay="600"/>
                                  </p:stCondLst>
                                  <p:childTnLst>
                                    <p:animMotion origin="layout" path="M 2.08333E-7 -4.07407E-6 L 0.31576 -4.07407E-6 " pathEditMode="relative" rAng="0" ptsTypes="AA">
                                      <p:cBhvr>
                                        <p:cTn id="56" dur="1000" spd="-100000" fill="hold"/>
                                        <p:tgtEl>
                                          <p:spTgt spid="4"/>
                                        </p:tgtEl>
                                        <p:attrNameLst>
                                          <p:attrName>ppt_x</p:attrName>
                                          <p:attrName>ppt_y</p:attrName>
                                        </p:attrNameLst>
                                      </p:cBhvr>
                                      <p:rCtr x="157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P spid="3" grpId="2"/>
      <p:bldP spid="4" grpId="0"/>
      <p:bldP spid="4" grpId="1"/>
      <p:bldP spid="6" grpId="0"/>
      <p:bldP spid="6" grpId="1"/>
      <p:bldP spid="7" grpId="0"/>
      <p:bldP spid="7" grpId="1"/>
      <p:bldP spid="8" grpId="0" animBg="1"/>
      <p:bldP spid="8" grpId="1" animBg="1"/>
      <p:bldP spid="8"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精准扶贫  攻坚克难  践行庄严承诺</a:t>
            </a:r>
            <a:endParaRPr lang="zh-CN" altLang="en-US" sz="2400" dirty="0"/>
          </a:p>
        </p:txBody>
      </p:sp>
      <p:sp>
        <p:nvSpPr>
          <p:cNvPr id="9" name="TextBox 21"/>
          <p:cNvSpPr txBox="1"/>
          <p:nvPr/>
        </p:nvSpPr>
        <p:spPr>
          <a:xfrm>
            <a:off x="1489583" y="4162710"/>
            <a:ext cx="9312029" cy="1415768"/>
          </a:xfrm>
          <a:prstGeom prst="rect">
            <a:avLst/>
          </a:prstGeom>
          <a:noFill/>
        </p:spPr>
        <p:txBody>
          <a:bodyPr wrap="square" lIns="121917" tIns="60958" rIns="121917" bIns="60958">
            <a:spAutoFit/>
          </a:bodyPr>
          <a:lstStyle/>
          <a:p>
            <a:pPr algn="just">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习近平总书记指出：</a:t>
            </a:r>
            <a:r>
              <a:rPr lang="zh-CN" altLang="en-US" sz="1600" b="1" dirty="0" smtClean="0">
                <a:solidFill>
                  <a:srgbClr val="C00000"/>
                </a:solidFill>
                <a:latin typeface="微软雅黑" panose="020B0503020204020204" pitchFamily="34" charset="-122"/>
                <a:ea typeface="微软雅黑" panose="020B0503020204020204" pitchFamily="34" charset="-122"/>
              </a:rPr>
              <a:t>我们要立下愚公移山志，咬定目标、实干苦干，坚决打赢脱贫攻坚战，确保到</a:t>
            </a:r>
            <a:r>
              <a:rPr lang="en-US" altLang="zh-CN" sz="1600" b="1" dirty="0" smtClean="0">
                <a:solidFill>
                  <a:srgbClr val="C00000"/>
                </a:solidFill>
                <a:latin typeface="微软雅黑" panose="020B0503020204020204" pitchFamily="34" charset="-122"/>
                <a:ea typeface="微软雅黑" panose="020B0503020204020204" pitchFamily="34" charset="-122"/>
              </a:rPr>
              <a:t>2020</a:t>
            </a:r>
            <a:r>
              <a:rPr lang="zh-CN" altLang="en-US" sz="1600" b="1" dirty="0" smtClean="0">
                <a:solidFill>
                  <a:srgbClr val="C00000"/>
                </a:solidFill>
                <a:latin typeface="微软雅黑" panose="020B0503020204020204" pitchFamily="34" charset="-122"/>
                <a:ea typeface="微软雅黑" panose="020B0503020204020204" pitchFamily="34" charset="-122"/>
              </a:rPr>
              <a:t>年所有贫困地区和贫困人口一道迈入全面小康社会。五年来，党中央作出新部署，各级政府立下军令状，攻坚克难、砥砺奋进，通过精准扶贫，使数千万人摆脱了贫困。</a:t>
            </a:r>
          </a:p>
        </p:txBody>
      </p:sp>
      <p:sp>
        <p:nvSpPr>
          <p:cNvPr id="10" name="TextBox 21"/>
          <p:cNvSpPr txBox="1"/>
          <p:nvPr/>
        </p:nvSpPr>
        <p:spPr>
          <a:xfrm>
            <a:off x="1536134" y="2245862"/>
            <a:ext cx="4897283" cy="1508101"/>
          </a:xfrm>
          <a:prstGeom prst="rect">
            <a:avLst/>
          </a:prstGeom>
          <a:noFill/>
        </p:spPr>
        <p:txBody>
          <a:bodyPr wrap="square" lIns="121917" tIns="60958" rIns="121917" bIns="60958">
            <a:spAutoFit/>
          </a:bodyPr>
          <a:lstStyle/>
          <a:p>
            <a:pPr algn="just">
              <a:lnSpc>
                <a:spcPct val="150000"/>
              </a:lnSpc>
            </a:pPr>
            <a:r>
              <a:rPr lang="zh-CN" altLang="en-US" sz="6000" b="1" dirty="0" smtClean="0">
                <a:solidFill>
                  <a:srgbClr val="C00000"/>
                </a:solidFill>
                <a:latin typeface="微软雅黑" panose="020B0503020204020204" pitchFamily="34" charset="-122"/>
                <a:ea typeface="微软雅黑" panose="020B0503020204020204" pitchFamily="34" charset="-122"/>
              </a:rPr>
              <a:t>脱  贫  攻  坚</a:t>
            </a:r>
          </a:p>
        </p:txBody>
      </p:sp>
      <p:sp>
        <p:nvSpPr>
          <p:cNvPr id="11" name="TextBox 21"/>
          <p:cNvSpPr txBox="1"/>
          <p:nvPr/>
        </p:nvSpPr>
        <p:spPr>
          <a:xfrm>
            <a:off x="6374841" y="2865613"/>
            <a:ext cx="5226108" cy="677104"/>
          </a:xfrm>
          <a:prstGeom prst="rect">
            <a:avLst/>
          </a:prstGeom>
          <a:noFill/>
        </p:spPr>
        <p:txBody>
          <a:bodyPr wrap="square" lIns="121917" tIns="60958" rIns="121917" bIns="60958">
            <a:spAutoFit/>
          </a:bodyPr>
          <a:lstStyle/>
          <a:p>
            <a:pPr algn="just">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是全面建成小康社会最艰巨的任务</a:t>
            </a:r>
          </a:p>
        </p:txBody>
      </p:sp>
      <p:grpSp>
        <p:nvGrpSpPr>
          <p:cNvPr id="16" name="组合 12"/>
          <p:cNvGrpSpPr>
            <a:grpSpLocks/>
          </p:cNvGrpSpPr>
          <p:nvPr/>
        </p:nvGrpSpPr>
        <p:grpSpPr bwMode="auto">
          <a:xfrm>
            <a:off x="1517890" y="2623524"/>
            <a:ext cx="971522" cy="919193"/>
            <a:chOff x="3833732" y="688638"/>
            <a:chExt cx="549347" cy="550259"/>
          </a:xfrm>
        </p:grpSpPr>
        <p:sp>
          <p:nvSpPr>
            <p:cNvPr id="17" name="矩形 16"/>
            <p:cNvSpPr/>
            <p:nvPr/>
          </p:nvSpPr>
          <p:spPr>
            <a:xfrm>
              <a:off x="3833732" y="688638"/>
              <a:ext cx="549347" cy="55025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25" b="1" dirty="0">
                <a:solidFill>
                  <a:srgbClr val="C00000"/>
                </a:solidFill>
                <a:latin typeface="微软雅黑" panose="020B0503020204020204" pitchFamily="34" charset="-122"/>
                <a:ea typeface="微软雅黑" panose="020B0503020204020204" pitchFamily="34" charset="-122"/>
              </a:endParaRPr>
            </a:p>
          </p:txBody>
        </p:sp>
        <p:cxnSp>
          <p:nvCxnSpPr>
            <p:cNvPr id="18" name="直接连接符 17"/>
            <p:cNvCxnSpPr>
              <a:stCxn id="17" idx="1"/>
              <a:endCxn id="17" idx="3"/>
            </p:cNvCxnSpPr>
            <p:nvPr/>
          </p:nvCxnSpPr>
          <p:spPr>
            <a:xfrm>
              <a:off x="3833732" y="963768"/>
              <a:ext cx="54934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7" idx="0"/>
              <a:endCxn id="17" idx="2"/>
            </p:cNvCxnSpPr>
            <p:nvPr/>
          </p:nvCxnSpPr>
          <p:spPr>
            <a:xfrm>
              <a:off x="4108406" y="688638"/>
              <a:ext cx="0" cy="55025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 name="组合 12"/>
          <p:cNvGrpSpPr>
            <a:grpSpLocks/>
          </p:cNvGrpSpPr>
          <p:nvPr/>
        </p:nvGrpSpPr>
        <p:grpSpPr bwMode="auto">
          <a:xfrm>
            <a:off x="2801736" y="2623524"/>
            <a:ext cx="971522" cy="919193"/>
            <a:chOff x="3833732" y="688638"/>
            <a:chExt cx="549347" cy="550259"/>
          </a:xfrm>
        </p:grpSpPr>
        <p:sp>
          <p:nvSpPr>
            <p:cNvPr id="25" name="矩形 24"/>
            <p:cNvSpPr/>
            <p:nvPr/>
          </p:nvSpPr>
          <p:spPr>
            <a:xfrm>
              <a:off x="3833732" y="688638"/>
              <a:ext cx="549347" cy="55025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25" b="1" dirty="0">
                <a:solidFill>
                  <a:srgbClr val="C00000"/>
                </a:solidFill>
                <a:latin typeface="微软雅黑" panose="020B0503020204020204" pitchFamily="34" charset="-122"/>
                <a:ea typeface="微软雅黑" panose="020B0503020204020204" pitchFamily="34" charset="-122"/>
              </a:endParaRPr>
            </a:p>
          </p:txBody>
        </p:sp>
        <p:cxnSp>
          <p:nvCxnSpPr>
            <p:cNvPr id="26" name="直接连接符 25"/>
            <p:cNvCxnSpPr>
              <a:stCxn id="25" idx="1"/>
              <a:endCxn id="25" idx="3"/>
            </p:cNvCxnSpPr>
            <p:nvPr/>
          </p:nvCxnSpPr>
          <p:spPr>
            <a:xfrm>
              <a:off x="3833732" y="963768"/>
              <a:ext cx="54934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25" idx="0"/>
              <a:endCxn id="25" idx="2"/>
            </p:cNvCxnSpPr>
            <p:nvPr/>
          </p:nvCxnSpPr>
          <p:spPr>
            <a:xfrm>
              <a:off x="4108406" y="688638"/>
              <a:ext cx="0" cy="55025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8" name="组合 12"/>
          <p:cNvGrpSpPr>
            <a:grpSpLocks/>
          </p:cNvGrpSpPr>
          <p:nvPr/>
        </p:nvGrpSpPr>
        <p:grpSpPr bwMode="auto">
          <a:xfrm>
            <a:off x="3973311" y="2623524"/>
            <a:ext cx="971522" cy="919193"/>
            <a:chOff x="3833732" y="688638"/>
            <a:chExt cx="549347" cy="550259"/>
          </a:xfrm>
        </p:grpSpPr>
        <p:sp>
          <p:nvSpPr>
            <p:cNvPr id="29" name="矩形 28"/>
            <p:cNvSpPr/>
            <p:nvPr/>
          </p:nvSpPr>
          <p:spPr>
            <a:xfrm>
              <a:off x="3833732" y="688638"/>
              <a:ext cx="549347" cy="55025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25" b="1" dirty="0">
                <a:solidFill>
                  <a:srgbClr val="C00000"/>
                </a:solidFill>
                <a:latin typeface="微软雅黑" panose="020B0503020204020204" pitchFamily="34" charset="-122"/>
                <a:ea typeface="微软雅黑" panose="020B0503020204020204" pitchFamily="34" charset="-122"/>
              </a:endParaRPr>
            </a:p>
          </p:txBody>
        </p:sp>
        <p:cxnSp>
          <p:nvCxnSpPr>
            <p:cNvPr id="30" name="直接连接符 29"/>
            <p:cNvCxnSpPr>
              <a:stCxn id="29" idx="1"/>
              <a:endCxn id="29" idx="3"/>
            </p:cNvCxnSpPr>
            <p:nvPr/>
          </p:nvCxnSpPr>
          <p:spPr>
            <a:xfrm>
              <a:off x="3833732" y="963768"/>
              <a:ext cx="54934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29" idx="0"/>
              <a:endCxn id="29" idx="2"/>
            </p:cNvCxnSpPr>
            <p:nvPr/>
          </p:nvCxnSpPr>
          <p:spPr>
            <a:xfrm>
              <a:off x="4108406" y="688638"/>
              <a:ext cx="0" cy="55025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2" name="组合 12"/>
          <p:cNvGrpSpPr>
            <a:grpSpLocks/>
          </p:cNvGrpSpPr>
          <p:nvPr/>
        </p:nvGrpSpPr>
        <p:grpSpPr bwMode="auto">
          <a:xfrm>
            <a:off x="5174076" y="2623524"/>
            <a:ext cx="971522" cy="919193"/>
            <a:chOff x="3833732" y="688638"/>
            <a:chExt cx="549347" cy="550259"/>
          </a:xfrm>
        </p:grpSpPr>
        <p:sp>
          <p:nvSpPr>
            <p:cNvPr id="33" name="矩形 32"/>
            <p:cNvSpPr/>
            <p:nvPr/>
          </p:nvSpPr>
          <p:spPr>
            <a:xfrm>
              <a:off x="3833732" y="688638"/>
              <a:ext cx="549347" cy="55025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25" b="1" dirty="0">
                <a:solidFill>
                  <a:srgbClr val="C00000"/>
                </a:solidFill>
                <a:latin typeface="微软雅黑" panose="020B0503020204020204" pitchFamily="34" charset="-122"/>
                <a:ea typeface="微软雅黑" panose="020B0503020204020204" pitchFamily="34" charset="-122"/>
              </a:endParaRPr>
            </a:p>
          </p:txBody>
        </p:sp>
        <p:cxnSp>
          <p:nvCxnSpPr>
            <p:cNvPr id="34" name="直接连接符 33"/>
            <p:cNvCxnSpPr>
              <a:stCxn id="33" idx="1"/>
              <a:endCxn id="33" idx="3"/>
            </p:cNvCxnSpPr>
            <p:nvPr/>
          </p:nvCxnSpPr>
          <p:spPr>
            <a:xfrm>
              <a:off x="3833732" y="963768"/>
              <a:ext cx="54934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33" idx="0"/>
              <a:endCxn id="33" idx="2"/>
            </p:cNvCxnSpPr>
            <p:nvPr/>
          </p:nvCxnSpPr>
          <p:spPr>
            <a:xfrm>
              <a:off x="4108406" y="688638"/>
              <a:ext cx="0" cy="55025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2852883"/>
      </p:ext>
    </p:extLst>
  </p:cSld>
  <p:clrMapOvr>
    <a:masterClrMapping/>
  </p:clrMapOvr>
  <mc:AlternateContent xmlns:mc="http://schemas.openxmlformats.org/markup-compatibility/2006" xmlns:p14="http://schemas.microsoft.com/office/powerpoint/2010/main">
    <mc:Choice Requires="p14">
      <p:transition spd="slow" p14:dur="1600" advClick="0" advTm="17943">
        <p14:gallery dir="l"/>
      </p:transition>
    </mc:Choice>
    <mc:Fallback xmlns="">
      <p:transition spd="slow" advClick="0" advTm="17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 presetClass="entr" presetSubtype="0" fill="hold" nodeType="afterEffect">
                                  <p:stCondLst>
                                    <p:cond delay="0"/>
                                  </p:stCondLst>
                                  <p:iterate type="lt">
                                    <p:tmAbs val="100"/>
                                  </p:iterate>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par>
                          <p:cTn id="29" fill="hold">
                            <p:stCondLst>
                              <p:cond delay="4401"/>
                            </p:stCondLst>
                            <p:childTnLst>
                              <p:par>
                                <p:cTn id="30" presetID="1" presetClass="entr" presetSubtype="0" fill="hold" nodeType="afterEffect">
                                  <p:stCondLst>
                                    <p:cond delay="0"/>
                                  </p:stCondLst>
                                  <p:iterate type="lt">
                                    <p:tmAbs val="100"/>
                                  </p:iterate>
                                  <p:childTnLst>
                                    <p:set>
                                      <p:cBhvr>
                                        <p:cTn id="3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精准扶贫  攻坚克难  践行庄严承诺</a:t>
            </a:r>
            <a:endParaRPr lang="zh-CN" altLang="en-US" sz="2400" dirty="0"/>
          </a:p>
        </p:txBody>
      </p:sp>
      <p:sp>
        <p:nvSpPr>
          <p:cNvPr id="9" name="TextBox 21"/>
          <p:cNvSpPr txBox="1"/>
          <p:nvPr/>
        </p:nvSpPr>
        <p:spPr>
          <a:xfrm>
            <a:off x="1489583" y="4162710"/>
            <a:ext cx="9312029" cy="1415768"/>
          </a:xfrm>
          <a:prstGeom prst="rect">
            <a:avLst/>
          </a:prstGeom>
          <a:noFill/>
        </p:spPr>
        <p:txBody>
          <a:bodyPr wrap="square" lIns="121917" tIns="60958" rIns="121917" bIns="60958">
            <a:spAutoFit/>
          </a:bodyPr>
          <a:lstStyle/>
          <a:p>
            <a:pPr algn="just">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习近平总书记指出：</a:t>
            </a:r>
            <a:r>
              <a:rPr lang="zh-CN" altLang="en-US" sz="1600" b="1" dirty="0" smtClean="0">
                <a:solidFill>
                  <a:srgbClr val="C00000"/>
                </a:solidFill>
                <a:latin typeface="微软雅黑" panose="020B0503020204020204" pitchFamily="34" charset="-122"/>
                <a:ea typeface="微软雅黑" panose="020B0503020204020204" pitchFamily="34" charset="-122"/>
              </a:rPr>
              <a:t>我们在抓扶贫的时候，切忌喊大口号，也不要定那些好高骛远的目标，扶贫攻坚就是要实事求是，因地制宜，分类指导，精准扶贫。（</a:t>
            </a:r>
            <a:r>
              <a:rPr lang="en-US" altLang="zh-CN" sz="1600" b="1" dirty="0" smtClean="0">
                <a:solidFill>
                  <a:srgbClr val="C00000"/>
                </a:solidFill>
                <a:latin typeface="微软雅黑" panose="020B0503020204020204" pitchFamily="34" charset="-122"/>
                <a:ea typeface="微软雅黑" panose="020B0503020204020204" pitchFamily="34" charset="-122"/>
              </a:rPr>
              <a:t>2013</a:t>
            </a:r>
            <a:r>
              <a:rPr lang="zh-CN" altLang="en-US" sz="1600" b="1" dirty="0" smtClean="0">
                <a:solidFill>
                  <a:srgbClr val="C00000"/>
                </a:solidFill>
                <a:latin typeface="微软雅黑" panose="020B0503020204020204" pitchFamily="34" charset="-122"/>
                <a:ea typeface="微软雅黑" panose="020B0503020204020204" pitchFamily="34" charset="-122"/>
              </a:rPr>
              <a:t>年，习近平总书记在湖南省十八洞村考察时，提出了“精准扶贫”理念，成为新时期中国扶贫工作的重要指导思想）</a:t>
            </a:r>
          </a:p>
        </p:txBody>
      </p:sp>
      <p:sp>
        <p:nvSpPr>
          <p:cNvPr id="10" name="TextBox 21"/>
          <p:cNvSpPr txBox="1"/>
          <p:nvPr/>
        </p:nvSpPr>
        <p:spPr>
          <a:xfrm>
            <a:off x="1536134" y="2245862"/>
            <a:ext cx="4897283" cy="1344980"/>
          </a:xfrm>
          <a:prstGeom prst="rect">
            <a:avLst/>
          </a:prstGeom>
          <a:noFill/>
        </p:spPr>
        <p:txBody>
          <a:bodyPr wrap="square" lIns="121917" tIns="60958" rIns="121917" bIns="60958">
            <a:spAutoFit/>
          </a:bodyPr>
          <a:lstStyle/>
          <a:p>
            <a:pPr algn="just">
              <a:lnSpc>
                <a:spcPct val="150000"/>
              </a:lnSpc>
            </a:pPr>
            <a:r>
              <a:rPr lang="zh-CN" altLang="en-US" sz="6000" b="1" dirty="0" smtClean="0">
                <a:solidFill>
                  <a:srgbClr val="C00000"/>
                </a:solidFill>
                <a:latin typeface="微软雅黑" panose="020B0503020204020204" pitchFamily="34" charset="-122"/>
                <a:ea typeface="微软雅黑" panose="020B0503020204020204" pitchFamily="34" charset="-122"/>
              </a:rPr>
              <a:t>精  准  扶  贫</a:t>
            </a:r>
          </a:p>
        </p:txBody>
      </p:sp>
      <p:sp>
        <p:nvSpPr>
          <p:cNvPr id="11" name="TextBox 21"/>
          <p:cNvSpPr txBox="1"/>
          <p:nvPr/>
        </p:nvSpPr>
        <p:spPr>
          <a:xfrm>
            <a:off x="6374840" y="2865613"/>
            <a:ext cx="5512359" cy="677104"/>
          </a:xfrm>
          <a:prstGeom prst="rect">
            <a:avLst/>
          </a:prstGeom>
          <a:noFill/>
        </p:spPr>
        <p:txBody>
          <a:bodyPr wrap="square" lIns="121917" tIns="60958" rIns="121917" bIns="60958">
            <a:spAutoFit/>
          </a:bodyPr>
          <a:lstStyle/>
          <a:p>
            <a:pPr algn="just">
              <a:lnSpc>
                <a:spcPct val="150000"/>
              </a:lnSpc>
            </a:pPr>
            <a:r>
              <a:rPr lang="zh-CN" altLang="en-US" sz="2400" b="1" dirty="0" smtClean="0">
                <a:solidFill>
                  <a:srgbClr val="C00000"/>
                </a:solidFill>
                <a:latin typeface="微软雅黑" panose="020B0503020204020204" pitchFamily="34" charset="-122"/>
                <a:ea typeface="微软雅黑" panose="020B0503020204020204" pitchFamily="34" charset="-122"/>
              </a:rPr>
              <a:t>是新时期中国扶贫工作的重要指导思想</a:t>
            </a:r>
          </a:p>
        </p:txBody>
      </p:sp>
      <p:grpSp>
        <p:nvGrpSpPr>
          <p:cNvPr id="16" name="组合 12"/>
          <p:cNvGrpSpPr>
            <a:grpSpLocks/>
          </p:cNvGrpSpPr>
          <p:nvPr/>
        </p:nvGrpSpPr>
        <p:grpSpPr bwMode="auto">
          <a:xfrm>
            <a:off x="1517890" y="2623524"/>
            <a:ext cx="971522" cy="919193"/>
            <a:chOff x="3833732" y="688638"/>
            <a:chExt cx="549347" cy="550259"/>
          </a:xfrm>
        </p:grpSpPr>
        <p:sp>
          <p:nvSpPr>
            <p:cNvPr id="17" name="矩形 16"/>
            <p:cNvSpPr/>
            <p:nvPr/>
          </p:nvSpPr>
          <p:spPr>
            <a:xfrm>
              <a:off x="3833732" y="688638"/>
              <a:ext cx="549347" cy="55025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25" b="1" dirty="0">
                <a:solidFill>
                  <a:srgbClr val="C00000"/>
                </a:solidFill>
                <a:latin typeface="微软雅黑" panose="020B0503020204020204" pitchFamily="34" charset="-122"/>
                <a:ea typeface="微软雅黑" panose="020B0503020204020204" pitchFamily="34" charset="-122"/>
              </a:endParaRPr>
            </a:p>
          </p:txBody>
        </p:sp>
        <p:cxnSp>
          <p:nvCxnSpPr>
            <p:cNvPr id="18" name="直接连接符 17"/>
            <p:cNvCxnSpPr>
              <a:stCxn id="17" idx="1"/>
              <a:endCxn id="17" idx="3"/>
            </p:cNvCxnSpPr>
            <p:nvPr/>
          </p:nvCxnSpPr>
          <p:spPr>
            <a:xfrm>
              <a:off x="3833732" y="963768"/>
              <a:ext cx="54934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7" idx="0"/>
              <a:endCxn id="17" idx="2"/>
            </p:cNvCxnSpPr>
            <p:nvPr/>
          </p:nvCxnSpPr>
          <p:spPr>
            <a:xfrm>
              <a:off x="4108406" y="688638"/>
              <a:ext cx="0" cy="55025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 name="组合 12"/>
          <p:cNvGrpSpPr>
            <a:grpSpLocks/>
          </p:cNvGrpSpPr>
          <p:nvPr/>
        </p:nvGrpSpPr>
        <p:grpSpPr bwMode="auto">
          <a:xfrm>
            <a:off x="2801736" y="2623524"/>
            <a:ext cx="971522" cy="919193"/>
            <a:chOff x="3833732" y="688638"/>
            <a:chExt cx="549347" cy="550259"/>
          </a:xfrm>
        </p:grpSpPr>
        <p:sp>
          <p:nvSpPr>
            <p:cNvPr id="25" name="矩形 24"/>
            <p:cNvSpPr/>
            <p:nvPr/>
          </p:nvSpPr>
          <p:spPr>
            <a:xfrm>
              <a:off x="3833732" y="688638"/>
              <a:ext cx="549347" cy="55025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25" b="1" dirty="0">
                <a:solidFill>
                  <a:srgbClr val="C00000"/>
                </a:solidFill>
                <a:latin typeface="微软雅黑" panose="020B0503020204020204" pitchFamily="34" charset="-122"/>
                <a:ea typeface="微软雅黑" panose="020B0503020204020204" pitchFamily="34" charset="-122"/>
              </a:endParaRPr>
            </a:p>
          </p:txBody>
        </p:sp>
        <p:cxnSp>
          <p:nvCxnSpPr>
            <p:cNvPr id="26" name="直接连接符 25"/>
            <p:cNvCxnSpPr>
              <a:stCxn id="25" idx="1"/>
              <a:endCxn id="25" idx="3"/>
            </p:cNvCxnSpPr>
            <p:nvPr/>
          </p:nvCxnSpPr>
          <p:spPr>
            <a:xfrm>
              <a:off x="3833732" y="963768"/>
              <a:ext cx="54934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25" idx="0"/>
              <a:endCxn id="25" idx="2"/>
            </p:cNvCxnSpPr>
            <p:nvPr/>
          </p:nvCxnSpPr>
          <p:spPr>
            <a:xfrm>
              <a:off x="4108406" y="688638"/>
              <a:ext cx="0" cy="55025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8" name="组合 12"/>
          <p:cNvGrpSpPr>
            <a:grpSpLocks/>
          </p:cNvGrpSpPr>
          <p:nvPr/>
        </p:nvGrpSpPr>
        <p:grpSpPr bwMode="auto">
          <a:xfrm>
            <a:off x="3973311" y="2623524"/>
            <a:ext cx="971522" cy="919193"/>
            <a:chOff x="3833732" y="688638"/>
            <a:chExt cx="549347" cy="550259"/>
          </a:xfrm>
        </p:grpSpPr>
        <p:sp>
          <p:nvSpPr>
            <p:cNvPr id="29" name="矩形 28"/>
            <p:cNvSpPr/>
            <p:nvPr/>
          </p:nvSpPr>
          <p:spPr>
            <a:xfrm>
              <a:off x="3833732" y="688638"/>
              <a:ext cx="549347" cy="55025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25" b="1" dirty="0">
                <a:solidFill>
                  <a:srgbClr val="C00000"/>
                </a:solidFill>
                <a:latin typeface="微软雅黑" panose="020B0503020204020204" pitchFamily="34" charset="-122"/>
                <a:ea typeface="微软雅黑" panose="020B0503020204020204" pitchFamily="34" charset="-122"/>
              </a:endParaRPr>
            </a:p>
          </p:txBody>
        </p:sp>
        <p:cxnSp>
          <p:nvCxnSpPr>
            <p:cNvPr id="30" name="直接连接符 29"/>
            <p:cNvCxnSpPr>
              <a:stCxn id="29" idx="1"/>
              <a:endCxn id="29" idx="3"/>
            </p:cNvCxnSpPr>
            <p:nvPr/>
          </p:nvCxnSpPr>
          <p:spPr>
            <a:xfrm>
              <a:off x="3833732" y="963768"/>
              <a:ext cx="54934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29" idx="0"/>
              <a:endCxn id="29" idx="2"/>
            </p:cNvCxnSpPr>
            <p:nvPr/>
          </p:nvCxnSpPr>
          <p:spPr>
            <a:xfrm>
              <a:off x="4108406" y="688638"/>
              <a:ext cx="0" cy="55025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2" name="组合 12"/>
          <p:cNvGrpSpPr>
            <a:grpSpLocks/>
          </p:cNvGrpSpPr>
          <p:nvPr/>
        </p:nvGrpSpPr>
        <p:grpSpPr bwMode="auto">
          <a:xfrm>
            <a:off x="5174076" y="2623524"/>
            <a:ext cx="971522" cy="919193"/>
            <a:chOff x="3833732" y="688638"/>
            <a:chExt cx="549347" cy="550259"/>
          </a:xfrm>
        </p:grpSpPr>
        <p:sp>
          <p:nvSpPr>
            <p:cNvPr id="33" name="矩形 32"/>
            <p:cNvSpPr/>
            <p:nvPr/>
          </p:nvSpPr>
          <p:spPr>
            <a:xfrm>
              <a:off x="3833732" y="688638"/>
              <a:ext cx="549347" cy="55025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25" b="1" dirty="0">
                <a:solidFill>
                  <a:srgbClr val="C00000"/>
                </a:solidFill>
                <a:latin typeface="微软雅黑" panose="020B0503020204020204" pitchFamily="34" charset="-122"/>
                <a:ea typeface="微软雅黑" panose="020B0503020204020204" pitchFamily="34" charset="-122"/>
              </a:endParaRPr>
            </a:p>
          </p:txBody>
        </p:sp>
        <p:cxnSp>
          <p:nvCxnSpPr>
            <p:cNvPr id="34" name="直接连接符 33"/>
            <p:cNvCxnSpPr>
              <a:stCxn id="33" idx="1"/>
              <a:endCxn id="33" idx="3"/>
            </p:cNvCxnSpPr>
            <p:nvPr/>
          </p:nvCxnSpPr>
          <p:spPr>
            <a:xfrm>
              <a:off x="3833732" y="963768"/>
              <a:ext cx="54934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33" idx="0"/>
              <a:endCxn id="33" idx="2"/>
            </p:cNvCxnSpPr>
            <p:nvPr/>
          </p:nvCxnSpPr>
          <p:spPr>
            <a:xfrm>
              <a:off x="4108406" y="688638"/>
              <a:ext cx="0" cy="55025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794935"/>
      </p:ext>
    </p:extLst>
  </p:cSld>
  <p:clrMapOvr>
    <a:masterClrMapping/>
  </p:clrMapOvr>
  <mc:AlternateContent xmlns:mc="http://schemas.openxmlformats.org/markup-compatibility/2006" xmlns:p14="http://schemas.microsoft.com/office/powerpoint/2010/main">
    <mc:Choice Requires="p14">
      <p:transition spd="slow" p14:dur="1600" advClick="0" advTm="17316">
        <p14:gallery dir="l"/>
      </p:transition>
    </mc:Choice>
    <mc:Fallback xmlns="">
      <p:transition spd="slow" advClick="0" advTm="17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 presetClass="entr" presetSubtype="0" fill="hold" nodeType="afterEffect">
                                  <p:stCondLst>
                                    <p:cond delay="0"/>
                                  </p:stCondLst>
                                  <p:iterate type="lt">
                                    <p:tmAbs val="100"/>
                                  </p:iterate>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par>
                          <p:cTn id="29" fill="hold">
                            <p:stCondLst>
                              <p:cond delay="4601"/>
                            </p:stCondLst>
                            <p:childTnLst>
                              <p:par>
                                <p:cTn id="30" presetID="1" presetClass="entr" presetSubtype="0" fill="hold" nodeType="afterEffect">
                                  <p:stCondLst>
                                    <p:cond delay="0"/>
                                  </p:stCondLst>
                                  <p:iterate type="lt">
                                    <p:tmAbs val="100"/>
                                  </p:iterate>
                                  <p:childTnLst>
                                    <p:set>
                                      <p:cBhvr>
                                        <p:cTn id="3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精准扶贫  攻坚克难  践行庄严承诺</a:t>
            </a:r>
            <a:endParaRPr lang="zh-CN" altLang="en-US" sz="2400" dirty="0"/>
          </a:p>
        </p:txBody>
      </p:sp>
      <p:sp>
        <p:nvSpPr>
          <p:cNvPr id="9" name="TextBox 21"/>
          <p:cNvSpPr txBox="1"/>
          <p:nvPr/>
        </p:nvSpPr>
        <p:spPr>
          <a:xfrm>
            <a:off x="6959999" y="3528824"/>
            <a:ext cx="4212126" cy="2339098"/>
          </a:xfrm>
          <a:prstGeom prst="rect">
            <a:avLst/>
          </a:prstGeom>
          <a:noFill/>
        </p:spPr>
        <p:txBody>
          <a:bodyPr wrap="square" lIns="121917" tIns="60958" rIns="121917" bIns="60958">
            <a:spAutoFit/>
          </a:bodyPr>
          <a:lstStyle/>
          <a:p>
            <a:pPr algn="just">
              <a:lnSpc>
                <a:spcPct val="150000"/>
              </a:lnSpc>
            </a:pPr>
            <a:r>
              <a:rPr lang="en-US" altLang="zh-CN" sz="1600" b="1" dirty="0" smtClean="0">
                <a:solidFill>
                  <a:srgbClr val="C00000"/>
                </a:solidFill>
                <a:latin typeface="微软雅黑" panose="020B0503020204020204" pitchFamily="34" charset="-122"/>
                <a:ea typeface="微软雅黑" panose="020B0503020204020204" pitchFamily="34" charset="-122"/>
              </a:rPr>
              <a:t>2014</a:t>
            </a:r>
            <a:r>
              <a:rPr lang="zh-CN" altLang="en-US" sz="1600" b="1" dirty="0" smtClean="0">
                <a:solidFill>
                  <a:srgbClr val="C00000"/>
                </a:solidFill>
                <a:latin typeface="微软雅黑" panose="020B0503020204020204" pitchFamily="34" charset="-122"/>
                <a:ea typeface="微软雅黑" panose="020B0503020204020204" pitchFamily="34" charset="-122"/>
              </a:rPr>
              <a:t>年，中央对贫困户进行了摸底调查，建档立卡。摸底显示，全国因病致贫的有</a:t>
            </a:r>
            <a:r>
              <a:rPr lang="en-US" altLang="zh-CN" sz="1600" b="1" dirty="0" smtClean="0">
                <a:solidFill>
                  <a:srgbClr val="C00000"/>
                </a:solidFill>
                <a:latin typeface="微软雅黑" panose="020B0503020204020204" pitchFamily="34" charset="-122"/>
                <a:ea typeface="微软雅黑" panose="020B0503020204020204" pitchFamily="34" charset="-122"/>
              </a:rPr>
              <a:t>42%</a:t>
            </a:r>
            <a:r>
              <a:rPr lang="zh-CN" altLang="en-US" sz="1600" b="1" dirty="0" smtClean="0">
                <a:solidFill>
                  <a:srgbClr val="C00000"/>
                </a:solidFill>
                <a:latin typeface="微软雅黑" panose="020B0503020204020204" pitchFamily="34" charset="-122"/>
                <a:ea typeface="微软雅黑" panose="020B0503020204020204" pitchFamily="34" charset="-122"/>
              </a:rPr>
              <a:t>，因灾致贫的有</a:t>
            </a:r>
            <a:r>
              <a:rPr lang="en-US" altLang="zh-CN" sz="1600" b="1" dirty="0" smtClean="0">
                <a:solidFill>
                  <a:srgbClr val="C00000"/>
                </a:solidFill>
                <a:latin typeface="微软雅黑" panose="020B0503020204020204" pitchFamily="34" charset="-122"/>
                <a:ea typeface="微软雅黑" panose="020B0503020204020204" pitchFamily="34" charset="-122"/>
              </a:rPr>
              <a:t>20%</a:t>
            </a:r>
            <a:r>
              <a:rPr lang="zh-CN" altLang="en-US" sz="1600" b="1" dirty="0" smtClean="0">
                <a:solidFill>
                  <a:srgbClr val="C00000"/>
                </a:solidFill>
                <a:latin typeface="微软雅黑" panose="020B0503020204020204" pitchFamily="34" charset="-122"/>
                <a:ea typeface="微软雅黑" panose="020B0503020204020204" pitchFamily="34" charset="-122"/>
              </a:rPr>
              <a:t>，因学致贫的有</a:t>
            </a:r>
            <a:r>
              <a:rPr lang="en-US" altLang="zh-CN" sz="1600" b="1" dirty="0" smtClean="0">
                <a:solidFill>
                  <a:srgbClr val="C00000"/>
                </a:solidFill>
                <a:latin typeface="微软雅黑" panose="020B0503020204020204" pitchFamily="34" charset="-122"/>
                <a:ea typeface="微软雅黑" panose="020B0503020204020204" pitchFamily="34" charset="-122"/>
              </a:rPr>
              <a:t>10%</a:t>
            </a:r>
            <a:r>
              <a:rPr lang="zh-CN" altLang="en-US" sz="1600" b="1" dirty="0" smtClean="0">
                <a:solidFill>
                  <a:srgbClr val="C00000"/>
                </a:solidFill>
                <a:latin typeface="微软雅黑" panose="020B0503020204020204" pitchFamily="34" charset="-122"/>
                <a:ea typeface="微软雅黑" panose="020B0503020204020204" pitchFamily="34" charset="-122"/>
              </a:rPr>
              <a:t>，因劳动能力弱致贫的有</a:t>
            </a:r>
            <a:r>
              <a:rPr lang="en-US" altLang="zh-CN" sz="1600" b="1" dirty="0" smtClean="0">
                <a:solidFill>
                  <a:srgbClr val="C00000"/>
                </a:solidFill>
                <a:latin typeface="微软雅黑" panose="020B0503020204020204" pitchFamily="34" charset="-122"/>
                <a:ea typeface="微软雅黑" panose="020B0503020204020204" pitchFamily="34" charset="-122"/>
              </a:rPr>
              <a:t>8%</a:t>
            </a:r>
            <a:r>
              <a:rPr lang="zh-CN" altLang="en-US" sz="1600" b="1" dirty="0" smtClean="0">
                <a:solidFill>
                  <a:srgbClr val="C00000"/>
                </a:solidFill>
                <a:latin typeface="微软雅黑" panose="020B0503020204020204" pitchFamily="34" charset="-122"/>
                <a:ea typeface="微软雅黑" panose="020B0503020204020204" pitchFamily="34" charset="-122"/>
              </a:rPr>
              <a:t>；其他原因致贫的有</a:t>
            </a:r>
            <a:r>
              <a:rPr lang="en-US" altLang="zh-CN" sz="1600" b="1" dirty="0" smtClean="0">
                <a:solidFill>
                  <a:srgbClr val="C00000"/>
                </a:solidFill>
                <a:latin typeface="微软雅黑" panose="020B0503020204020204" pitchFamily="34" charset="-122"/>
                <a:ea typeface="微软雅黑" panose="020B0503020204020204" pitchFamily="34" charset="-122"/>
              </a:rPr>
              <a:t>20%</a:t>
            </a:r>
            <a:r>
              <a:rPr lang="zh-CN" altLang="en-US" sz="1600" b="1" dirty="0" smtClean="0">
                <a:solidFill>
                  <a:srgbClr val="C00000"/>
                </a:solidFill>
                <a:latin typeface="微软雅黑" panose="020B0503020204020204" pitchFamily="34" charset="-122"/>
                <a:ea typeface="微软雅黑" panose="020B0503020204020204" pitchFamily="34" charset="-122"/>
              </a:rPr>
              <a:t>。而这些贫困农民绝大多少数都没有增收的产业。</a:t>
            </a:r>
          </a:p>
        </p:txBody>
      </p:sp>
      <p:sp>
        <p:nvSpPr>
          <p:cNvPr id="10" name="TextBox 21"/>
          <p:cNvSpPr txBox="1"/>
          <p:nvPr/>
        </p:nvSpPr>
        <p:spPr>
          <a:xfrm>
            <a:off x="6518469" y="2042426"/>
            <a:ext cx="5095186" cy="1354213"/>
          </a:xfrm>
          <a:prstGeom prst="rect">
            <a:avLst/>
          </a:prstGeom>
          <a:noFill/>
        </p:spPr>
        <p:txBody>
          <a:bodyPr wrap="square" lIns="121917" tIns="60958" rIns="121917" bIns="60958">
            <a:spAutoFit/>
          </a:bodyPr>
          <a:lstStyle/>
          <a:p>
            <a:pPr algn="ctr"/>
            <a:r>
              <a:rPr lang="zh-CN" altLang="en-US" sz="4400" b="1" dirty="0" smtClean="0">
                <a:solidFill>
                  <a:srgbClr val="C00000"/>
                </a:solidFill>
                <a:latin typeface="微软雅黑" panose="020B0503020204020204" pitchFamily="34" charset="-122"/>
                <a:ea typeface="微软雅黑" panose="020B0503020204020204" pitchFamily="34" charset="-122"/>
              </a:rPr>
              <a:t>精准扶贫 </a:t>
            </a:r>
            <a:endParaRPr lang="en-US" altLang="zh-CN" sz="4400" b="1" dirty="0" smtClean="0">
              <a:solidFill>
                <a:srgbClr val="C00000"/>
              </a:solidFill>
              <a:latin typeface="微软雅黑" panose="020B0503020204020204" pitchFamily="34" charset="-122"/>
              <a:ea typeface="微软雅黑" panose="020B0503020204020204" pitchFamily="34" charset="-122"/>
            </a:endParaRPr>
          </a:p>
          <a:p>
            <a:pPr algn="ctr"/>
            <a:r>
              <a:rPr lang="zh-CN" altLang="en-US" sz="3600" dirty="0" smtClean="0">
                <a:solidFill>
                  <a:srgbClr val="C00000"/>
                </a:solidFill>
                <a:latin typeface="微软雅黑" panose="020B0503020204020204" pitchFamily="34" charset="-122"/>
                <a:ea typeface="微软雅黑" panose="020B0503020204020204" pitchFamily="34" charset="-122"/>
              </a:rPr>
              <a:t>首先要找到贫根</a:t>
            </a:r>
          </a:p>
        </p:txBody>
      </p:sp>
      <p:sp>
        <p:nvSpPr>
          <p:cNvPr id="22" name="圆角矩形 21"/>
          <p:cNvSpPr/>
          <p:nvPr/>
        </p:nvSpPr>
        <p:spPr>
          <a:xfrm>
            <a:off x="691113" y="2441025"/>
            <a:ext cx="4823185" cy="495284"/>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23" name="文本框 58"/>
          <p:cNvSpPr txBox="1"/>
          <p:nvPr/>
        </p:nvSpPr>
        <p:spPr>
          <a:xfrm>
            <a:off x="3760946" y="2290041"/>
            <a:ext cx="1092734" cy="772529"/>
          </a:xfrm>
          <a:prstGeom prst="rect">
            <a:avLst/>
          </a:prstGeom>
          <a:noFill/>
        </p:spPr>
        <p:txBody>
          <a:bodyPr wrap="square" lIns="124977" tIns="62489" rIns="124977" bIns="62489" rtlCol="0">
            <a:spAutoFit/>
          </a:bodyPr>
          <a:lstStyle/>
          <a:p>
            <a:pPr algn="ctr">
              <a:lnSpc>
                <a:spcPct val="150000"/>
              </a:lnSpc>
            </a:pPr>
            <a:r>
              <a:rPr lang="en-US" altLang="zh-CN" sz="2800" b="1" dirty="0" smtClean="0">
                <a:solidFill>
                  <a:srgbClr val="C00000"/>
                </a:solidFill>
                <a:latin typeface="微软雅黑" panose="020B0503020204020204" pitchFamily="34" charset="-122"/>
                <a:ea typeface="微软雅黑" panose="020B0503020204020204" pitchFamily="34" charset="-122"/>
              </a:rPr>
              <a:t>42%</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691112" y="2262389"/>
            <a:ext cx="2243777" cy="546056"/>
            <a:chOff x="2627784" y="1060097"/>
            <a:chExt cx="925800" cy="502443"/>
          </a:xfrm>
        </p:grpSpPr>
        <p:sp>
          <p:nvSpPr>
            <p:cNvPr id="37" name="圆角矩形 36"/>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38" name="文本框 58"/>
            <p:cNvSpPr txBox="1"/>
            <p:nvPr/>
          </p:nvSpPr>
          <p:spPr>
            <a:xfrm>
              <a:off x="2805436" y="1060097"/>
              <a:ext cx="655760" cy="498432"/>
            </a:xfrm>
            <a:prstGeom prst="rect">
              <a:avLst/>
            </a:prstGeom>
            <a:noFill/>
          </p:spPr>
          <p:txBody>
            <a:bodyPr wrap="square" lIns="124977" tIns="62489" rIns="124977" bIns="62489" rtlCol="0">
              <a:spAutoFit/>
            </a:bodyPr>
            <a:lstStyle/>
            <a:p>
              <a:pPr>
                <a:lnSpc>
                  <a:spcPct val="150000"/>
                </a:lnSpc>
              </a:pPr>
              <a:r>
                <a:rPr lang="zh-CN" altLang="en-US" b="1" dirty="0" smtClean="0">
                  <a:solidFill>
                    <a:schemeClr val="bg1"/>
                  </a:solidFill>
                  <a:latin typeface="微软雅黑" panose="020B0503020204020204" pitchFamily="34" charset="-122"/>
                  <a:ea typeface="微软雅黑" panose="020B0503020204020204" pitchFamily="34" charset="-122"/>
                </a:rPr>
                <a:t>因病致贫</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44" name="圆角矩形 43"/>
          <p:cNvSpPr/>
          <p:nvPr/>
        </p:nvSpPr>
        <p:spPr>
          <a:xfrm>
            <a:off x="995913" y="3213554"/>
            <a:ext cx="4823185" cy="495284"/>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45" name="文本框 58"/>
          <p:cNvSpPr txBox="1"/>
          <p:nvPr/>
        </p:nvSpPr>
        <p:spPr>
          <a:xfrm>
            <a:off x="4065746" y="3062570"/>
            <a:ext cx="1092734" cy="772529"/>
          </a:xfrm>
          <a:prstGeom prst="rect">
            <a:avLst/>
          </a:prstGeom>
          <a:noFill/>
        </p:spPr>
        <p:txBody>
          <a:bodyPr wrap="square" lIns="124977" tIns="62489" rIns="124977" bIns="62489" rtlCol="0">
            <a:spAutoFit/>
          </a:bodyPr>
          <a:lstStyle/>
          <a:p>
            <a:pPr algn="ctr">
              <a:lnSpc>
                <a:spcPct val="150000"/>
              </a:lnSpc>
            </a:pPr>
            <a:r>
              <a:rPr lang="en-US" altLang="zh-CN" sz="2800" b="1" dirty="0" smtClean="0">
                <a:solidFill>
                  <a:srgbClr val="C00000"/>
                </a:solidFill>
                <a:latin typeface="微软雅黑" panose="020B0503020204020204" pitchFamily="34" charset="-122"/>
                <a:ea typeface="微软雅黑" panose="020B0503020204020204" pitchFamily="34" charset="-122"/>
              </a:rPr>
              <a:t>20%</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995912" y="3043751"/>
            <a:ext cx="2243777" cy="541696"/>
            <a:chOff x="2627784" y="1068226"/>
            <a:chExt cx="925800" cy="498432"/>
          </a:xfrm>
        </p:grpSpPr>
        <p:sp>
          <p:nvSpPr>
            <p:cNvPr id="47" name="圆角矩形 46"/>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48" name="文本框 58"/>
            <p:cNvSpPr txBox="1"/>
            <p:nvPr/>
          </p:nvSpPr>
          <p:spPr>
            <a:xfrm>
              <a:off x="2797691" y="1068226"/>
              <a:ext cx="655760" cy="498432"/>
            </a:xfrm>
            <a:prstGeom prst="rect">
              <a:avLst/>
            </a:prstGeom>
            <a:noFill/>
          </p:spPr>
          <p:txBody>
            <a:bodyPr wrap="square" lIns="124977" tIns="62489" rIns="124977" bIns="62489" rtlCol="0">
              <a:spAutoFit/>
            </a:bodyPr>
            <a:lstStyle/>
            <a:p>
              <a:pPr>
                <a:lnSpc>
                  <a:spcPct val="150000"/>
                </a:lnSpc>
              </a:pPr>
              <a:r>
                <a:rPr lang="zh-CN" altLang="en-US" b="1" dirty="0" smtClean="0">
                  <a:solidFill>
                    <a:schemeClr val="bg1"/>
                  </a:solidFill>
                  <a:latin typeface="微软雅黑" panose="020B0503020204020204" pitchFamily="34" charset="-122"/>
                  <a:ea typeface="微软雅黑" panose="020B0503020204020204" pitchFamily="34" charset="-122"/>
                </a:rPr>
                <a:t>因</a:t>
              </a:r>
              <a:r>
                <a:rPr lang="zh-CN" altLang="en-US" b="1" dirty="0">
                  <a:solidFill>
                    <a:schemeClr val="bg1"/>
                  </a:solidFill>
                  <a:latin typeface="微软雅黑" panose="020B0503020204020204" pitchFamily="34" charset="-122"/>
                  <a:ea typeface="微软雅黑" panose="020B0503020204020204" pitchFamily="34" charset="-122"/>
                </a:rPr>
                <a:t>灾</a:t>
              </a:r>
              <a:r>
                <a:rPr lang="zh-CN" altLang="en-US" b="1" dirty="0" smtClean="0">
                  <a:solidFill>
                    <a:schemeClr val="bg1"/>
                  </a:solidFill>
                  <a:latin typeface="微软雅黑" panose="020B0503020204020204" pitchFamily="34" charset="-122"/>
                  <a:ea typeface="微软雅黑" panose="020B0503020204020204" pitchFamily="34" charset="-122"/>
                </a:rPr>
                <a:t>致贫</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49" name="圆角矩形 48"/>
          <p:cNvSpPr/>
          <p:nvPr/>
        </p:nvSpPr>
        <p:spPr>
          <a:xfrm>
            <a:off x="1300713" y="3986083"/>
            <a:ext cx="4823185" cy="495284"/>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50" name="文本框 58"/>
          <p:cNvSpPr txBox="1"/>
          <p:nvPr/>
        </p:nvSpPr>
        <p:spPr>
          <a:xfrm>
            <a:off x="4370546" y="3835099"/>
            <a:ext cx="1092734" cy="772529"/>
          </a:xfrm>
          <a:prstGeom prst="rect">
            <a:avLst/>
          </a:prstGeom>
          <a:noFill/>
        </p:spPr>
        <p:txBody>
          <a:bodyPr wrap="square" lIns="124977" tIns="62489" rIns="124977" bIns="62489" rtlCol="0">
            <a:spAutoFit/>
          </a:bodyPr>
          <a:lstStyle/>
          <a:p>
            <a:pPr algn="ctr">
              <a:lnSpc>
                <a:spcPct val="150000"/>
              </a:lnSpc>
            </a:pPr>
            <a:r>
              <a:rPr lang="en-US" altLang="zh-CN" sz="2800" b="1" dirty="0" smtClean="0">
                <a:solidFill>
                  <a:srgbClr val="C00000"/>
                </a:solidFill>
                <a:latin typeface="微软雅黑" panose="020B0503020204020204" pitchFamily="34" charset="-122"/>
                <a:ea typeface="微软雅黑" panose="020B0503020204020204" pitchFamily="34" charset="-122"/>
              </a:rPr>
              <a:t>10%</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a:off x="1300712" y="3831741"/>
            <a:ext cx="2243777" cy="541696"/>
            <a:chOff x="2627784" y="1082452"/>
            <a:chExt cx="925800" cy="498432"/>
          </a:xfrm>
        </p:grpSpPr>
        <p:sp>
          <p:nvSpPr>
            <p:cNvPr id="52" name="圆角矩形 5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53" name="文本框 58"/>
            <p:cNvSpPr txBox="1"/>
            <p:nvPr/>
          </p:nvSpPr>
          <p:spPr>
            <a:xfrm>
              <a:off x="2829465" y="1082452"/>
              <a:ext cx="655760" cy="498432"/>
            </a:xfrm>
            <a:prstGeom prst="rect">
              <a:avLst/>
            </a:prstGeom>
            <a:noFill/>
          </p:spPr>
          <p:txBody>
            <a:bodyPr wrap="square" lIns="124977" tIns="62489" rIns="124977" bIns="62489" rtlCol="0">
              <a:spAutoFit/>
            </a:bodyPr>
            <a:lstStyle/>
            <a:p>
              <a:pPr>
                <a:lnSpc>
                  <a:spcPct val="150000"/>
                </a:lnSpc>
              </a:pPr>
              <a:r>
                <a:rPr lang="zh-CN" altLang="en-US" b="1" dirty="0" smtClean="0">
                  <a:solidFill>
                    <a:schemeClr val="bg1"/>
                  </a:solidFill>
                  <a:latin typeface="微软雅黑" panose="020B0503020204020204" pitchFamily="34" charset="-122"/>
                  <a:ea typeface="微软雅黑" panose="020B0503020204020204" pitchFamily="34" charset="-122"/>
                </a:rPr>
                <a:t>因学致贫</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54" name="圆角矩形 53"/>
          <p:cNvSpPr/>
          <p:nvPr/>
        </p:nvSpPr>
        <p:spPr>
          <a:xfrm>
            <a:off x="1605513" y="4758612"/>
            <a:ext cx="4823185" cy="495284"/>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55" name="文本框 58"/>
          <p:cNvSpPr txBox="1"/>
          <p:nvPr/>
        </p:nvSpPr>
        <p:spPr>
          <a:xfrm>
            <a:off x="4675346" y="4607628"/>
            <a:ext cx="1092734" cy="696419"/>
          </a:xfrm>
          <a:prstGeom prst="rect">
            <a:avLst/>
          </a:prstGeom>
          <a:noFill/>
        </p:spPr>
        <p:txBody>
          <a:bodyPr wrap="square" lIns="124977" tIns="62489" rIns="124977" bIns="62489" rtlCol="0">
            <a:spAutoFit/>
          </a:bodyPr>
          <a:lstStyle/>
          <a:p>
            <a:pPr algn="ctr">
              <a:lnSpc>
                <a:spcPct val="150000"/>
              </a:lnSpc>
            </a:pPr>
            <a:r>
              <a:rPr lang="en-US" altLang="zh-CN" sz="2800" b="1" dirty="0" smtClean="0">
                <a:solidFill>
                  <a:srgbClr val="C00000"/>
                </a:solidFill>
                <a:latin typeface="微软雅黑" panose="020B0503020204020204" pitchFamily="34" charset="-122"/>
                <a:ea typeface="微软雅黑" panose="020B0503020204020204" pitchFamily="34" charset="-122"/>
              </a:rPr>
              <a:t>8%</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1605510" y="4576348"/>
            <a:ext cx="2329279" cy="549683"/>
            <a:chOff x="2627784" y="1056759"/>
            <a:chExt cx="961079" cy="505781"/>
          </a:xfrm>
        </p:grpSpPr>
        <p:sp>
          <p:nvSpPr>
            <p:cNvPr id="57" name="圆角矩形 56"/>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58" name="文本框 58"/>
            <p:cNvSpPr txBox="1"/>
            <p:nvPr/>
          </p:nvSpPr>
          <p:spPr>
            <a:xfrm>
              <a:off x="2672320" y="1056759"/>
              <a:ext cx="916543" cy="498433"/>
            </a:xfrm>
            <a:prstGeom prst="rect">
              <a:avLst/>
            </a:prstGeom>
            <a:noFill/>
          </p:spPr>
          <p:txBody>
            <a:bodyPr wrap="square" lIns="124977" tIns="62489" rIns="124977" bIns="62489" rtlCol="0">
              <a:spAutoFit/>
            </a:bodyPr>
            <a:lstStyle/>
            <a:p>
              <a:pPr>
                <a:lnSpc>
                  <a:spcPct val="150000"/>
                </a:lnSpc>
              </a:pPr>
              <a:r>
                <a:rPr lang="zh-CN" altLang="en-US" b="1" dirty="0" smtClean="0">
                  <a:solidFill>
                    <a:schemeClr val="bg1"/>
                  </a:solidFill>
                  <a:latin typeface="微软雅黑" panose="020B0503020204020204" pitchFamily="34" charset="-122"/>
                  <a:ea typeface="微软雅黑" panose="020B0503020204020204" pitchFamily="34" charset="-122"/>
                </a:rPr>
                <a:t>因劳动能力弱致贫</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59" name="圆角矩形 58"/>
          <p:cNvSpPr/>
          <p:nvPr/>
        </p:nvSpPr>
        <p:spPr>
          <a:xfrm>
            <a:off x="1910313" y="5531141"/>
            <a:ext cx="4823185" cy="495284"/>
          </a:xfrm>
          <a:prstGeom prst="roundRect">
            <a:avLst>
              <a:gd name="adj" fmla="val 0"/>
            </a:avLst>
          </a:prstGeom>
          <a:noFill/>
          <a:ln w="12700" cap="flat" cmpd="sng" algn="ctr">
            <a:solidFill>
              <a:srgbClr val="C00000"/>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kern="0">
              <a:solidFill>
                <a:schemeClr val="accent6">
                  <a:lumMod val="90000"/>
                  <a:lumOff val="10000"/>
                </a:schemeClr>
              </a:solidFill>
              <a:latin typeface="Calibri"/>
            </a:endParaRPr>
          </a:p>
        </p:txBody>
      </p:sp>
      <p:sp>
        <p:nvSpPr>
          <p:cNvPr id="60" name="文本框 58"/>
          <p:cNvSpPr txBox="1"/>
          <p:nvPr/>
        </p:nvSpPr>
        <p:spPr>
          <a:xfrm>
            <a:off x="4980146" y="5380157"/>
            <a:ext cx="1092734" cy="696419"/>
          </a:xfrm>
          <a:prstGeom prst="rect">
            <a:avLst/>
          </a:prstGeom>
          <a:noFill/>
        </p:spPr>
        <p:txBody>
          <a:bodyPr wrap="square" lIns="124977" tIns="62489" rIns="124977" bIns="62489" rtlCol="0">
            <a:spAutoFit/>
          </a:bodyPr>
          <a:lstStyle/>
          <a:p>
            <a:pPr algn="ctr">
              <a:lnSpc>
                <a:spcPct val="150000"/>
              </a:lnSpc>
            </a:pPr>
            <a:r>
              <a:rPr lang="en-US" altLang="zh-CN" sz="2800" b="1" dirty="0" smtClean="0">
                <a:solidFill>
                  <a:srgbClr val="C00000"/>
                </a:solidFill>
                <a:latin typeface="微软雅黑" panose="020B0503020204020204" pitchFamily="34" charset="-122"/>
                <a:ea typeface="微软雅黑" panose="020B0503020204020204" pitchFamily="34" charset="-122"/>
              </a:rPr>
              <a:t>20%</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grpSp>
        <p:nvGrpSpPr>
          <p:cNvPr id="61" name="组合 60"/>
          <p:cNvGrpSpPr/>
          <p:nvPr/>
        </p:nvGrpSpPr>
        <p:grpSpPr>
          <a:xfrm>
            <a:off x="1910312" y="5378461"/>
            <a:ext cx="2243777" cy="541697"/>
            <a:chOff x="2627784" y="1083980"/>
            <a:chExt cx="925800" cy="498433"/>
          </a:xfrm>
        </p:grpSpPr>
        <p:sp>
          <p:nvSpPr>
            <p:cNvPr id="62" name="圆角矩形 61"/>
            <p:cNvSpPr/>
            <p:nvPr/>
          </p:nvSpPr>
          <p:spPr>
            <a:xfrm>
              <a:off x="2627784" y="1106814"/>
              <a:ext cx="925800" cy="455726"/>
            </a:xfrm>
            <a:prstGeom prst="roundRect">
              <a:avLst>
                <a:gd name="adj" fmla="val 0"/>
              </a:avLst>
            </a:prstGeom>
            <a:solidFill>
              <a:srgbClr val="C00000"/>
            </a:solidFill>
            <a:ln w="12700" cap="flat" cmpd="sng" algn="ctr">
              <a:solidFill>
                <a:sysClr val="window" lastClr="FFFFFF"/>
              </a:solidFill>
              <a:prstDash val="solid"/>
            </a:ln>
            <a:effectLst>
              <a:outerShdw blurRad="279400" algn="ctr" rotWithShape="0">
                <a:prstClr val="black">
                  <a:alpha val="11000"/>
                </a:prstClr>
              </a:outerShdw>
            </a:effectLst>
          </p:spPr>
          <p:txBody>
            <a:bodyPr lIns="115188" tIns="57594" rIns="115188" bIns="57594" rtlCol="0" anchor="ctr"/>
            <a:lstStyle/>
            <a:p>
              <a:pPr algn="ctr"/>
              <a:endParaRPr lang="zh-CN" altLang="en-US" sz="1400" kern="0">
                <a:solidFill>
                  <a:schemeClr val="accent6">
                    <a:lumMod val="90000"/>
                    <a:lumOff val="10000"/>
                  </a:schemeClr>
                </a:solidFill>
                <a:latin typeface="Calibri"/>
              </a:endParaRPr>
            </a:p>
          </p:txBody>
        </p:sp>
        <p:sp>
          <p:nvSpPr>
            <p:cNvPr id="63" name="文本框 58"/>
            <p:cNvSpPr txBox="1"/>
            <p:nvPr/>
          </p:nvSpPr>
          <p:spPr>
            <a:xfrm>
              <a:off x="2748282" y="1083980"/>
              <a:ext cx="771185" cy="498433"/>
            </a:xfrm>
            <a:prstGeom prst="rect">
              <a:avLst/>
            </a:prstGeom>
            <a:noFill/>
          </p:spPr>
          <p:txBody>
            <a:bodyPr wrap="square" lIns="124977" tIns="62489" rIns="124977" bIns="62489" rtlCol="0">
              <a:spAutoFit/>
            </a:bodyPr>
            <a:lstStyle/>
            <a:p>
              <a:pPr>
                <a:lnSpc>
                  <a:spcPct val="150000"/>
                </a:lnSpc>
              </a:pPr>
              <a:r>
                <a:rPr lang="zh-CN" altLang="en-US" b="1" dirty="0" smtClean="0">
                  <a:solidFill>
                    <a:schemeClr val="bg1"/>
                  </a:solidFill>
                  <a:latin typeface="微软雅黑" panose="020B0503020204020204" pitchFamily="34" charset="-122"/>
                  <a:ea typeface="微软雅黑" panose="020B0503020204020204" pitchFamily="34" charset="-122"/>
                </a:rPr>
                <a:t>其他原因致贫</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053075465"/>
      </p:ext>
    </p:extLst>
  </p:cSld>
  <p:clrMapOvr>
    <a:masterClrMapping/>
  </p:clrMapOvr>
  <mc:AlternateContent xmlns:mc="http://schemas.openxmlformats.org/markup-compatibility/2006" xmlns:p14="http://schemas.microsoft.com/office/powerpoint/2010/main">
    <mc:Choice Requires="p14">
      <p:transition spd="slow" p14:dur="1600" advClick="0" advTm="12516">
        <p14:gallery dir="l"/>
      </p:transition>
    </mc:Choice>
    <mc:Fallback xmlns="">
      <p:transition spd="slow" advClick="0" advTm="125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4000"/>
                            </p:stCondLst>
                            <p:childTnLst>
                              <p:par>
                                <p:cTn id="33" presetID="42" presetClass="entr" presetSubtype="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22" presetClass="entr" presetSubtype="8"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left)">
                                      <p:cBhvr>
                                        <p:cTn id="41" dur="500"/>
                                        <p:tgtEl>
                                          <p:spTgt spid="49"/>
                                        </p:tgtEl>
                                      </p:cBhvr>
                                    </p:animEffect>
                                  </p:childTnLst>
                                </p:cTn>
                              </p:par>
                            </p:childTnLst>
                          </p:cTn>
                        </p:par>
                        <p:par>
                          <p:cTn id="42" fill="hold">
                            <p:stCondLst>
                              <p:cond delay="5500"/>
                            </p:stCondLst>
                            <p:childTnLst>
                              <p:par>
                                <p:cTn id="43" presetID="22" presetClass="entr" presetSubtype="8"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left)">
                                      <p:cBhvr>
                                        <p:cTn id="45" dur="500"/>
                                        <p:tgtEl>
                                          <p:spTgt spid="51"/>
                                        </p:tgtEl>
                                      </p:cBhvr>
                                    </p:animEffect>
                                  </p:childTnLst>
                                </p:cTn>
                              </p:par>
                            </p:childTnLst>
                          </p:cTn>
                        </p:par>
                        <p:par>
                          <p:cTn id="46" fill="hold">
                            <p:stCondLst>
                              <p:cond delay="6000"/>
                            </p:stCondLst>
                            <p:childTnLst>
                              <p:par>
                                <p:cTn id="47" presetID="42" presetClass="entr" presetSubtype="0" fill="hold" grpId="0"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1000"/>
                                        <p:tgtEl>
                                          <p:spTgt spid="50"/>
                                        </p:tgtEl>
                                      </p:cBhvr>
                                    </p:animEffect>
                                    <p:anim calcmode="lin" valueType="num">
                                      <p:cBhvr>
                                        <p:cTn id="50" dur="1000" fill="hold"/>
                                        <p:tgtEl>
                                          <p:spTgt spid="50"/>
                                        </p:tgtEl>
                                        <p:attrNameLst>
                                          <p:attrName>ppt_x</p:attrName>
                                        </p:attrNameLst>
                                      </p:cBhvr>
                                      <p:tavLst>
                                        <p:tav tm="0">
                                          <p:val>
                                            <p:strVal val="#ppt_x"/>
                                          </p:val>
                                        </p:tav>
                                        <p:tav tm="100000">
                                          <p:val>
                                            <p:strVal val="#ppt_x"/>
                                          </p:val>
                                        </p:tav>
                                      </p:tavLst>
                                    </p:anim>
                                    <p:anim calcmode="lin" valueType="num">
                                      <p:cBhvr>
                                        <p:cTn id="51" dur="1000" fill="hold"/>
                                        <p:tgtEl>
                                          <p:spTgt spid="50"/>
                                        </p:tgtEl>
                                        <p:attrNameLst>
                                          <p:attrName>ppt_y</p:attrName>
                                        </p:attrNameLst>
                                      </p:cBhvr>
                                      <p:tavLst>
                                        <p:tav tm="0">
                                          <p:val>
                                            <p:strVal val="#ppt_y+.1"/>
                                          </p:val>
                                        </p:tav>
                                        <p:tav tm="100000">
                                          <p:val>
                                            <p:strVal val="#ppt_y"/>
                                          </p:val>
                                        </p:tav>
                                      </p:tavLst>
                                    </p:anim>
                                  </p:childTnLst>
                                </p:cTn>
                              </p:par>
                            </p:childTnLst>
                          </p:cTn>
                        </p:par>
                        <p:par>
                          <p:cTn id="52" fill="hold">
                            <p:stCondLst>
                              <p:cond delay="7000"/>
                            </p:stCondLst>
                            <p:childTnLst>
                              <p:par>
                                <p:cTn id="53" presetID="22" presetClass="entr" presetSubtype="8"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7500"/>
                            </p:stCondLst>
                            <p:childTnLst>
                              <p:par>
                                <p:cTn id="57" presetID="22" presetClass="entr" presetSubtype="8" fill="hold" nodeType="after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wipe(left)">
                                      <p:cBhvr>
                                        <p:cTn id="59" dur="500"/>
                                        <p:tgtEl>
                                          <p:spTgt spid="56"/>
                                        </p:tgtEl>
                                      </p:cBhvr>
                                    </p:animEffect>
                                  </p:childTnLst>
                                </p:cTn>
                              </p:par>
                            </p:childTnLst>
                          </p:cTn>
                        </p:par>
                        <p:par>
                          <p:cTn id="60" fill="hold">
                            <p:stCondLst>
                              <p:cond delay="8000"/>
                            </p:stCondLst>
                            <p:childTnLst>
                              <p:par>
                                <p:cTn id="61" presetID="42" presetClass="entr" presetSubtype="0" fill="hold" grpId="0" nodeType="after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1000"/>
                                        <p:tgtEl>
                                          <p:spTgt spid="55"/>
                                        </p:tgtEl>
                                      </p:cBhvr>
                                    </p:animEffect>
                                    <p:anim calcmode="lin" valueType="num">
                                      <p:cBhvr>
                                        <p:cTn id="64" dur="1000" fill="hold"/>
                                        <p:tgtEl>
                                          <p:spTgt spid="55"/>
                                        </p:tgtEl>
                                        <p:attrNameLst>
                                          <p:attrName>ppt_x</p:attrName>
                                        </p:attrNameLst>
                                      </p:cBhvr>
                                      <p:tavLst>
                                        <p:tav tm="0">
                                          <p:val>
                                            <p:strVal val="#ppt_x"/>
                                          </p:val>
                                        </p:tav>
                                        <p:tav tm="100000">
                                          <p:val>
                                            <p:strVal val="#ppt_x"/>
                                          </p:val>
                                        </p:tav>
                                      </p:tavLst>
                                    </p:anim>
                                    <p:anim calcmode="lin" valueType="num">
                                      <p:cBhvr>
                                        <p:cTn id="65" dur="1000" fill="hold"/>
                                        <p:tgtEl>
                                          <p:spTgt spid="55"/>
                                        </p:tgtEl>
                                        <p:attrNameLst>
                                          <p:attrName>ppt_y</p:attrName>
                                        </p:attrNameLst>
                                      </p:cBhvr>
                                      <p:tavLst>
                                        <p:tav tm="0">
                                          <p:val>
                                            <p:strVal val="#ppt_y+.1"/>
                                          </p:val>
                                        </p:tav>
                                        <p:tav tm="100000">
                                          <p:val>
                                            <p:strVal val="#ppt_y"/>
                                          </p:val>
                                        </p:tav>
                                      </p:tavLst>
                                    </p:anim>
                                  </p:childTnLst>
                                </p:cTn>
                              </p:par>
                            </p:childTnLst>
                          </p:cTn>
                        </p:par>
                        <p:par>
                          <p:cTn id="66" fill="hold">
                            <p:stCondLst>
                              <p:cond delay="9000"/>
                            </p:stCondLst>
                            <p:childTnLst>
                              <p:par>
                                <p:cTn id="67" presetID="22" presetClass="entr" presetSubtype="8" fill="hold" grpId="0" nodeType="after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wipe(left)">
                                      <p:cBhvr>
                                        <p:cTn id="69" dur="500"/>
                                        <p:tgtEl>
                                          <p:spTgt spid="59"/>
                                        </p:tgtEl>
                                      </p:cBhvr>
                                    </p:animEffect>
                                  </p:childTnLst>
                                </p:cTn>
                              </p:par>
                            </p:childTnLst>
                          </p:cTn>
                        </p:par>
                        <p:par>
                          <p:cTn id="70" fill="hold">
                            <p:stCondLst>
                              <p:cond delay="9500"/>
                            </p:stCondLst>
                            <p:childTnLst>
                              <p:par>
                                <p:cTn id="71" presetID="22" presetClass="entr" presetSubtype="8" fill="hold" nodeType="after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wipe(left)">
                                      <p:cBhvr>
                                        <p:cTn id="73" dur="500"/>
                                        <p:tgtEl>
                                          <p:spTgt spid="61"/>
                                        </p:tgtEl>
                                      </p:cBhvr>
                                    </p:animEffect>
                                  </p:childTnLst>
                                </p:cTn>
                              </p:par>
                            </p:childTnLst>
                          </p:cTn>
                        </p:par>
                        <p:par>
                          <p:cTn id="74" fill="hold">
                            <p:stCondLst>
                              <p:cond delay="10000"/>
                            </p:stCondLst>
                            <p:childTnLst>
                              <p:par>
                                <p:cTn id="75" presetID="42" presetClass="entr" presetSubtype="0" fill="hold" grpId="0" nodeType="after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1000"/>
                                        <p:tgtEl>
                                          <p:spTgt spid="60"/>
                                        </p:tgtEl>
                                      </p:cBhvr>
                                    </p:animEffect>
                                    <p:anim calcmode="lin" valueType="num">
                                      <p:cBhvr>
                                        <p:cTn id="78" dur="1000" fill="hold"/>
                                        <p:tgtEl>
                                          <p:spTgt spid="60"/>
                                        </p:tgtEl>
                                        <p:attrNameLst>
                                          <p:attrName>ppt_x</p:attrName>
                                        </p:attrNameLst>
                                      </p:cBhvr>
                                      <p:tavLst>
                                        <p:tav tm="0">
                                          <p:val>
                                            <p:strVal val="#ppt_x"/>
                                          </p:val>
                                        </p:tav>
                                        <p:tav tm="100000">
                                          <p:val>
                                            <p:strVal val="#ppt_x"/>
                                          </p:val>
                                        </p:tav>
                                      </p:tavLst>
                                    </p:anim>
                                    <p:anim calcmode="lin" valueType="num">
                                      <p:cBhvr>
                                        <p:cTn id="79" dur="1000" fill="hold"/>
                                        <p:tgtEl>
                                          <p:spTgt spid="60"/>
                                        </p:tgtEl>
                                        <p:attrNameLst>
                                          <p:attrName>ppt_y</p:attrName>
                                        </p:attrNameLst>
                                      </p:cBhvr>
                                      <p:tavLst>
                                        <p:tav tm="0">
                                          <p:val>
                                            <p:strVal val="#ppt_y+.1"/>
                                          </p:val>
                                        </p:tav>
                                        <p:tav tm="100000">
                                          <p:val>
                                            <p:strVal val="#ppt_y"/>
                                          </p:val>
                                        </p:tav>
                                      </p:tavLst>
                                    </p:anim>
                                  </p:childTnLst>
                                </p:cTn>
                              </p:par>
                            </p:childTnLst>
                          </p:cTn>
                        </p:par>
                        <p:par>
                          <p:cTn id="80" fill="hold">
                            <p:stCondLst>
                              <p:cond delay="11000"/>
                            </p:stCondLst>
                            <p:childTnLst>
                              <p:par>
                                <p:cTn id="81" presetID="22" presetClass="entr" presetSubtype="1"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up)">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2" grpId="0" animBg="1"/>
      <p:bldP spid="23" grpId="0"/>
      <p:bldP spid="44" grpId="0" animBg="1"/>
      <p:bldP spid="45" grpId="0"/>
      <p:bldP spid="49" grpId="0" animBg="1"/>
      <p:bldP spid="50" grpId="0"/>
      <p:bldP spid="54" grpId="0" animBg="1"/>
      <p:bldP spid="55" grpId="0"/>
      <p:bldP spid="59" grpId="0" animBg="1"/>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精准扶贫  攻坚克难  践行庄严承诺</a:t>
            </a:r>
            <a:endParaRPr lang="zh-CN" altLang="en-US" sz="2400" dirty="0"/>
          </a:p>
        </p:txBody>
      </p:sp>
      <p:sp>
        <p:nvSpPr>
          <p:cNvPr id="9" name="TextBox 21"/>
          <p:cNvSpPr txBox="1"/>
          <p:nvPr/>
        </p:nvSpPr>
        <p:spPr>
          <a:xfrm>
            <a:off x="939114" y="3594726"/>
            <a:ext cx="6600125" cy="1231102"/>
          </a:xfrm>
          <a:prstGeom prst="rect">
            <a:avLst/>
          </a:prstGeom>
          <a:noFill/>
        </p:spPr>
        <p:txBody>
          <a:bodyPr wrap="square" lIns="121917" tIns="60958" rIns="121917" bIns="60958">
            <a:spAutoFit/>
          </a:bodyPr>
          <a:lstStyle/>
          <a:p>
            <a:pPr algn="just">
              <a:lnSpc>
                <a:spcPct val="150000"/>
              </a:lnSpc>
            </a:pPr>
            <a:r>
              <a:rPr lang="en-US" altLang="zh-CN" sz="1600" b="1" dirty="0" smtClean="0">
                <a:solidFill>
                  <a:srgbClr val="C00000"/>
                </a:solidFill>
                <a:latin typeface="微软雅黑" panose="020B0503020204020204" pitchFamily="34" charset="-122"/>
                <a:ea typeface="微软雅黑" panose="020B0503020204020204" pitchFamily="34" charset="-122"/>
              </a:rPr>
              <a:t>2015</a:t>
            </a:r>
            <a:r>
              <a:rPr lang="zh-CN" altLang="en-US" sz="1600" b="1" dirty="0" smtClean="0">
                <a:solidFill>
                  <a:srgbClr val="C00000"/>
                </a:solidFill>
                <a:latin typeface="微软雅黑" panose="020B0503020204020204" pitchFamily="34" charset="-122"/>
                <a:ea typeface="微软雅黑" panose="020B0503020204020204" pitchFamily="34" charset="-122"/>
              </a:rPr>
              <a:t>年，在中央扶贫开发工作会议上，习近平总书记强调，要立下愚公移山志，咬定目标，苦干实干，坚决打赢脱贫攻坚战。中西部</a:t>
            </a:r>
            <a:r>
              <a:rPr lang="en-US" altLang="zh-CN" sz="1600" b="1" dirty="0" smtClean="0">
                <a:solidFill>
                  <a:srgbClr val="C00000"/>
                </a:solidFill>
                <a:latin typeface="微软雅黑" panose="020B0503020204020204" pitchFamily="34" charset="-122"/>
                <a:ea typeface="微软雅黑" panose="020B0503020204020204" pitchFamily="34" charset="-122"/>
              </a:rPr>
              <a:t>22</a:t>
            </a:r>
            <a:r>
              <a:rPr lang="zh-CN" altLang="en-US" sz="1600" b="1" dirty="0" smtClean="0">
                <a:solidFill>
                  <a:srgbClr val="C00000"/>
                </a:solidFill>
                <a:latin typeface="微软雅黑" panose="020B0503020204020204" pitchFamily="34" charset="-122"/>
                <a:ea typeface="微软雅黑" panose="020B0503020204020204" pitchFamily="34" charset="-122"/>
              </a:rPr>
              <a:t>个省区市的党政主要负责同志向中央签署了脱贫攻坚责任书。</a:t>
            </a:r>
          </a:p>
        </p:txBody>
      </p:sp>
      <p:sp>
        <p:nvSpPr>
          <p:cNvPr id="10" name="TextBox 21"/>
          <p:cNvSpPr txBox="1"/>
          <p:nvPr/>
        </p:nvSpPr>
        <p:spPr>
          <a:xfrm>
            <a:off x="611939" y="1910621"/>
            <a:ext cx="5095186" cy="1354213"/>
          </a:xfrm>
          <a:prstGeom prst="rect">
            <a:avLst/>
          </a:prstGeom>
          <a:noFill/>
        </p:spPr>
        <p:txBody>
          <a:bodyPr wrap="square" lIns="121917" tIns="60958" rIns="121917" bIns="60958">
            <a:spAutoFit/>
          </a:bodyPr>
          <a:lstStyle/>
          <a:p>
            <a:pPr algn="ctr"/>
            <a:r>
              <a:rPr lang="zh-CN" altLang="en-US" sz="4400" b="1" dirty="0" smtClean="0">
                <a:solidFill>
                  <a:srgbClr val="C00000"/>
                </a:solidFill>
                <a:latin typeface="微软雅黑" panose="020B0503020204020204" pitchFamily="34" charset="-122"/>
                <a:ea typeface="微软雅黑" panose="020B0503020204020204" pitchFamily="34" charset="-122"/>
              </a:rPr>
              <a:t>精准扶贫 </a:t>
            </a:r>
            <a:endParaRPr lang="en-US" altLang="zh-CN" sz="4400" b="1" dirty="0" smtClean="0">
              <a:solidFill>
                <a:srgbClr val="C00000"/>
              </a:solidFill>
              <a:latin typeface="微软雅黑" panose="020B0503020204020204" pitchFamily="34" charset="-122"/>
              <a:ea typeface="微软雅黑" panose="020B0503020204020204" pitchFamily="34" charset="-122"/>
            </a:endParaRPr>
          </a:p>
          <a:p>
            <a:pPr algn="ctr"/>
            <a:r>
              <a:rPr lang="zh-CN" altLang="en-US" sz="3600" dirty="0" smtClean="0">
                <a:solidFill>
                  <a:srgbClr val="C00000"/>
                </a:solidFill>
                <a:latin typeface="微软雅黑" panose="020B0503020204020204" pitchFamily="34" charset="-122"/>
                <a:ea typeface="微软雅黑" panose="020B0503020204020204" pitchFamily="34" charset="-122"/>
              </a:rPr>
              <a:t>就是要实现精准脱贫</a:t>
            </a:r>
          </a:p>
        </p:txBody>
      </p:sp>
      <p:sp>
        <p:nvSpPr>
          <p:cNvPr id="64" name="TextBox 21"/>
          <p:cNvSpPr txBox="1"/>
          <p:nvPr/>
        </p:nvSpPr>
        <p:spPr>
          <a:xfrm>
            <a:off x="939113" y="4825828"/>
            <a:ext cx="6600125" cy="861770"/>
          </a:xfrm>
          <a:prstGeom prst="rect">
            <a:avLst/>
          </a:prstGeom>
          <a:noFill/>
        </p:spPr>
        <p:txBody>
          <a:bodyPr wrap="square" lIns="121917" tIns="60958" rIns="121917" bIns="60958">
            <a:spAutoFit/>
          </a:bodyPr>
          <a:lstStyle/>
          <a:p>
            <a:pPr algn="just">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在以习近平同志为核心的党中央坚强领导下，全党全社会广泛动员、全力攻坚的局面迅速形成。</a:t>
            </a:r>
          </a:p>
        </p:txBody>
      </p:sp>
      <p:cxnSp>
        <p:nvCxnSpPr>
          <p:cNvPr id="3" name="直接连接符 2"/>
          <p:cNvCxnSpPr/>
          <p:nvPr/>
        </p:nvCxnSpPr>
        <p:spPr>
          <a:xfrm flipV="1">
            <a:off x="1013254" y="3588131"/>
            <a:ext cx="6433751" cy="6595"/>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1013254" y="4832423"/>
            <a:ext cx="6433751" cy="6595"/>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nvGrpSpPr>
          <p:cNvPr id="66" name="组合 65"/>
          <p:cNvGrpSpPr/>
          <p:nvPr/>
        </p:nvGrpSpPr>
        <p:grpSpPr>
          <a:xfrm>
            <a:off x="8333350" y="2359288"/>
            <a:ext cx="2861872" cy="3489577"/>
            <a:chOff x="302819" y="1169948"/>
            <a:chExt cx="1920720" cy="1906234"/>
          </a:xfrm>
        </p:grpSpPr>
        <p:sp>
          <p:nvSpPr>
            <p:cNvPr id="67" name="圆角矩形 66"/>
            <p:cNvSpPr/>
            <p:nvPr/>
          </p:nvSpPr>
          <p:spPr>
            <a:xfrm>
              <a:off x="302819" y="1169948"/>
              <a:ext cx="1920720" cy="1906234"/>
            </a:xfrm>
            <a:prstGeom prst="roundRect">
              <a:avLst>
                <a:gd name="adj" fmla="val 10880"/>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68" name="TextBox 53"/>
            <p:cNvSpPr txBox="1"/>
            <p:nvPr/>
          </p:nvSpPr>
          <p:spPr>
            <a:xfrm>
              <a:off x="589288" y="1336767"/>
              <a:ext cx="1484249" cy="655698"/>
            </a:xfrm>
            <a:prstGeom prst="rect">
              <a:avLst/>
            </a:prstGeom>
            <a:noFill/>
          </p:spPr>
          <p:txBody>
            <a:bodyPr wrap="square" rtlCol="0">
              <a:spAutoFit/>
            </a:bodyPr>
            <a:lstStyle/>
            <a:p>
              <a:pPr algn="ctr">
                <a:lnSpc>
                  <a:spcPct val="120000"/>
                </a:lnSpc>
              </a:pPr>
              <a:r>
                <a:rPr lang="en-US" altLang="zh-CN" sz="6000" b="1" dirty="0" smtClean="0">
                  <a:solidFill>
                    <a:schemeClr val="bg1"/>
                  </a:solidFill>
                  <a:latin typeface="微软雅黑" panose="020B0503020204020204" pitchFamily="34" charset="-122"/>
                  <a:ea typeface="微软雅黑" panose="020B0503020204020204" pitchFamily="34" charset="-122"/>
                </a:rPr>
                <a:t>22</a:t>
              </a:r>
              <a:r>
                <a:rPr lang="zh-CN" altLang="en-US" sz="6000" b="1" dirty="0" smtClean="0">
                  <a:solidFill>
                    <a:schemeClr val="bg1"/>
                  </a:solidFill>
                  <a:latin typeface="微软雅黑" panose="020B0503020204020204" pitchFamily="34" charset="-122"/>
                  <a:ea typeface="微软雅黑" panose="020B0503020204020204" pitchFamily="34" charset="-122"/>
                </a:rPr>
                <a:t>个</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69" name="TextBox 53"/>
            <p:cNvSpPr txBox="1"/>
            <p:nvPr/>
          </p:nvSpPr>
          <p:spPr>
            <a:xfrm>
              <a:off x="439287" y="1983511"/>
              <a:ext cx="1784252" cy="655698"/>
            </a:xfrm>
            <a:prstGeom prst="rect">
              <a:avLst/>
            </a:prstGeom>
            <a:noFill/>
          </p:spPr>
          <p:txBody>
            <a:bodyPr wrap="square" rtlCol="0">
              <a:spAutoFit/>
            </a:bodyPr>
            <a:lstStyle/>
            <a:p>
              <a:pPr algn="ctr">
                <a:lnSpc>
                  <a:spcPct val="120000"/>
                </a:lnSpc>
              </a:pPr>
              <a:r>
                <a:rPr lang="zh-CN" altLang="en-US" sz="2000" b="1" dirty="0" smtClean="0">
                  <a:solidFill>
                    <a:schemeClr val="bg1"/>
                  </a:solidFill>
                  <a:latin typeface="微软雅黑" panose="020B0503020204020204" pitchFamily="34" charset="-122"/>
                  <a:ea typeface="微软雅黑" panose="020B0503020204020204" pitchFamily="34" charset="-122"/>
                </a:rPr>
                <a:t>省区市的党政主要负责同志向中央签署了脱贫攻坚责任书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906682461"/>
      </p:ext>
    </p:extLst>
  </p:cSld>
  <p:clrMapOvr>
    <a:masterClrMapping/>
  </p:clrMapOvr>
  <mc:AlternateContent xmlns:mc="http://schemas.openxmlformats.org/markup-compatibility/2006" xmlns:p14="http://schemas.microsoft.com/office/powerpoint/2010/main">
    <mc:Choice Requires="p14">
      <p:transition spd="slow" p14:dur="1600" advClick="0" advTm="6020">
        <p14:gallery dir="l"/>
      </p:transition>
    </mc:Choice>
    <mc:Fallback xmlns="">
      <p:transition spd="slow" advClick="0" advTm="6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wipe(left)">
                                      <p:cBhvr>
                                        <p:cTn id="21" dur="500"/>
                                        <p:tgtEl>
                                          <p:spTgt spid="6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up)">
                                      <p:cBhvr>
                                        <p:cTn id="24" dur="1000"/>
                                        <p:tgtEl>
                                          <p:spTgt spid="64"/>
                                        </p:tgtEl>
                                      </p:cBhvr>
                                    </p:animEffect>
                                  </p:childTnLst>
                                </p:cTn>
                              </p:par>
                            </p:childTnLst>
                          </p:cTn>
                        </p:par>
                        <p:par>
                          <p:cTn id="25" fill="hold">
                            <p:stCondLst>
                              <p:cond delay="3500"/>
                            </p:stCondLst>
                            <p:childTnLst>
                              <p:par>
                                <p:cTn id="26" presetID="6" presetClass="entr" presetSubtype="16" fill="hold"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circle(in)">
                                      <p:cBhvr>
                                        <p:cTn id="28"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29462" y="684898"/>
            <a:ext cx="5518292" cy="768085"/>
          </a:xfrm>
        </p:spPr>
        <p:txBody>
          <a:bodyPr/>
          <a:lstStyle/>
          <a:p>
            <a:r>
              <a:rPr lang="zh-CN" altLang="en-US" sz="2400" dirty="0" smtClean="0"/>
              <a:t>精准扶贫  攻坚克难  践行庄严承诺</a:t>
            </a:r>
            <a:endParaRPr lang="zh-CN" altLang="en-US" sz="2400" dirty="0"/>
          </a:p>
        </p:txBody>
      </p:sp>
      <p:sp>
        <p:nvSpPr>
          <p:cNvPr id="9" name="TextBox 21"/>
          <p:cNvSpPr txBox="1"/>
          <p:nvPr/>
        </p:nvSpPr>
        <p:spPr>
          <a:xfrm>
            <a:off x="939114" y="2570760"/>
            <a:ext cx="6600125" cy="861770"/>
          </a:xfrm>
          <a:prstGeom prst="rect">
            <a:avLst/>
          </a:prstGeom>
          <a:noFill/>
        </p:spPr>
        <p:txBody>
          <a:bodyPr wrap="square" lIns="121917" tIns="60958" rIns="121917" bIns="60958">
            <a:spAutoFit/>
          </a:bodyPr>
          <a:lstStyle/>
          <a:p>
            <a:pPr algn="just">
              <a:lnSpc>
                <a:spcPct val="150000"/>
              </a:lnSpc>
            </a:pPr>
            <a:r>
              <a:rPr lang="en-US" altLang="zh-CN" sz="1600" b="1" dirty="0" smtClean="0">
                <a:solidFill>
                  <a:srgbClr val="C00000"/>
                </a:solidFill>
                <a:latin typeface="微软雅黑" panose="020B0503020204020204" pitchFamily="34" charset="-122"/>
                <a:ea typeface="微软雅黑" panose="020B0503020204020204" pitchFamily="34" charset="-122"/>
              </a:rPr>
              <a:t>《</a:t>
            </a:r>
            <a:r>
              <a:rPr lang="zh-CN" altLang="en-US" sz="1600" b="1" dirty="0" smtClean="0">
                <a:solidFill>
                  <a:srgbClr val="C00000"/>
                </a:solidFill>
                <a:latin typeface="微软雅黑" panose="020B0503020204020204" pitchFamily="34" charset="-122"/>
                <a:ea typeface="微软雅黑" panose="020B0503020204020204" pitchFamily="34" charset="-122"/>
              </a:rPr>
              <a:t>中共中央国务院关于打赢脱贫攻坚战的决定</a:t>
            </a:r>
            <a:r>
              <a:rPr lang="en-US" altLang="zh-CN" sz="1600" b="1" dirty="0" smtClean="0">
                <a:solidFill>
                  <a:srgbClr val="C00000"/>
                </a:solidFill>
                <a:latin typeface="微软雅黑" panose="020B0503020204020204" pitchFamily="34" charset="-122"/>
                <a:ea typeface="微软雅黑" panose="020B0503020204020204" pitchFamily="34" charset="-122"/>
              </a:rPr>
              <a:t>》</a:t>
            </a:r>
            <a:r>
              <a:rPr lang="zh-CN" altLang="en-US" sz="1600" b="1" dirty="0" smtClean="0">
                <a:solidFill>
                  <a:srgbClr val="C00000"/>
                </a:solidFill>
                <a:latin typeface="微软雅黑" panose="020B0503020204020204" pitchFamily="34" charset="-122"/>
                <a:ea typeface="微软雅黑" panose="020B0503020204020204" pitchFamily="34" charset="-122"/>
              </a:rPr>
              <a:t>发布，成为指导脱贫攻坚的纲领性文件。中央出台</a:t>
            </a:r>
            <a:r>
              <a:rPr lang="en-US" altLang="zh-CN" sz="1600" b="1" dirty="0" smtClean="0">
                <a:solidFill>
                  <a:srgbClr val="C00000"/>
                </a:solidFill>
                <a:latin typeface="微软雅黑" panose="020B0503020204020204" pitchFamily="34" charset="-122"/>
                <a:ea typeface="微软雅黑" panose="020B0503020204020204" pitchFamily="34" charset="-122"/>
              </a:rPr>
              <a:t>11</a:t>
            </a:r>
            <a:r>
              <a:rPr lang="zh-CN" altLang="en-US" sz="1600" b="1" dirty="0" smtClean="0">
                <a:solidFill>
                  <a:srgbClr val="C00000"/>
                </a:solidFill>
                <a:latin typeface="微软雅黑" panose="020B0503020204020204" pitchFamily="34" charset="-122"/>
                <a:ea typeface="微软雅黑" panose="020B0503020204020204" pitchFamily="34" charset="-122"/>
              </a:rPr>
              <a:t>个配套文件</a:t>
            </a:r>
          </a:p>
        </p:txBody>
      </p:sp>
      <p:sp>
        <p:nvSpPr>
          <p:cNvPr id="64" name="TextBox 21"/>
          <p:cNvSpPr txBox="1"/>
          <p:nvPr/>
        </p:nvSpPr>
        <p:spPr>
          <a:xfrm>
            <a:off x="939113" y="3801862"/>
            <a:ext cx="6600125" cy="861770"/>
          </a:xfrm>
          <a:prstGeom prst="rect">
            <a:avLst/>
          </a:prstGeom>
          <a:noFill/>
        </p:spPr>
        <p:txBody>
          <a:bodyPr wrap="square" lIns="121917" tIns="60958" rIns="121917" bIns="60958">
            <a:spAutoFit/>
          </a:bodyPr>
          <a:lstStyle/>
          <a:p>
            <a:pPr algn="just">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国家各部门出台</a:t>
            </a:r>
            <a:r>
              <a:rPr lang="en-US" altLang="zh-CN" sz="1600" b="1" dirty="0" smtClean="0">
                <a:solidFill>
                  <a:srgbClr val="C00000"/>
                </a:solidFill>
                <a:latin typeface="微软雅黑" panose="020B0503020204020204" pitchFamily="34" charset="-122"/>
                <a:ea typeface="微软雅黑" panose="020B0503020204020204" pitchFamily="34" charset="-122"/>
              </a:rPr>
              <a:t>118</a:t>
            </a:r>
            <a:r>
              <a:rPr lang="zh-CN" altLang="en-US" sz="1600" b="1" dirty="0" smtClean="0">
                <a:solidFill>
                  <a:srgbClr val="C00000"/>
                </a:solidFill>
                <a:latin typeface="微软雅黑" panose="020B0503020204020204" pitchFamily="34" charset="-122"/>
                <a:ea typeface="微软雅黑" panose="020B0503020204020204" pitchFamily="34" charset="-122"/>
              </a:rPr>
              <a:t>个政策文件或实施方案。各地也因地制宜，相继出台和完善脱贫攻坚系列举措。</a:t>
            </a:r>
          </a:p>
        </p:txBody>
      </p:sp>
      <p:cxnSp>
        <p:nvCxnSpPr>
          <p:cNvPr id="65" name="直接连接符 64"/>
          <p:cNvCxnSpPr/>
          <p:nvPr/>
        </p:nvCxnSpPr>
        <p:spPr>
          <a:xfrm flipV="1">
            <a:off x="1013254" y="3808457"/>
            <a:ext cx="6433751" cy="6595"/>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nvGrpSpPr>
          <p:cNvPr id="66" name="组合 65"/>
          <p:cNvGrpSpPr/>
          <p:nvPr/>
        </p:nvGrpSpPr>
        <p:grpSpPr>
          <a:xfrm>
            <a:off x="8333350" y="2359288"/>
            <a:ext cx="2861872" cy="3489577"/>
            <a:chOff x="302819" y="1169948"/>
            <a:chExt cx="1920720" cy="1906234"/>
          </a:xfrm>
        </p:grpSpPr>
        <p:sp>
          <p:nvSpPr>
            <p:cNvPr id="67" name="圆角矩形 66"/>
            <p:cNvSpPr/>
            <p:nvPr/>
          </p:nvSpPr>
          <p:spPr>
            <a:xfrm>
              <a:off x="302819" y="1169948"/>
              <a:ext cx="1920720" cy="1906234"/>
            </a:xfrm>
            <a:prstGeom prst="roundRect">
              <a:avLst>
                <a:gd name="adj" fmla="val 10880"/>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68" name="TextBox 53"/>
            <p:cNvSpPr txBox="1"/>
            <p:nvPr/>
          </p:nvSpPr>
          <p:spPr>
            <a:xfrm>
              <a:off x="589288" y="1664616"/>
              <a:ext cx="1484249" cy="235098"/>
            </a:xfrm>
            <a:prstGeom prst="rect">
              <a:avLst/>
            </a:prstGeom>
            <a:noFill/>
          </p:spPr>
          <p:txBody>
            <a:bodyPr wrap="square" rtlCol="0">
              <a:spAutoFit/>
            </a:bodyPr>
            <a:lstStyle/>
            <a:p>
              <a:pPr algn="ctr">
                <a:lnSpc>
                  <a:spcPct val="120000"/>
                </a:lnSpc>
              </a:pPr>
              <a:r>
                <a:rPr lang="zh-CN" altLang="en-US" sz="2000" b="1" dirty="0" smtClean="0">
                  <a:solidFill>
                    <a:schemeClr val="bg1"/>
                  </a:solidFill>
                  <a:latin typeface="微软雅黑" panose="020B0503020204020204" pitchFamily="34" charset="-122"/>
                  <a:ea typeface="微软雅黑" panose="020B0503020204020204" pitchFamily="34" charset="-122"/>
                </a:rPr>
                <a:t>中共中央国务院</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69" name="TextBox 53"/>
            <p:cNvSpPr txBox="1"/>
            <p:nvPr/>
          </p:nvSpPr>
          <p:spPr>
            <a:xfrm>
              <a:off x="439287" y="1983511"/>
              <a:ext cx="1784252" cy="591424"/>
            </a:xfrm>
            <a:prstGeom prst="rect">
              <a:avLst/>
            </a:prstGeom>
            <a:noFill/>
          </p:spPr>
          <p:txBody>
            <a:bodyPr wrap="square" rtlCol="0">
              <a:spAutoFit/>
            </a:bodyPr>
            <a:lstStyle/>
            <a:p>
              <a:pPr algn="ctr">
                <a:lnSpc>
                  <a:spcPct val="120000"/>
                </a:lnSpc>
              </a:pPr>
              <a:r>
                <a:rPr lang="zh-CN" altLang="en-US" sz="2800" b="1" dirty="0" smtClean="0">
                  <a:solidFill>
                    <a:schemeClr val="bg1"/>
                  </a:solidFill>
                  <a:latin typeface="微软雅黑" panose="020B0503020204020204" pitchFamily="34" charset="-122"/>
                  <a:ea typeface="微软雅黑" panose="020B0503020204020204" pitchFamily="34" charset="-122"/>
                </a:rPr>
                <a:t>关于打赢脱贫攻坚战的决定</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2" name="TextBox 21"/>
          <p:cNvSpPr txBox="1"/>
          <p:nvPr/>
        </p:nvSpPr>
        <p:spPr>
          <a:xfrm>
            <a:off x="939113" y="4919462"/>
            <a:ext cx="6600125" cy="448965"/>
          </a:xfrm>
          <a:prstGeom prst="rect">
            <a:avLst/>
          </a:prstGeom>
          <a:noFill/>
        </p:spPr>
        <p:txBody>
          <a:bodyPr wrap="square" lIns="121917" tIns="60958" rIns="121917" bIns="60958">
            <a:spAutoFit/>
          </a:bodyPr>
          <a:lstStyle/>
          <a:p>
            <a:pPr algn="just">
              <a:lnSpc>
                <a:spcPct val="150000"/>
              </a:lnSpc>
            </a:pPr>
            <a:r>
              <a:rPr lang="zh-CN" altLang="en-US" sz="1600" b="1" dirty="0" smtClean="0">
                <a:solidFill>
                  <a:srgbClr val="C00000"/>
                </a:solidFill>
                <a:latin typeface="微软雅黑" panose="020B0503020204020204" pitchFamily="34" charset="-122"/>
                <a:ea typeface="微软雅黑" panose="020B0503020204020204" pitchFamily="34" charset="-122"/>
              </a:rPr>
              <a:t>建章立制，保障了五年来脱贫攻坚不断向纵深推进。</a:t>
            </a:r>
          </a:p>
        </p:txBody>
      </p:sp>
      <p:cxnSp>
        <p:nvCxnSpPr>
          <p:cNvPr id="13" name="直接连接符 12"/>
          <p:cNvCxnSpPr/>
          <p:nvPr/>
        </p:nvCxnSpPr>
        <p:spPr>
          <a:xfrm flipV="1">
            <a:off x="1013254" y="4926057"/>
            <a:ext cx="6433751" cy="6595"/>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150604"/>
      </p:ext>
    </p:extLst>
  </p:cSld>
  <p:clrMapOvr>
    <a:masterClrMapping/>
  </p:clrMapOvr>
  <mc:AlternateContent xmlns:mc="http://schemas.openxmlformats.org/markup-compatibility/2006" xmlns:p14="http://schemas.microsoft.com/office/powerpoint/2010/main">
    <mc:Choice Requires="p14">
      <p:transition spd="slow" p14:dur="1600" advClick="0" advTm="7252">
        <p14:gallery dir="l"/>
      </p:transition>
    </mc:Choice>
    <mc:Fallback xmlns="">
      <p:transition spd="slow" advClick="0" advTm="72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250"/>
                                        <p:tgtEl>
                                          <p:spTgt spid="9"/>
                                        </p:tgtEl>
                                      </p:cBhvr>
                                    </p:animEffect>
                                  </p:childTnLst>
                                </p:cTn>
                              </p:par>
                            </p:childTnLst>
                          </p:cTn>
                        </p:par>
                        <p:par>
                          <p:cTn id="12" fill="hold">
                            <p:stCondLst>
                              <p:cond delay="3250"/>
                            </p:stCondLst>
                            <p:childTnLst>
                              <p:par>
                                <p:cTn id="13" presetID="22" presetClass="entr" presetSubtype="8" fill="hold"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left)">
                                      <p:cBhvr>
                                        <p:cTn id="15" dur="500"/>
                                        <p:tgtEl>
                                          <p:spTgt spid="65"/>
                                        </p:tgtEl>
                                      </p:cBhvr>
                                    </p:animEffect>
                                  </p:childTnLst>
                                </p:cTn>
                              </p:par>
                            </p:childTnLst>
                          </p:cTn>
                        </p:par>
                        <p:par>
                          <p:cTn id="16" fill="hold">
                            <p:stCondLst>
                              <p:cond delay="3750"/>
                            </p:stCondLst>
                            <p:childTnLst>
                              <p:par>
                                <p:cTn id="17" presetID="22" presetClass="entr" presetSubtype="8"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1250"/>
                                        <p:tgtEl>
                                          <p:spTgt spid="64"/>
                                        </p:tgtEl>
                                      </p:cBhvr>
                                    </p:animEffect>
                                  </p:childTnLst>
                                </p:cTn>
                              </p:par>
                            </p:childTnLst>
                          </p:cTn>
                        </p:par>
                        <p:par>
                          <p:cTn id="20" fill="hold">
                            <p:stCondLst>
                              <p:cond delay="50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55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4"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3249</Words>
  <Application>Microsoft Office PowerPoint</Application>
  <PresentationFormat>宽屏</PresentationFormat>
  <Paragraphs>224</Paragraphs>
  <Slides>29</Slides>
  <Notes>29</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29</vt:i4>
      </vt:variant>
    </vt:vector>
  </HeadingPairs>
  <TitlesOfParts>
    <vt:vector size="38" baseType="lpstr">
      <vt:lpstr>DIN Mittelschrift Std</vt:lpstr>
      <vt:lpstr>方正正中黑简体</vt:lpstr>
      <vt:lpstr>宋体</vt:lpstr>
      <vt:lpstr>微软雅黑</vt:lpstr>
      <vt:lpstr>Arial</vt:lpstr>
      <vt:lpstr>Calibri</vt:lpstr>
      <vt:lpstr>Calibri Light</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39</dc:title>
  <dc:creator>Administrator</dc:creator>
  <cp:lastModifiedBy>Administrator</cp:lastModifiedBy>
  <cp:revision>87</cp:revision>
  <dcterms:created xsi:type="dcterms:W3CDTF">2017-06-05T05:45:39Z</dcterms:created>
  <dcterms:modified xsi:type="dcterms:W3CDTF">2017-06-12T11:09:50Z</dcterms:modified>
</cp:coreProperties>
</file>