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8" r:id="rId2"/>
    <p:sldId id="263" r:id="rId3"/>
    <p:sldId id="264" r:id="rId4"/>
    <p:sldId id="293" r:id="rId5"/>
    <p:sldId id="270" r:id="rId6"/>
    <p:sldId id="277" r:id="rId7"/>
    <p:sldId id="306" r:id="rId8"/>
    <p:sldId id="309" r:id="rId9"/>
    <p:sldId id="312" r:id="rId10"/>
    <p:sldId id="311" r:id="rId11"/>
    <p:sldId id="308" r:id="rId12"/>
    <p:sldId id="268" r:id="rId13"/>
    <p:sldId id="291" r:id="rId14"/>
    <p:sldId id="307" r:id="rId15"/>
    <p:sldId id="295" r:id="rId16"/>
    <p:sldId id="310" r:id="rId17"/>
    <p:sldId id="275" r:id="rId18"/>
    <p:sldId id="304" r:id="rId19"/>
    <p:sldId id="303" r:id="rId20"/>
    <p:sldId id="324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4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603" autoAdjust="0"/>
    <p:restoredTop sz="86461" autoAdjust="0"/>
  </p:normalViewPr>
  <p:slideViewPr>
    <p:cSldViewPr snapToGrid="0">
      <p:cViewPr varScale="1">
        <p:scale>
          <a:sx n="58" d="100"/>
          <a:sy n="58" d="100"/>
        </p:scale>
        <p:origin x="240" y="44"/>
      </p:cViewPr>
      <p:guideLst>
        <p:guide orient="horz" pos="2139"/>
        <p:guide pos="3840"/>
      </p:guideLst>
    </p:cSldViewPr>
  </p:slideViewPr>
  <p:outlineViewPr>
    <p:cViewPr>
      <p:scale>
        <a:sx n="33" d="100"/>
        <a:sy n="33" d="100"/>
      </p:scale>
      <p:origin x="0" y="-113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9778E-B533-491B-A037-63CEC32982E9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D65D2-3D3F-4108-9C1E-21CB58C64C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267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921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349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882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437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78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654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815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557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80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997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552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224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790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708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406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540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823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739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094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161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E120A-4108-4952-BDD3-96E655023CCA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364D5-53BF-4B95-87E5-7D414C0F8F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210" y="3281082"/>
            <a:ext cx="4059790" cy="3576918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434374" y="0"/>
            <a:ext cx="72000" cy="1932482"/>
            <a:chOff x="6060000" y="0"/>
            <a:chExt cx="72000" cy="193248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6096000" y="0"/>
              <a:ext cx="0" cy="1922929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6060000" y="1860482"/>
              <a:ext cx="72000" cy="72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 flipV="1">
            <a:off x="2434971" y="4925518"/>
            <a:ext cx="72000" cy="1932482"/>
            <a:chOff x="6060000" y="0"/>
            <a:chExt cx="72000" cy="1932482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6096000" y="0"/>
              <a:ext cx="0" cy="1922929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>
            <a:xfrm>
              <a:off x="6060000" y="1860482"/>
              <a:ext cx="72000" cy="72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456" y="0"/>
            <a:ext cx="785290" cy="2418693"/>
          </a:xfrm>
          <a:prstGeom prst="rect">
            <a:avLst/>
          </a:prstGeom>
        </p:spPr>
      </p:pic>
      <p:sp>
        <p:nvSpPr>
          <p:cNvPr id="15" name="泪滴形 14"/>
          <p:cNvSpPr/>
          <p:nvPr/>
        </p:nvSpPr>
        <p:spPr>
          <a:xfrm rot="18871186">
            <a:off x="10578078" y="2336074"/>
            <a:ext cx="359992" cy="359992"/>
          </a:xfrm>
          <a:prstGeom prst="teardrop">
            <a:avLst>
              <a:gd name="adj" fmla="val 122223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9754774" y="0"/>
            <a:ext cx="2006600" cy="294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111489" y="826869"/>
            <a:ext cx="8392041" cy="2967274"/>
            <a:chOff x="2111489" y="826869"/>
            <a:chExt cx="8392041" cy="2967274"/>
          </a:xfrm>
        </p:grpSpPr>
        <p:sp>
          <p:nvSpPr>
            <p:cNvPr id="19" name="TextBox 18"/>
            <p:cNvSpPr txBox="1"/>
            <p:nvPr/>
          </p:nvSpPr>
          <p:spPr>
            <a:xfrm>
              <a:off x="2111489" y="2470704"/>
              <a:ext cx="839204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0" dirty="0">
                  <a:latin typeface="楷体" panose="02010609060101010101" pitchFamily="49" charset="-122"/>
                  <a:ea typeface="楷体" panose="02010609060101010101" pitchFamily="49" charset="-122"/>
                </a:rPr>
                <a:t>小学教育专业简介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06301" y="826869"/>
              <a:ext cx="46176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合肥学院教育学院</a:t>
              </a:r>
            </a:p>
          </p:txBody>
        </p:sp>
      </p:grpSp>
      <p:pic>
        <p:nvPicPr>
          <p:cNvPr id="4" name="秩厌 - 燕归林间风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857" y="528693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1.66667E-6 0.38125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05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4" y="3149179"/>
            <a:ext cx="5102005" cy="370882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14982" y="174172"/>
            <a:ext cx="10749334" cy="6514834"/>
            <a:chOff x="114982" y="174172"/>
            <a:chExt cx="10749334" cy="651483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82" y="174172"/>
              <a:ext cx="3933160" cy="393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142" y="174172"/>
              <a:ext cx="3894592" cy="3894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1694" y="226446"/>
              <a:ext cx="2762622" cy="3790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6" descr="D:\用户目录\我的文档\Tencent Files\1477023781\FileRecv\B48181C2A08BCB26F68A5209EDB8489B_副本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30" y="4201018"/>
              <a:ext cx="3686628" cy="24879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175" name="Picture 7" descr="D:\用户目录\我的文档\Tencent Files\1477023781\FileRecv\42EF2AD39A59870FBF97A8F165B039B2_副本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086" y="4201018"/>
              <a:ext cx="3791648" cy="24796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4" y="3149179"/>
            <a:ext cx="5102005" cy="370882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9674" y="711201"/>
            <a:ext cx="9501641" cy="5123384"/>
            <a:chOff x="469674" y="711201"/>
            <a:chExt cx="9501641" cy="51233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100" y="711201"/>
              <a:ext cx="8402788" cy="3048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69674" y="4172592"/>
              <a:ext cx="9501641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buFont typeface="Wingdings" panose="05000000000000000000" pitchFamily="2" charset="2"/>
                <a:buChar char="Ø"/>
              </a:pPr>
              <a:r>
                <a:rPr lang="zh-CN" altLang="en-US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在校级、省级</a:t>
              </a:r>
              <a:r>
                <a:rPr lang="zh-CN" altLang="zh-CN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青年教师教学技能大赛中获奖</a:t>
              </a:r>
              <a:endPara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lvl="1">
                <a:buFont typeface="Wingdings" panose="05000000000000000000" pitchFamily="2" charset="2"/>
                <a:buChar char="Ø"/>
              </a:pPr>
              <a:r>
                <a:rPr lang="zh-CN" altLang="zh-CN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陈媛</a:t>
              </a:r>
              <a:r>
                <a:rPr lang="zh-CN" altLang="en-US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，学校青年教师大奖赛</a:t>
              </a:r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文科组一等奖</a:t>
              </a:r>
              <a:r>
                <a:rPr lang="zh-CN" altLang="zh-CN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，</a:t>
              </a:r>
              <a:r>
                <a:rPr lang="en-US" altLang="zh-CN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2013</a:t>
              </a:r>
              <a:r>
                <a:rPr lang="zh-CN" altLang="zh-CN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年</a:t>
              </a:r>
              <a:endPara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lvl="1">
                <a:buFont typeface="Wingdings" panose="05000000000000000000" pitchFamily="2" charset="2"/>
                <a:buChar char="Ø"/>
              </a:pPr>
              <a:r>
                <a:rPr lang="zh-CN" altLang="zh-CN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常春，</a:t>
              </a:r>
              <a:r>
                <a:rPr lang="zh-CN" altLang="en-US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学校青年教师大奖赛</a:t>
              </a:r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文科组二等奖</a:t>
              </a:r>
              <a:r>
                <a:rPr lang="zh-CN" altLang="zh-CN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，</a:t>
              </a:r>
              <a:r>
                <a:rPr lang="en-US" altLang="zh-CN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2015</a:t>
              </a:r>
              <a:r>
                <a:rPr lang="zh-CN" altLang="zh-CN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年</a:t>
              </a:r>
              <a:endPara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endParaRPr lang="zh-CN" altLang="en-US" dirty="0"/>
            </a:p>
          </p:txBody>
        </p:sp>
      </p:grpSp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 flipH="1">
            <a:off x="7298724" y="-3312"/>
            <a:ext cx="4893276" cy="6861311"/>
          </a:xfrm>
          <a:custGeom>
            <a:avLst/>
            <a:gdLst>
              <a:gd name="connsiteX0" fmla="*/ 0 w 2819987"/>
              <a:gd name="connsiteY0" fmla="*/ 0 h 3954162"/>
              <a:gd name="connsiteX1" fmla="*/ 842906 w 2819987"/>
              <a:gd name="connsiteY1" fmla="*/ 0 h 3954162"/>
              <a:gd name="connsiteX2" fmla="*/ 2819987 w 2819987"/>
              <a:gd name="connsiteY2" fmla="*/ 1977081 h 3954162"/>
              <a:gd name="connsiteX3" fmla="*/ 842906 w 2819987"/>
              <a:gd name="connsiteY3" fmla="*/ 3954162 h 3954162"/>
              <a:gd name="connsiteX4" fmla="*/ 0 w 2819987"/>
              <a:gd name="connsiteY4" fmla="*/ 3954162 h 395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987" h="3954162">
                <a:moveTo>
                  <a:pt x="0" y="0"/>
                </a:moveTo>
                <a:lnTo>
                  <a:pt x="842906" y="0"/>
                </a:lnTo>
                <a:cubicBezTo>
                  <a:pt x="1934818" y="0"/>
                  <a:pt x="2819987" y="885169"/>
                  <a:pt x="2819987" y="1977081"/>
                </a:cubicBezTo>
                <a:cubicBezTo>
                  <a:pt x="2819987" y="3068993"/>
                  <a:pt x="1934818" y="3954162"/>
                  <a:pt x="842906" y="3954162"/>
                </a:cubicBezTo>
                <a:lnTo>
                  <a:pt x="0" y="3954162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9900" y="335289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/>
              <a:t>五、人才培养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719052" y="1435574"/>
            <a:ext cx="8943020" cy="1991769"/>
            <a:chOff x="719052" y="1435574"/>
            <a:chExt cx="8943020" cy="1991769"/>
          </a:xfrm>
        </p:grpSpPr>
        <p:sp>
          <p:nvSpPr>
            <p:cNvPr id="3" name="TextBox 2"/>
            <p:cNvSpPr txBox="1"/>
            <p:nvPr/>
          </p:nvSpPr>
          <p:spPr>
            <a:xfrm>
              <a:off x="719052" y="1435574"/>
              <a:ext cx="8943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1.</a:t>
              </a:r>
              <a:r>
                <a:rPr lang="zh-CN" altLang="en-US" sz="2800" b="1" dirty="0"/>
                <a:t>以</a:t>
              </a:r>
              <a:r>
                <a:rPr lang="zh-CN" altLang="zh-CN" sz="2800" b="1" dirty="0">
                  <a:solidFill>
                    <a:srgbClr val="FF0000"/>
                  </a:solidFill>
                </a:rPr>
                <a:t>能力</a:t>
              </a:r>
              <a:r>
                <a:rPr lang="zh-CN" altLang="en-US" sz="2800" b="1" dirty="0">
                  <a:solidFill>
                    <a:srgbClr val="FF0000"/>
                  </a:solidFill>
                </a:rPr>
                <a:t>输出</a:t>
              </a:r>
              <a:r>
                <a:rPr lang="zh-CN" altLang="en-US" sz="2800" b="1" dirty="0"/>
                <a:t>为</a:t>
              </a:r>
              <a:r>
                <a:rPr lang="zh-CN" altLang="zh-CN" sz="2800" b="1" dirty="0"/>
                <a:t>导向</a:t>
              </a:r>
              <a:endParaRPr lang="zh-CN" altLang="en-US" sz="28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3365" y="2042348"/>
              <a:ext cx="752138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根据小学教育的专业定位，科学分析人才发展需求，注重对学生的各方面能力培养，让学生成为一名高素质的优秀人民教师！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79927" y="3573549"/>
            <a:ext cx="11412074" cy="3284451"/>
            <a:chOff x="779927" y="3573549"/>
            <a:chExt cx="11412074" cy="3284451"/>
          </a:xfrm>
        </p:grpSpPr>
        <p:grpSp>
          <p:nvGrpSpPr>
            <p:cNvPr id="9" name="组合 8"/>
            <p:cNvGrpSpPr/>
            <p:nvPr/>
          </p:nvGrpSpPr>
          <p:grpSpPr>
            <a:xfrm>
              <a:off x="779927" y="3573549"/>
              <a:ext cx="8310283" cy="2893939"/>
              <a:chOff x="779927" y="3573549"/>
              <a:chExt cx="8310283" cy="2893939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779927" y="3573549"/>
                <a:ext cx="83102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/>
                  <a:t>2.</a:t>
                </a:r>
                <a:r>
                  <a:rPr lang="zh-CN" altLang="en-US" sz="2800" b="1" dirty="0">
                    <a:solidFill>
                      <a:srgbClr val="FF0000"/>
                    </a:solidFill>
                  </a:rPr>
                  <a:t>模块化课程</a:t>
                </a:r>
                <a:r>
                  <a:rPr lang="zh-CN" altLang="en-US" sz="2800" b="1" dirty="0"/>
                  <a:t>体系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923366" y="4220719"/>
                <a:ext cx="6669744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/>
                  <a:t>专业立足于小学教育改革与发展的实际需要和未来趋势，吸取多年来小学教育办学经验，构建了小学教育专业的模块化课程体系，目前专业已有</a:t>
                </a:r>
                <a:r>
                  <a:rPr lang="zh-CN" altLang="en-US" sz="2800" dirty="0">
                    <a:solidFill>
                      <a:srgbClr val="FF0000"/>
                    </a:solidFill>
                  </a:rPr>
                  <a:t>省级精品</a:t>
                </a:r>
                <a:r>
                  <a:rPr lang="zh-CN" altLang="en-US" sz="2800" dirty="0"/>
                  <a:t>课程三门！</a:t>
                </a:r>
                <a:r>
                  <a:rPr lang="zh-CN" altLang="en-US" sz="2800" dirty="0">
                    <a:solidFill>
                      <a:srgbClr val="FF0000"/>
                    </a:solidFill>
                  </a:rPr>
                  <a:t>校级品牌</a:t>
                </a:r>
                <a:r>
                  <a:rPr lang="zh-CN" altLang="en-US" sz="2800" dirty="0"/>
                  <a:t>课程四门！</a:t>
                </a:r>
              </a:p>
            </p:txBody>
          </p: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1" y="3671455"/>
              <a:ext cx="4724400" cy="3186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12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 flipH="1">
            <a:off x="7298724" y="-3312"/>
            <a:ext cx="4893276" cy="6861311"/>
          </a:xfrm>
          <a:custGeom>
            <a:avLst/>
            <a:gdLst>
              <a:gd name="connsiteX0" fmla="*/ 0 w 2819987"/>
              <a:gd name="connsiteY0" fmla="*/ 0 h 3954162"/>
              <a:gd name="connsiteX1" fmla="*/ 842906 w 2819987"/>
              <a:gd name="connsiteY1" fmla="*/ 0 h 3954162"/>
              <a:gd name="connsiteX2" fmla="*/ 2819987 w 2819987"/>
              <a:gd name="connsiteY2" fmla="*/ 1977081 h 3954162"/>
              <a:gd name="connsiteX3" fmla="*/ 842906 w 2819987"/>
              <a:gd name="connsiteY3" fmla="*/ 3954162 h 3954162"/>
              <a:gd name="connsiteX4" fmla="*/ 0 w 2819987"/>
              <a:gd name="connsiteY4" fmla="*/ 3954162 h 395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987" h="3954162">
                <a:moveTo>
                  <a:pt x="0" y="0"/>
                </a:moveTo>
                <a:lnTo>
                  <a:pt x="842906" y="0"/>
                </a:lnTo>
                <a:cubicBezTo>
                  <a:pt x="1934818" y="0"/>
                  <a:pt x="2819987" y="885169"/>
                  <a:pt x="2819987" y="1977081"/>
                </a:cubicBezTo>
                <a:cubicBezTo>
                  <a:pt x="2819987" y="3068993"/>
                  <a:pt x="1934818" y="3954162"/>
                  <a:pt x="842906" y="3954162"/>
                </a:cubicBezTo>
                <a:lnTo>
                  <a:pt x="0" y="3954162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02720" y="635960"/>
            <a:ext cx="5444866" cy="2365484"/>
            <a:chOff x="802720" y="635960"/>
            <a:chExt cx="5444866" cy="2365484"/>
          </a:xfrm>
        </p:grpSpPr>
        <p:sp>
          <p:nvSpPr>
            <p:cNvPr id="3" name="TextBox 2"/>
            <p:cNvSpPr txBox="1"/>
            <p:nvPr/>
          </p:nvSpPr>
          <p:spPr>
            <a:xfrm>
              <a:off x="802720" y="635960"/>
              <a:ext cx="47552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3.</a:t>
              </a:r>
              <a:r>
                <a:rPr lang="zh-CN" altLang="en-US" sz="2800" b="1" dirty="0">
                  <a:solidFill>
                    <a:srgbClr val="FF0000"/>
                  </a:solidFill>
                </a:rPr>
                <a:t>一体化实践教学</a:t>
              </a:r>
              <a:r>
                <a:rPr lang="zh-CN" altLang="en-US" sz="2800" b="1" dirty="0"/>
                <a:t>体系</a:t>
              </a:r>
              <a:endParaRPr lang="zh-CN" altLang="en-US" sz="28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91405" y="1185562"/>
              <a:ext cx="525618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在专业四年的学习中，我们通过专业见习、认知实习、专业实训，毕业实习，全面培养学生专业认知和实践能力。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02720" y="3165733"/>
            <a:ext cx="11389280" cy="3692268"/>
            <a:chOff x="918325" y="3165733"/>
            <a:chExt cx="11273675" cy="3692268"/>
          </a:xfrm>
        </p:grpSpPr>
        <p:sp>
          <p:nvSpPr>
            <p:cNvPr id="6" name="TextBox 5"/>
            <p:cNvSpPr txBox="1"/>
            <p:nvPr/>
          </p:nvSpPr>
          <p:spPr>
            <a:xfrm>
              <a:off x="918325" y="3165733"/>
              <a:ext cx="45240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4.</a:t>
              </a:r>
              <a:r>
                <a:rPr lang="zh-CN" altLang="en-US" sz="2800" b="1" dirty="0"/>
                <a:t>创新</a:t>
              </a:r>
              <a:r>
                <a:rPr lang="zh-CN" altLang="en-US" sz="2800" b="1" dirty="0">
                  <a:solidFill>
                    <a:srgbClr val="FF0000"/>
                  </a:solidFill>
                </a:rPr>
                <a:t>合作培养</a:t>
              </a:r>
              <a:r>
                <a:rPr lang="zh-CN" altLang="en-US" sz="2800" b="1" dirty="0"/>
                <a:t>模式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97543" y="3864531"/>
              <a:ext cx="480875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专业利用省会合肥的优质教育资源，</a:t>
              </a:r>
              <a:r>
                <a:rPr lang="zh-CN" altLang="zh-CN" sz="2800" dirty="0"/>
                <a:t>签约“合作培养”基地，精选导师，实现四年全程指导，形成了“合作培养”协同育人机制。</a:t>
              </a:r>
              <a:endParaRPr lang="zh-CN" altLang="en-US" sz="2800" dirty="0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226" y="3165733"/>
              <a:ext cx="6084774" cy="3692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advClick="0" advTm="12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06" y="4020120"/>
            <a:ext cx="3906394" cy="282857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41087" y="318608"/>
            <a:ext cx="10660743" cy="6392886"/>
            <a:chOff x="341087" y="318608"/>
            <a:chExt cx="10660743" cy="639288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2488" y="1317801"/>
              <a:ext cx="4739342" cy="4313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组合 7"/>
            <p:cNvGrpSpPr/>
            <p:nvPr/>
          </p:nvGrpSpPr>
          <p:grpSpPr>
            <a:xfrm>
              <a:off x="341087" y="1328745"/>
              <a:ext cx="5616600" cy="5382749"/>
              <a:chOff x="529772" y="1132114"/>
              <a:chExt cx="5616600" cy="5382749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529772" y="1132114"/>
                <a:ext cx="5616600" cy="5382749"/>
                <a:chOff x="345838" y="1067104"/>
                <a:chExt cx="5354730" cy="5043410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5838" y="1067104"/>
                  <a:ext cx="5354730" cy="4079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" name="矩形 4"/>
                <p:cNvSpPr/>
                <p:nvPr/>
              </p:nvSpPr>
              <p:spPr>
                <a:xfrm>
                  <a:off x="1988457" y="5878286"/>
                  <a:ext cx="449943" cy="2322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7" name="矩形 6"/>
              <p:cNvSpPr/>
              <p:nvPr/>
            </p:nvSpPr>
            <p:spPr>
              <a:xfrm>
                <a:off x="827314" y="5239657"/>
                <a:ext cx="391886" cy="1947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38629" y="318608"/>
              <a:ext cx="72571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/>
                <a:t>学有所获</a:t>
              </a:r>
            </a:p>
          </p:txBody>
        </p:sp>
      </p:grpSp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06" y="4020120"/>
            <a:ext cx="3906394" cy="2828572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35014" y="522514"/>
            <a:ext cx="9333744" cy="5399794"/>
            <a:chOff x="735014" y="522514"/>
            <a:chExt cx="9333744" cy="5399794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14" y="1350534"/>
              <a:ext cx="9333744" cy="45717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" name="TextBox 2"/>
            <p:cNvSpPr txBox="1"/>
            <p:nvPr/>
          </p:nvSpPr>
          <p:spPr>
            <a:xfrm>
              <a:off x="735014" y="522514"/>
              <a:ext cx="853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13</a:t>
              </a:r>
              <a:r>
                <a:rPr lang="zh-CN" altLang="en-US" sz="2800" b="1" dirty="0"/>
                <a:t>小学教育沙芬芬同学所获个人荣誉：</a:t>
              </a:r>
            </a:p>
          </p:txBody>
        </p:sp>
      </p:grpSp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06" y="4020120"/>
            <a:ext cx="3906394" cy="282857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11850" y="406400"/>
            <a:ext cx="8744906" cy="5453237"/>
            <a:chOff x="811850" y="406400"/>
            <a:chExt cx="8744906" cy="5453237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50" y="406400"/>
              <a:ext cx="7920553" cy="3439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246" y="3924870"/>
              <a:ext cx="8521510" cy="1934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8798"/>
            <a:ext cx="12192000" cy="35992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42237" y="273934"/>
            <a:ext cx="11307525" cy="6272317"/>
            <a:chOff x="449942" y="273934"/>
            <a:chExt cx="11307525" cy="6272317"/>
          </a:xfrm>
        </p:grpSpPr>
        <p:grpSp>
          <p:nvGrpSpPr>
            <p:cNvPr id="8" name="组合 7"/>
            <p:cNvGrpSpPr/>
            <p:nvPr/>
          </p:nvGrpSpPr>
          <p:grpSpPr>
            <a:xfrm>
              <a:off x="449942" y="362857"/>
              <a:ext cx="6535506" cy="1667111"/>
              <a:chOff x="449942" y="362857"/>
              <a:chExt cx="6535506" cy="1667111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449942" y="362857"/>
                <a:ext cx="502875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400" b="1" dirty="0"/>
                  <a:t>六、学子风采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890934" y="1383637"/>
                <a:ext cx="50945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学高为师，身正为范！</a:t>
                </a: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449943" y="273934"/>
              <a:ext cx="11307524" cy="6272317"/>
              <a:chOff x="449943" y="273934"/>
              <a:chExt cx="11307524" cy="6272317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8457" y="273934"/>
                <a:ext cx="3541486" cy="298486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3269" y="3570547"/>
                <a:ext cx="4924198" cy="297570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0" name="Picture 2" descr="C:\Users\Administrator\Desktop\QQ图片2019061217484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43" y="2224134"/>
                <a:ext cx="5231889" cy="392391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</p:cSld>
  <p:clrMapOvr>
    <a:masterClrMapping/>
  </p:clrMapOvr>
  <p:transition advClick="0" advTm="9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8798"/>
            <a:ext cx="12192000" cy="359920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91528" y="553258"/>
            <a:ext cx="10687244" cy="6387942"/>
            <a:chOff x="488757" y="389972"/>
            <a:chExt cx="10687244" cy="6387942"/>
          </a:xfrm>
        </p:grpSpPr>
        <p:sp>
          <p:nvSpPr>
            <p:cNvPr id="7" name="TextBox 6"/>
            <p:cNvSpPr txBox="1"/>
            <p:nvPr/>
          </p:nvSpPr>
          <p:spPr>
            <a:xfrm>
              <a:off x="1113213" y="856345"/>
              <a:ext cx="40030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b="1" dirty="0"/>
                <a:t>学子风采</a:t>
              </a: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88757" y="389972"/>
              <a:ext cx="10687244" cy="6387942"/>
              <a:chOff x="488757" y="389972"/>
              <a:chExt cx="10687244" cy="6387942"/>
            </a:xfrm>
          </p:grpSpPr>
          <p:pic>
            <p:nvPicPr>
              <p:cNvPr id="3074" name="Picture 2" descr="C:\Users\Administrator\Desktop\QQ图片20190612175458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757" y="2695517"/>
                <a:ext cx="5138737" cy="385405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3075" name="Picture 3" descr="C:\Users\Administrator\Desktop\QQ图片20190612175512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2395" y="389972"/>
                <a:ext cx="3823606" cy="286882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3076" name="Picture 4" descr="C:\Users\Administrator\Desktop\QQ图片2019061217552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2917" y="3754773"/>
                <a:ext cx="4030854" cy="302314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</p:cSld>
  <p:clrMapOvr>
    <a:masterClrMapping/>
  </p:clrMapOvr>
  <p:transition advClick="0" advTm="9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8798"/>
            <a:ext cx="12192000" cy="359920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14937" y="303319"/>
            <a:ext cx="11176743" cy="6554681"/>
            <a:chOff x="314937" y="303319"/>
            <a:chExt cx="11176743" cy="6554681"/>
          </a:xfrm>
        </p:grpSpPr>
        <p:pic>
          <p:nvPicPr>
            <p:cNvPr id="1026" name="Picture 2" descr="C:\Users\Administrator\Desktop\QQ图片2019061217125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328" y="303319"/>
              <a:ext cx="3940638" cy="295547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27" name="Picture 3" descr="C:\Users\Administrator\Desktop\QQ图片2019061217131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37" y="2184741"/>
              <a:ext cx="5515409" cy="30955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28" name="Picture 4" descr="C:\Users\Administrator\Desktop\QQ图片2019061217131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0716" y="3909777"/>
              <a:ext cx="3930964" cy="29482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982583" y="740229"/>
              <a:ext cx="42099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b="1" dirty="0"/>
                <a:t>学子风采</a:t>
              </a:r>
            </a:p>
          </p:txBody>
        </p:sp>
      </p:grpSp>
    </p:spTree>
  </p:cSld>
  <p:clrMapOvr>
    <a:masterClrMapping/>
  </p:clrMapOvr>
  <p:transition advClick="0" advTm="9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955371" y="1043609"/>
            <a:ext cx="800219" cy="111825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000" dirty="0">
                <a:latin typeface="方正祥隶繁体" panose="03000509000000000000" pitchFamily="65" charset="-122"/>
                <a:ea typeface="方正祥隶繁体" panose="03000509000000000000" pitchFamily="65" charset="-122"/>
              </a:rPr>
              <a:t>目录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1693154" y="2052138"/>
            <a:ext cx="132465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2743206" y="1144369"/>
            <a:ext cx="2360" cy="11498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61" y="1340069"/>
            <a:ext cx="1219202" cy="731521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363526" y="1495015"/>
            <a:ext cx="2483843" cy="584775"/>
            <a:chOff x="3343357" y="3004515"/>
            <a:chExt cx="2483843" cy="58477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357" y="3049433"/>
              <a:ext cx="559453" cy="49494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001059" y="3004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专业概况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415334" y="31122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一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363526" y="2267837"/>
            <a:ext cx="2483843" cy="584775"/>
            <a:chOff x="3343357" y="3004515"/>
            <a:chExt cx="2483843" cy="58477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357" y="3049433"/>
              <a:ext cx="559453" cy="49494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4001059" y="3004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专业特色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415334" y="31122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二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363526" y="3064896"/>
            <a:ext cx="2483843" cy="584775"/>
            <a:chOff x="3343357" y="3004515"/>
            <a:chExt cx="2483843" cy="58477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357" y="3049433"/>
              <a:ext cx="559453" cy="49494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4001059" y="3004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师资力量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415334" y="31122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三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363526" y="3837718"/>
            <a:ext cx="2483843" cy="584775"/>
            <a:chOff x="3343357" y="3004515"/>
            <a:chExt cx="2483843" cy="58477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357" y="3049433"/>
              <a:ext cx="559453" cy="49494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4001059" y="3004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办学成就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415334" y="31122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四</a:t>
              </a: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947" y="16855"/>
            <a:ext cx="3763303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4363526" y="4629451"/>
            <a:ext cx="2483843" cy="584775"/>
            <a:chOff x="3343357" y="3004515"/>
            <a:chExt cx="2483843" cy="584775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357" y="3049433"/>
              <a:ext cx="559453" cy="494940"/>
            </a:xfrm>
            <a:prstGeom prst="rect">
              <a:avLst/>
            </a:prstGeom>
          </p:spPr>
        </p:pic>
        <p:sp>
          <p:nvSpPr>
            <p:cNvPr id="34" name="文本框 25"/>
            <p:cNvSpPr txBox="1"/>
            <p:nvPr/>
          </p:nvSpPr>
          <p:spPr>
            <a:xfrm>
              <a:off x="4001059" y="3004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人才培养</a:t>
              </a:r>
            </a:p>
          </p:txBody>
        </p:sp>
        <p:sp>
          <p:nvSpPr>
            <p:cNvPr id="36" name="文本框 26"/>
            <p:cNvSpPr txBox="1"/>
            <p:nvPr/>
          </p:nvSpPr>
          <p:spPr>
            <a:xfrm>
              <a:off x="3415334" y="31122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五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363526" y="5421997"/>
            <a:ext cx="2483843" cy="584775"/>
            <a:chOff x="3343357" y="3004515"/>
            <a:chExt cx="2483843" cy="584775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357" y="3049433"/>
              <a:ext cx="559453" cy="494940"/>
            </a:xfrm>
            <a:prstGeom prst="rect">
              <a:avLst/>
            </a:prstGeom>
          </p:spPr>
        </p:pic>
        <p:sp>
          <p:nvSpPr>
            <p:cNvPr id="39" name="文本框 25"/>
            <p:cNvSpPr txBox="1"/>
            <p:nvPr/>
          </p:nvSpPr>
          <p:spPr>
            <a:xfrm>
              <a:off x="4001059" y="3004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学子风采</a:t>
              </a:r>
            </a:p>
          </p:txBody>
        </p:sp>
        <p:sp>
          <p:nvSpPr>
            <p:cNvPr id="40" name="文本框 26"/>
            <p:cNvSpPr txBox="1"/>
            <p:nvPr/>
          </p:nvSpPr>
          <p:spPr>
            <a:xfrm>
              <a:off x="3415334" y="31122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六</a:t>
              </a:r>
            </a:p>
          </p:txBody>
        </p:sp>
      </p:grpSp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210" y="3281082"/>
            <a:ext cx="4059790" cy="35769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456" y="0"/>
            <a:ext cx="785290" cy="2418693"/>
          </a:xfrm>
          <a:prstGeom prst="rect">
            <a:avLst/>
          </a:prstGeom>
        </p:spPr>
      </p:pic>
      <p:sp>
        <p:nvSpPr>
          <p:cNvPr id="15" name="泪滴形 14"/>
          <p:cNvSpPr/>
          <p:nvPr/>
        </p:nvSpPr>
        <p:spPr>
          <a:xfrm rot="18871186">
            <a:off x="10578078" y="2336074"/>
            <a:ext cx="359992" cy="359992"/>
          </a:xfrm>
          <a:prstGeom prst="teardrop">
            <a:avLst>
              <a:gd name="adj" fmla="val 122223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9754774" y="0"/>
            <a:ext cx="2006600" cy="294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21615" y="1825625"/>
            <a:ext cx="941959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5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sym typeface="+mn-ea"/>
              </a:rPr>
              <a:t>欢迎报考合肥学院教育学院</a:t>
            </a:r>
          </a:p>
          <a:p>
            <a:pPr algn="ctr">
              <a:buClrTx/>
              <a:buSzTx/>
              <a:buFontTx/>
            </a:pPr>
            <a:endParaRPr lang="zh-CN" altLang="en-US" sz="5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buClrTx/>
              <a:buSzTx/>
              <a:buFontTx/>
            </a:pPr>
            <a:r>
              <a:rPr lang="zh-CN" altLang="en-US" sz="5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sym typeface="+mn-ea"/>
              </a:rPr>
              <a:t>小学教育专业</a:t>
            </a:r>
            <a:endParaRPr lang="zh-CN" altLang="en-US" sz="5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14:flythrough dir="ou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1.66667E-6 0.38125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0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0" presetClass="exit" presetSubtype="0" ac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bldLvl="0" animBg="1"/>
      <p:bldP spid="15" grpId="2" bldLvl="0" animBg="1"/>
      <p:bldP spid="1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 flipH="1">
            <a:off x="7298724" y="-10635"/>
            <a:ext cx="4893276" cy="6861311"/>
          </a:xfrm>
          <a:custGeom>
            <a:avLst/>
            <a:gdLst>
              <a:gd name="connsiteX0" fmla="*/ 0 w 2819987"/>
              <a:gd name="connsiteY0" fmla="*/ 0 h 3954162"/>
              <a:gd name="connsiteX1" fmla="*/ 842906 w 2819987"/>
              <a:gd name="connsiteY1" fmla="*/ 0 h 3954162"/>
              <a:gd name="connsiteX2" fmla="*/ 2819987 w 2819987"/>
              <a:gd name="connsiteY2" fmla="*/ 1977081 h 3954162"/>
              <a:gd name="connsiteX3" fmla="*/ 842906 w 2819987"/>
              <a:gd name="connsiteY3" fmla="*/ 3954162 h 3954162"/>
              <a:gd name="connsiteX4" fmla="*/ 0 w 2819987"/>
              <a:gd name="connsiteY4" fmla="*/ 3954162 h 395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987" h="3954162">
                <a:moveTo>
                  <a:pt x="0" y="0"/>
                </a:moveTo>
                <a:lnTo>
                  <a:pt x="842906" y="0"/>
                </a:lnTo>
                <a:cubicBezTo>
                  <a:pt x="1934818" y="0"/>
                  <a:pt x="2819987" y="885169"/>
                  <a:pt x="2819987" y="1977081"/>
                </a:cubicBezTo>
                <a:cubicBezTo>
                  <a:pt x="2819987" y="3068993"/>
                  <a:pt x="1934818" y="3954162"/>
                  <a:pt x="842906" y="3954162"/>
                </a:cubicBezTo>
                <a:lnTo>
                  <a:pt x="0" y="3954162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8000" y="342900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ea typeface="方正新舒体繁体"/>
              </a:rPr>
              <a:t>一、专业概况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638300" y="929164"/>
            <a:ext cx="9213476" cy="2352612"/>
            <a:chOff x="1638300" y="929164"/>
            <a:chExt cx="9213476" cy="2352612"/>
          </a:xfrm>
        </p:grpSpPr>
        <p:sp>
          <p:nvSpPr>
            <p:cNvPr id="9" name="TextBox 8"/>
            <p:cNvSpPr txBox="1"/>
            <p:nvPr/>
          </p:nvSpPr>
          <p:spPr>
            <a:xfrm>
              <a:off x="1638300" y="1004229"/>
              <a:ext cx="8610600" cy="2277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dirty="0">
                  <a:ea typeface="方正新舒体繁体"/>
                </a:rPr>
                <a:t>小学教师培养始于</a:t>
              </a:r>
              <a:r>
                <a:rPr lang="en-US" altLang="zh-CN" sz="2800" dirty="0">
                  <a:solidFill>
                    <a:srgbClr val="FF0000"/>
                  </a:solidFill>
                  <a:ea typeface="方正新舒体繁体"/>
                </a:rPr>
                <a:t>1952</a:t>
              </a:r>
              <a:r>
                <a:rPr lang="zh-CN" altLang="zh-CN" sz="2800" dirty="0">
                  <a:ea typeface="方正新舒体繁体"/>
                </a:rPr>
                <a:t>年，自</a:t>
              </a:r>
              <a:r>
                <a:rPr lang="en-US" altLang="zh-CN" sz="2800" dirty="0">
                  <a:solidFill>
                    <a:srgbClr val="FF0000"/>
                  </a:solidFill>
                  <a:ea typeface="方正新舒体繁体"/>
                </a:rPr>
                <a:t>2004</a:t>
              </a:r>
              <a:r>
                <a:rPr lang="zh-CN" altLang="zh-CN" sz="2800" dirty="0">
                  <a:ea typeface="方正新舒体繁体"/>
                </a:rPr>
                <a:t>年招收小学教育本科生，是安徽省</a:t>
              </a:r>
              <a:r>
                <a:rPr lang="zh-CN" altLang="zh-CN" sz="3200" b="1" dirty="0">
                  <a:solidFill>
                    <a:srgbClr val="FF0000"/>
                  </a:solidFill>
                  <a:ea typeface="方正新舒体繁体"/>
                </a:rPr>
                <a:t>第一个</a:t>
              </a:r>
              <a:r>
                <a:rPr lang="zh-CN" altLang="zh-CN" sz="2800" dirty="0">
                  <a:ea typeface="方正新舒体繁体"/>
                </a:rPr>
                <a:t>招收小学教育本科生专业，</a:t>
              </a:r>
              <a:r>
                <a:rPr lang="en-US" altLang="zh-CN" sz="2800" dirty="0">
                  <a:ea typeface="方正新舒体繁体"/>
                </a:rPr>
                <a:t>2017</a:t>
              </a:r>
              <a:r>
                <a:rPr lang="zh-CN" altLang="zh-CN" sz="2800" dirty="0">
                  <a:ea typeface="方正新舒体繁体"/>
                </a:rPr>
                <a:t>年进入</a:t>
              </a:r>
              <a:r>
                <a:rPr lang="zh-CN" altLang="zh-CN" sz="2800" dirty="0">
                  <a:solidFill>
                    <a:srgbClr val="FF0000"/>
                  </a:solidFill>
                  <a:ea typeface="方正新舒体繁体"/>
                </a:rPr>
                <a:t>一本</a:t>
              </a:r>
              <a:r>
                <a:rPr lang="zh-CN" altLang="zh-CN" sz="2800" dirty="0">
                  <a:ea typeface="方正新舒体繁体"/>
                </a:rPr>
                <a:t>招生。</a:t>
              </a:r>
              <a:endParaRPr lang="en-US" altLang="zh-CN" sz="2800" dirty="0">
                <a:ea typeface="方正新舒体繁体"/>
              </a:endParaRPr>
            </a:p>
            <a:p>
              <a:endParaRPr lang="zh-CN" altLang="zh-CN" dirty="0"/>
            </a:p>
            <a:p>
              <a:endParaRPr lang="zh-CN" altLang="zh-CN" dirty="0"/>
            </a:p>
            <a:p>
              <a:endParaRPr lang="zh-CN" alt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90700" y="929164"/>
              <a:ext cx="90610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2800" b="1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036623" y="3718723"/>
            <a:ext cx="7497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1255723" y="3120390"/>
            <a:ext cx="7631853" cy="3355590"/>
            <a:chOff x="1847302" y="2981067"/>
            <a:chExt cx="7410269" cy="2338202"/>
          </a:xfrm>
        </p:grpSpPr>
        <p:sp>
          <p:nvSpPr>
            <p:cNvPr id="3" name="TextBox 2"/>
            <p:cNvSpPr txBox="1"/>
            <p:nvPr/>
          </p:nvSpPr>
          <p:spPr>
            <a:xfrm>
              <a:off x="1848241" y="2981067"/>
              <a:ext cx="6385112" cy="372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安徽省一流本科专业建设单位（</a:t>
              </a:r>
              <a:r>
                <a:rPr lang="en-US" altLang="zh-CN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2019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）</a:t>
              </a:r>
              <a:endPara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48241" y="3442651"/>
              <a:ext cx="669663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安徽省专业综合改革试点专业（</a:t>
              </a:r>
              <a:r>
                <a:rPr lang="en-US" altLang="zh-CN" sz="2800" dirty="0"/>
                <a:t>2016</a:t>
              </a:r>
              <a:r>
                <a:rPr lang="zh-CN" altLang="en-US" sz="2800" dirty="0"/>
                <a:t>）</a:t>
              </a:r>
            </a:p>
            <a:p>
              <a:endParaRPr lang="zh-CN" alt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48241" y="3887420"/>
              <a:ext cx="740933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安徽省卓越工程师教育培养计划专业（</a:t>
              </a:r>
              <a:r>
                <a:rPr lang="en-US" altLang="zh-CN" sz="2800" dirty="0"/>
                <a:t>2015</a:t>
              </a:r>
              <a:r>
                <a:rPr lang="zh-CN" altLang="en-US" sz="2800" dirty="0"/>
                <a:t>）</a:t>
              </a:r>
            </a:p>
            <a:p>
              <a:endParaRPr lang="zh-CN" alt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48241" y="4333780"/>
              <a:ext cx="740933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复合型小学教师培养模式创新试验区（</a:t>
              </a:r>
              <a:r>
                <a:rPr lang="en-US" altLang="zh-CN" sz="2800" dirty="0"/>
                <a:t>2010</a:t>
              </a:r>
              <a:r>
                <a:rPr lang="zh-CN" altLang="en-US" sz="2800" dirty="0"/>
                <a:t>）</a:t>
              </a:r>
            </a:p>
            <a:p>
              <a:endParaRPr lang="zh-CN" alt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47302" y="4796049"/>
              <a:ext cx="63543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校级特色专业建设点（</a:t>
              </a:r>
              <a:r>
                <a:rPr lang="en-US" altLang="zh-CN" sz="2800" dirty="0"/>
                <a:t>2009</a:t>
              </a:r>
              <a:r>
                <a:rPr lang="zh-CN" altLang="en-US" sz="2800" dirty="0"/>
                <a:t>）</a:t>
              </a:r>
            </a:p>
          </p:txBody>
        </p:sp>
      </p:grpSp>
      <p:sp>
        <p:nvSpPr>
          <p:cNvPr id="15" name="TextBox 2"/>
          <p:cNvSpPr txBox="1"/>
          <p:nvPr/>
        </p:nvSpPr>
        <p:spPr>
          <a:xfrm>
            <a:off x="1255724" y="2466916"/>
            <a:ext cx="7474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通过国家二级师范类专业认证（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2021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advClick="0" advTm="1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06" y="4020120"/>
            <a:ext cx="3906394" cy="28285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429" y="261256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二、专业特色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950686" y="1131761"/>
            <a:ext cx="7199085" cy="3973661"/>
            <a:chOff x="950686" y="1131761"/>
            <a:chExt cx="7199085" cy="3973661"/>
          </a:xfrm>
        </p:grpSpPr>
        <p:sp>
          <p:nvSpPr>
            <p:cNvPr id="3" name="TextBox 2"/>
            <p:cNvSpPr txBox="1"/>
            <p:nvPr/>
          </p:nvSpPr>
          <p:spPr>
            <a:xfrm>
              <a:off x="950686" y="1131761"/>
              <a:ext cx="63282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/>
                <a:t>“能力导向”的模块化课程体系</a:t>
              </a:r>
              <a:endParaRPr lang="zh-CN" alt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50686" y="2032001"/>
              <a:ext cx="59073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/>
                <a:t>“合作培养”的协同育人机制</a:t>
              </a:r>
              <a:endParaRPr lang="zh-CN" altLang="en-US" sz="2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79715" y="2917018"/>
              <a:ext cx="7010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/>
                <a:t>“校内校外融通”的实践育人体系</a:t>
              </a:r>
              <a:endParaRPr lang="zh-CN" altLang="en-US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79715" y="3757820"/>
              <a:ext cx="7170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/>
                <a:t>教师岗位能力培养的多元评价体系</a:t>
              </a:r>
              <a:endParaRPr lang="zh-CN" alt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37773" y="4582202"/>
              <a:ext cx="55734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/>
                <a:t>人才特征的多学科教学能力</a:t>
              </a:r>
              <a:endParaRPr lang="zh-CN" altLang="en-US" sz="2800" dirty="0"/>
            </a:p>
          </p:txBody>
        </p:sp>
      </p:grpSp>
    </p:spTree>
  </p:cSld>
  <p:clrMapOvr>
    <a:masterClrMapping/>
  </p:clrMapOvr>
  <p:transition advClick="0" advTm="9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530" y="1769181"/>
            <a:ext cx="2677470" cy="47249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070" y="232047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三、师资力量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62" y="1248908"/>
            <a:ext cx="8948165" cy="449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4" y="3149179"/>
            <a:ext cx="5102005" cy="37088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429" y="232228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/>
              <a:t>四、办学成就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015997" y="960395"/>
            <a:ext cx="9056915" cy="4995373"/>
            <a:chOff x="1015997" y="1437449"/>
            <a:chExt cx="9056915" cy="4995373"/>
          </a:xfrm>
        </p:grpSpPr>
        <p:sp>
          <p:nvSpPr>
            <p:cNvPr id="3" name="TextBox 2"/>
            <p:cNvSpPr txBox="1"/>
            <p:nvPr/>
          </p:nvSpPr>
          <p:spPr>
            <a:xfrm>
              <a:off x="1015998" y="1437449"/>
              <a:ext cx="90569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/>
                <a:t>《基于职业能力为核心的小学教育专业人才培养模式改革的实践研究》</a:t>
              </a:r>
              <a:r>
                <a:rPr lang="zh-CN" altLang="zh-CN" sz="2800" dirty="0"/>
                <a:t>获省级教学成果</a:t>
              </a:r>
              <a:r>
                <a:rPr lang="zh-CN" altLang="zh-CN" sz="2800" b="1" dirty="0"/>
                <a:t>二等奖</a:t>
              </a:r>
              <a:r>
                <a:rPr lang="zh-CN" altLang="zh-CN" sz="2800" dirty="0"/>
                <a:t>。</a:t>
              </a:r>
              <a:endParaRPr lang="zh-CN" alt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74056" y="3430732"/>
              <a:ext cx="85729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《</a:t>
              </a:r>
              <a:r>
                <a:rPr lang="zh-CN" altLang="zh-CN" sz="2800" b="1" dirty="0"/>
                <a:t>小学教师教育“合作培养模式”的实践研究</a:t>
              </a:r>
              <a:r>
                <a:rPr lang="en-US" altLang="zh-CN" sz="2800" b="1" dirty="0"/>
                <a:t>》</a:t>
              </a:r>
              <a:r>
                <a:rPr lang="zh-CN" altLang="en-US" sz="2800" dirty="0"/>
                <a:t>获省级教学成果</a:t>
              </a:r>
              <a:r>
                <a:rPr lang="zh-CN" altLang="en-US" sz="2800" b="1" dirty="0"/>
                <a:t>二等奖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15997" y="2441503"/>
              <a:ext cx="87666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《</a:t>
              </a:r>
              <a:r>
                <a:rPr lang="zh-CN" altLang="zh-CN" sz="2800" b="1" dirty="0"/>
                <a:t>新课程背景下高师</a:t>
              </a:r>
              <a:r>
                <a:rPr lang="en-US" altLang="zh-CN" sz="2800" b="1" dirty="0"/>
                <a:t>&lt;</a:t>
              </a:r>
              <a:r>
                <a:rPr lang="zh-CN" altLang="zh-CN" sz="2800" b="1" dirty="0"/>
                <a:t>课程与教学论</a:t>
              </a:r>
              <a:r>
                <a:rPr lang="en-US" altLang="zh-CN" sz="2800" b="1" dirty="0"/>
                <a:t>&gt;</a:t>
              </a:r>
              <a:r>
                <a:rPr lang="zh-CN" altLang="zh-CN" sz="2800" b="1" dirty="0"/>
                <a:t>人文性构建与实践研究》</a:t>
              </a:r>
              <a:r>
                <a:rPr lang="zh-CN" altLang="zh-CN" sz="2800" dirty="0"/>
                <a:t>获省级教学成果</a:t>
              </a:r>
              <a:r>
                <a:rPr lang="zh-CN" altLang="zh-CN" sz="2800" b="1" dirty="0"/>
                <a:t>二等奖</a:t>
              </a:r>
              <a:endParaRPr lang="zh-CN" altLang="en-US" sz="2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74056" y="4524613"/>
              <a:ext cx="88827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/>
                <a:t>《小学教育专业“一体化”实践教学体系构建的实践研究》</a:t>
              </a:r>
              <a:r>
                <a:rPr lang="zh-CN" altLang="zh-CN" sz="2800" dirty="0"/>
                <a:t>获省级教学成果</a:t>
              </a:r>
              <a:r>
                <a:rPr lang="zh-CN" altLang="zh-CN" sz="2800" b="1" dirty="0"/>
                <a:t>三等奖</a:t>
              </a:r>
              <a:endParaRPr lang="zh-CN" altLang="en-US" sz="2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61142" y="5478715"/>
              <a:ext cx="77361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+mn-ea"/>
                </a:rPr>
                <a:t>《</a:t>
              </a:r>
              <a:r>
                <a:rPr lang="zh-CN" altLang="en-US" sz="2800" b="1" dirty="0">
                  <a:latin typeface="+mn-ea"/>
                </a:rPr>
                <a:t>教育研究与实践模块</a:t>
              </a:r>
              <a:r>
                <a:rPr lang="en-US" altLang="zh-CN" sz="2800" b="1" dirty="0">
                  <a:latin typeface="+mn-ea"/>
                </a:rPr>
                <a:t>》</a:t>
              </a:r>
              <a:r>
                <a:rPr lang="zh-CN" altLang="en-US" sz="2800" dirty="0">
                  <a:latin typeface="+mn-ea"/>
                </a:rPr>
                <a:t>获省级规划教材立项并出版</a:t>
              </a:r>
            </a:p>
          </p:txBody>
        </p:sp>
      </p:grpSp>
    </p:spTree>
  </p:cSld>
  <p:clrMapOvr>
    <a:masterClrMapping/>
  </p:clrMapOvr>
  <p:transition advClick="0" advTm="11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4" y="3149179"/>
            <a:ext cx="5102005" cy="370882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897815" y="388868"/>
            <a:ext cx="6574971" cy="6080264"/>
            <a:chOff x="2107365" y="335049"/>
            <a:chExt cx="6574971" cy="608026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0148" y="335049"/>
              <a:ext cx="6309407" cy="3276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365" y="3611958"/>
              <a:ext cx="6574971" cy="280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4" y="3149179"/>
            <a:ext cx="5102005" cy="370882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07973" y="291337"/>
            <a:ext cx="10043781" cy="6265833"/>
            <a:chOff x="307973" y="291337"/>
            <a:chExt cx="10043781" cy="6265833"/>
          </a:xfrm>
        </p:grpSpPr>
        <p:grpSp>
          <p:nvGrpSpPr>
            <p:cNvPr id="2" name="组合 1"/>
            <p:cNvGrpSpPr/>
            <p:nvPr/>
          </p:nvGrpSpPr>
          <p:grpSpPr>
            <a:xfrm>
              <a:off x="307973" y="291337"/>
              <a:ext cx="7600149" cy="6265833"/>
              <a:chOff x="307973" y="291337"/>
              <a:chExt cx="7600149" cy="6265833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7572" y="291337"/>
                <a:ext cx="3930199" cy="254669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973" y="3075158"/>
                <a:ext cx="2696484" cy="348201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9710" y="3323908"/>
                <a:ext cx="4088412" cy="323326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489" y="291338"/>
              <a:ext cx="4887265" cy="27603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4" y="3149179"/>
            <a:ext cx="5102005" cy="370882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95348" y="274864"/>
            <a:ext cx="8261320" cy="6004579"/>
            <a:chOff x="895348" y="274864"/>
            <a:chExt cx="8261320" cy="6004579"/>
          </a:xfrm>
        </p:grpSpPr>
        <p:pic>
          <p:nvPicPr>
            <p:cNvPr id="9218" name="Picture 2" descr="C:\Users\Administrator\Desktop\QQ图片2019061311323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69"/>
            <a:stretch>
              <a:fillRect/>
            </a:stretch>
          </p:blipFill>
          <p:spPr bwMode="auto">
            <a:xfrm>
              <a:off x="895348" y="961370"/>
              <a:ext cx="8261320" cy="53180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581148" y="274864"/>
              <a:ext cx="4895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b="1" dirty="0"/>
                <a:t>荣誉墙</a:t>
              </a:r>
            </a:p>
          </p:txBody>
        </p:sp>
      </p:grpSp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483</Words>
  <Application>Microsoft Office PowerPoint</Application>
  <PresentationFormat>宽屏</PresentationFormat>
  <Paragraphs>79</Paragraphs>
  <Slides>20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方正祥隶繁体</vt:lpstr>
      <vt:lpstr>方正新舒体繁体</vt:lpstr>
      <vt:lpstr>仿宋</vt:lpstr>
      <vt:lpstr>黑体</vt:lpstr>
      <vt:lpstr>楷体</vt:lpstr>
      <vt:lpstr>宋体</vt:lpstr>
      <vt:lpstr>字酷堂清楷体</vt:lpstr>
      <vt:lpstr>Arial</vt:lpstr>
      <vt:lpstr>Calibri</vt:lpstr>
      <vt:lpstr>Calibri 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晓媛 魏</cp:lastModifiedBy>
  <cp:revision>185</cp:revision>
  <dcterms:created xsi:type="dcterms:W3CDTF">2017-03-21T08:36:00Z</dcterms:created>
  <dcterms:modified xsi:type="dcterms:W3CDTF">2022-05-25T13:16:48Z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1A408F9EC0004CDBBFAC8E3359B8381D</vt:lpwstr>
  </property>
  <property fmtid="{D5CDD505-2E9C-101B-9397-08002B2CF9AE}" pid="3" name="KSOProductBuildVer">
    <vt:lpwstr>2052-11.1.0.10495</vt:lpwstr>
  </property>
</Properties>
</file>