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8" r:id="rId3"/>
    <p:sldId id="260" r:id="rId4"/>
    <p:sldId id="262" r:id="rId5"/>
    <p:sldId id="264" r:id="rId6"/>
    <p:sldId id="266" r:id="rId7"/>
    <p:sldId id="267" r:id="rId8"/>
    <p:sldId id="263"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66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06" autoAdjust="0"/>
    <p:restoredTop sz="94660"/>
  </p:normalViewPr>
  <p:slideViewPr>
    <p:cSldViewPr>
      <p:cViewPr varScale="1">
        <p:scale>
          <a:sx n="89" d="100"/>
          <a:sy n="89" d="100"/>
        </p:scale>
        <p:origin x="-846" y="-9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31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106E4-0744-4A26-9755-4C7CB17605A6}" type="datetimeFigureOut">
              <a:rPr lang="zh-CN" altLang="en-US" smtClean="0"/>
              <a:pPr/>
              <a:t>2017/12/12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A908C8-AA1D-4779-97B9-16D654DFEA3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DA908C8-AA1D-4779-97B9-16D654DFEA33}"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DA908C8-AA1D-4779-97B9-16D654DFEA33}" type="slidenum">
              <a:rPr lang="zh-CN" altLang="en-US" smtClean="0"/>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552A05-F5C3-4368-BAA4-ABD03ADB70CA}"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FC75B43-BF6E-48D5-95CF-4629F0428270}" type="datetimeFigureOut">
              <a:rPr lang="zh-CN" altLang="en-US" smtClean="0"/>
              <a:pPr/>
              <a:t>2017/12/12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552A05-F5C3-4368-BAA4-ABD03ADB70C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FC75B43-BF6E-48D5-95CF-4629F0428270}" type="datetimeFigureOut">
              <a:rPr lang="zh-CN" altLang="en-US" smtClean="0"/>
              <a:pPr/>
              <a:t>2017/12/12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5D552A05-F5C3-4368-BAA4-ABD03ADB70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172.21.22.22/genee/equipment/13"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172.21.22.22/genee/equipment/14"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hyperlink" Target="http://172.21.22.22/genee/equipment/17" TargetMode="External"/><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7.png"/><Relationship Id="rId7" Type="http://schemas.openxmlformats.org/officeDocument/2006/relationships/image" Target="../media/image42.jpeg"/><Relationship Id="rId2" Type="http://schemas.openxmlformats.org/officeDocument/2006/relationships/hyperlink" Target="http://172.21.22.22/genee/equipment/16" TargetMode="Externa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172.21.22.22/genee/equipment/4" TargetMode="Externa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172.21.22.22/genee/equipment/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172.21.22.22/genee/equipment/7"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172.21.22.22/genee/equipment/6" TargetMode="External"/><Relationship Id="rId13" Type="http://schemas.openxmlformats.org/officeDocument/2006/relationships/image" Target="../media/image12.png"/><Relationship Id="rId18" Type="http://schemas.openxmlformats.org/officeDocument/2006/relationships/hyperlink" Target="http://172.21.22.22/genee/equipment/12" TargetMode="External"/><Relationship Id="rId26" Type="http://schemas.openxmlformats.org/officeDocument/2006/relationships/hyperlink" Target="http://172.21.22.22/genee/equipment/8" TargetMode="Externa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jpeg"/><Relationship Id="rId12" Type="http://schemas.openxmlformats.org/officeDocument/2006/relationships/hyperlink" Target="http://172.21.22.22/genee/equipment/18" TargetMode="External"/><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hyperlink" Target="http://172.21.22.22/genee/equipment/16" TargetMode="External"/><Relationship Id="rId16" Type="http://schemas.openxmlformats.org/officeDocument/2006/relationships/hyperlink" Target="http://172.21.22.22/genee/equipment/14" TargetMode="External"/><Relationship Id="rId20" Type="http://schemas.openxmlformats.org/officeDocument/2006/relationships/hyperlink" Target="http://172.21.22.22/genee/equipment/15" TargetMode="External"/><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172.21.22.22/genee/equipment/1" TargetMode="External"/><Relationship Id="rId11" Type="http://schemas.openxmlformats.org/officeDocument/2006/relationships/image" Target="../media/image11.png"/><Relationship Id="rId24" Type="http://schemas.openxmlformats.org/officeDocument/2006/relationships/hyperlink" Target="http://172.21.22.22/genee/equipment/5" TargetMode="External"/><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hyperlink" Target="http://172.21.22.22/genee/equipment/9" TargetMode="External"/><Relationship Id="rId10" Type="http://schemas.openxmlformats.org/officeDocument/2006/relationships/hyperlink" Target="http://172.21.22.22/genee/equipment/7" TargetMode="External"/><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hyperlink" Target="http://172.21.22.22/genee/equipment/17" TargetMode="External"/><Relationship Id="rId9" Type="http://schemas.openxmlformats.org/officeDocument/2006/relationships/image" Target="../media/image10.png"/><Relationship Id="rId14" Type="http://schemas.openxmlformats.org/officeDocument/2006/relationships/hyperlink" Target="http://172.21.22.22/genee/equipment/13" TargetMode="External"/><Relationship Id="rId22" Type="http://schemas.openxmlformats.org/officeDocument/2006/relationships/hyperlink" Target="http://172.21.22.22/genee/equipment/4" TargetMode="External"/><Relationship Id="rId27" Type="http://schemas.openxmlformats.org/officeDocument/2006/relationships/image" Target="../media/image19.png"/><Relationship Id="rId30" Type="http://schemas.openxmlformats.org/officeDocument/2006/relationships/hyperlink" Target="http://172.21.22.22/genee/equipment/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172.21.22.22/genee/equipment/15"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hyperlink" Target="https://baike.baidu.com/item/%E8%8C%B6%E6%B0%A8%E9%85%B8/689782" TargetMode="External"/><Relationship Id="rId2" Type="http://schemas.openxmlformats.org/officeDocument/2006/relationships/hyperlink" Target="https://baike.baidu.com/item/%E9%B1%BC%E7%B2%89/2898146"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172.21.22.22/genee/equipment/9" TargetMode="Externa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172.21.22.22/genee/equipment/1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172.21.22.22/genee/equipment/18"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71604" y="2000240"/>
            <a:ext cx="5915044" cy="827083"/>
          </a:xfrm>
        </p:spPr>
        <p:txBody>
          <a:bodyPr>
            <a:normAutofit fontScale="90000"/>
          </a:bodyPr>
          <a:lstStyle/>
          <a:p>
            <a:r>
              <a:rPr lang="zh-CN" altLang="en-US" dirty="0" smtClean="0">
                <a:solidFill>
                  <a:srgbClr val="0070C0"/>
                </a:solidFill>
                <a:latin typeface="华文琥珀" pitchFamily="2" charset="-122"/>
                <a:ea typeface="华文琥珀" pitchFamily="2" charset="-122"/>
              </a:rPr>
              <a:t>常用分析检测仪器</a:t>
            </a:r>
            <a:r>
              <a:rPr altLang="en-US" dirty="0" smtClean="0">
                <a:solidFill>
                  <a:srgbClr val="0070C0"/>
                </a:solidFill>
                <a:latin typeface="华文琥珀" pitchFamily="2" charset="-122"/>
                <a:ea typeface="华文琥珀" pitchFamily="2" charset="-122"/>
              </a:rPr>
              <a:t>简介</a:t>
            </a:r>
            <a:endParaRPr lang="zh-CN" altLang="en-US" dirty="0">
              <a:solidFill>
                <a:srgbClr val="0070C0"/>
              </a:solidFill>
              <a:latin typeface="华文琥珀" pitchFamily="2" charset="-122"/>
              <a:ea typeface="华文琥珀" pitchFamily="2" charset="-122"/>
            </a:endParaRPr>
          </a:p>
        </p:txBody>
      </p:sp>
      <p:sp>
        <p:nvSpPr>
          <p:cNvPr id="3" name="副标题 2"/>
          <p:cNvSpPr>
            <a:spLocks noGrp="1"/>
          </p:cNvSpPr>
          <p:nvPr>
            <p:ph type="subTitle" idx="1"/>
          </p:nvPr>
        </p:nvSpPr>
        <p:spPr>
          <a:xfrm>
            <a:off x="1857356" y="4071942"/>
            <a:ext cx="5072098" cy="1740989"/>
          </a:xfrm>
        </p:spPr>
        <p:txBody>
          <a:bodyPr>
            <a:normAutofit/>
          </a:bodyPr>
          <a:lstStyle/>
          <a:p>
            <a:pPr algn="ctr"/>
            <a:r>
              <a:rPr altLang="en-US" b="1" dirty="0" smtClean="0">
                <a:solidFill>
                  <a:srgbClr val="0070C0"/>
                </a:solidFill>
                <a:latin typeface="+mn-ea"/>
              </a:rPr>
              <a:t>杨本宏</a:t>
            </a:r>
            <a:endParaRPr lang="en-US" altLang="en-US" b="1" dirty="0" smtClean="0">
              <a:solidFill>
                <a:srgbClr val="0070C0"/>
              </a:solidFill>
              <a:latin typeface="+mn-ea"/>
            </a:endParaRPr>
          </a:p>
          <a:p>
            <a:pPr algn="ctr"/>
            <a:r>
              <a:rPr b="1" dirty="0" smtClean="0">
                <a:solidFill>
                  <a:srgbClr val="0070C0"/>
                </a:solidFill>
                <a:latin typeface="+mn-ea"/>
              </a:rPr>
              <a:t>合肥学院   分析测试中心</a:t>
            </a:r>
            <a:endParaRPr lang="en-US" altLang="en-US" b="1" dirty="0" smtClean="0">
              <a:solidFill>
                <a:srgbClr val="0070C0"/>
              </a:solidFill>
              <a:latin typeface="+mn-ea"/>
            </a:endParaRPr>
          </a:p>
          <a:p>
            <a:pPr algn="ctr"/>
            <a:r>
              <a:rPr lang="en-US" altLang="zh-CN" b="1" dirty="0" smtClean="0">
                <a:solidFill>
                  <a:srgbClr val="0070C0"/>
                </a:solidFill>
                <a:latin typeface="+mn-ea"/>
              </a:rPr>
              <a:t>2017.12.12</a:t>
            </a:r>
            <a:endParaRPr lang="zh-CN" altLang="en-US" b="1" dirty="0">
              <a:solidFill>
                <a:srgbClr val="0070C0"/>
              </a:solidFill>
              <a:latin typeface="+mn-ea"/>
            </a:endParaRPr>
          </a:p>
        </p:txBody>
      </p:sp>
      <p:sp>
        <p:nvSpPr>
          <p:cNvPr id="4" name="TextBox 3"/>
          <p:cNvSpPr txBox="1"/>
          <p:nvPr/>
        </p:nvSpPr>
        <p:spPr>
          <a:xfrm>
            <a:off x="285720" y="428604"/>
            <a:ext cx="7786742" cy="461665"/>
          </a:xfrm>
          <a:prstGeom prst="rect">
            <a:avLst/>
          </a:prstGeom>
          <a:noFill/>
        </p:spPr>
        <p:txBody>
          <a:bodyPr wrap="square" rtlCol="0">
            <a:spAutoFit/>
          </a:bodyPr>
          <a:lstStyle/>
          <a:p>
            <a:r>
              <a:rPr lang="zh-CN" altLang="en-US" sz="2400" dirty="0" smtClean="0">
                <a:solidFill>
                  <a:srgbClr val="0070C0"/>
                </a:solidFill>
                <a:latin typeface="+mj-ea"/>
                <a:ea typeface="+mj-ea"/>
              </a:rPr>
              <a:t>合肥学院 </a:t>
            </a:r>
            <a:r>
              <a:rPr lang="zh-CN" altLang="en-US" sz="2400" dirty="0" smtClean="0">
                <a:solidFill>
                  <a:srgbClr val="0070C0"/>
                </a:solidFill>
                <a:latin typeface="+mj-ea"/>
                <a:ea typeface="+mj-ea"/>
              </a:rPr>
              <a:t>分析</a:t>
            </a:r>
            <a:r>
              <a:rPr lang="zh-CN" altLang="en-US" sz="2400" dirty="0" smtClean="0">
                <a:solidFill>
                  <a:srgbClr val="0070C0"/>
                </a:solidFill>
                <a:latin typeface="+mj-ea"/>
                <a:ea typeface="+mj-ea"/>
              </a:rPr>
              <a:t>测试中心 </a:t>
            </a:r>
            <a:r>
              <a:rPr lang="en-US" altLang="zh-CN" sz="2400" dirty="0" smtClean="0">
                <a:solidFill>
                  <a:srgbClr val="0070C0"/>
                </a:solidFill>
                <a:latin typeface="+mj-lt"/>
                <a:ea typeface="+mj-ea"/>
              </a:rPr>
              <a:t>—— </a:t>
            </a:r>
            <a:r>
              <a:rPr lang="zh-CN" altLang="en-US" sz="2400" dirty="0" smtClean="0">
                <a:solidFill>
                  <a:srgbClr val="FF0000"/>
                </a:solidFill>
                <a:latin typeface="+mj-ea"/>
                <a:ea typeface="+mj-ea"/>
              </a:rPr>
              <a:t>分析检测之家系列报告一</a:t>
            </a:r>
            <a:endParaRPr lang="zh-CN" altLang="en-US" sz="24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2852"/>
            <a:ext cx="7143800" cy="5893921"/>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2</a:t>
            </a:r>
            <a:r>
              <a:rPr lang="zh-CN" altLang="en-US" sz="2400" b="1" dirty="0" smtClean="0">
                <a:solidFill>
                  <a:srgbClr val="3366FF"/>
                </a:solidFill>
              </a:rPr>
              <a:t>、</a:t>
            </a:r>
            <a:r>
              <a:rPr lang="zh-CN" altLang="en-US" sz="2400" b="1" dirty="0" smtClean="0">
                <a:solidFill>
                  <a:srgbClr val="0070C0"/>
                </a:solidFill>
              </a:rPr>
              <a:t>激光共聚焦显微拉曼光谱仪</a:t>
            </a:r>
            <a:endParaRPr lang="en-US" altLang="zh-CN" sz="2400" b="1" dirty="0" smtClean="0">
              <a:solidFill>
                <a:srgbClr val="0070C0"/>
              </a:solidFill>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es-ES" altLang="zh-CN" sz="2400" b="1" dirty="0" smtClean="0">
                <a:solidFill>
                  <a:srgbClr val="0070C0"/>
                </a:solidFill>
                <a:latin typeface="Times New Roman" pitchFamily="18" charset="0"/>
                <a:cs typeface="Times New Roman" pitchFamily="18" charset="0"/>
              </a:rPr>
              <a:t>Laser confocal Raman spectrometer, </a:t>
            </a:r>
            <a:r>
              <a:rPr lang="en-US" altLang="zh-CN" sz="2400" b="1" dirty="0" smtClean="0">
                <a:solidFill>
                  <a:srgbClr val="FF0000"/>
                </a:solidFill>
                <a:latin typeface="Times New Roman" pitchFamily="18" charset="0"/>
                <a:cs typeface="Times New Roman" pitchFamily="18" charset="0"/>
              </a:rPr>
              <a:t>Raman</a:t>
            </a:r>
            <a:r>
              <a:rPr lang="en-US" altLang="zh-CN" sz="2400" b="1" dirty="0" smtClean="0">
                <a:solidFill>
                  <a:srgbClr val="0070C0"/>
                </a:solidFill>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t>有机物、无机物</a:t>
            </a:r>
            <a:endParaRPr lang="en-US" altLang="zh-CN" sz="2000"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入射光照射到样品上后，绝大部分发生</a:t>
            </a:r>
            <a:r>
              <a:rPr lang="zh-CN" altLang="en-US" b="1" dirty="0" smtClean="0">
                <a:solidFill>
                  <a:srgbClr val="FF0000"/>
                </a:solidFill>
              </a:rPr>
              <a:t>瑞利散射</a:t>
            </a:r>
            <a:r>
              <a:rPr lang="zh-CN" altLang="en-US" dirty="0" smtClean="0"/>
              <a:t>；</a:t>
            </a:r>
            <a:r>
              <a:rPr lang="zh-CN" altLang="en-US" b="1" dirty="0" smtClean="0"/>
              <a:t>极少部分发生</a:t>
            </a:r>
            <a:r>
              <a:rPr lang="zh-CN" altLang="en-US" b="1" dirty="0" smtClean="0">
                <a:solidFill>
                  <a:srgbClr val="FF0000"/>
                </a:solidFill>
              </a:rPr>
              <a:t>拉曼散射</a:t>
            </a:r>
            <a:r>
              <a:rPr lang="zh-CN" altLang="en-US" b="1" dirty="0" smtClean="0"/>
              <a:t>。拉曼散射光与入射光之间的频率差称为</a:t>
            </a:r>
            <a:r>
              <a:rPr lang="zh-CN" altLang="en-US" b="1" dirty="0" smtClean="0">
                <a:solidFill>
                  <a:srgbClr val="FF0000"/>
                </a:solidFill>
              </a:rPr>
              <a:t>拉曼位移</a:t>
            </a:r>
            <a:r>
              <a:rPr lang="zh-CN" altLang="en-US" b="1" dirty="0" smtClean="0"/>
              <a:t>，拉曼位移只与分子本身的结构有关。</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dirty="0" smtClean="0"/>
              <a:t>   </a:t>
            </a:r>
            <a:r>
              <a:rPr lang="zh-CN" altLang="en-US" b="1" dirty="0" smtClean="0">
                <a:solidFill>
                  <a:srgbClr val="7030A0"/>
                </a:solidFill>
              </a:rPr>
              <a:t>化学、高分子：</a:t>
            </a:r>
            <a:r>
              <a:rPr lang="zh-CN" altLang="en-US" b="1" dirty="0" smtClean="0"/>
              <a:t>结构表征</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医药化工：</a:t>
            </a:r>
            <a:r>
              <a:rPr lang="zh-CN" altLang="en-US" b="1" dirty="0" smtClean="0"/>
              <a:t>质量控制、成分鉴定、药物鉴别</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石油化工：</a:t>
            </a:r>
            <a:r>
              <a:rPr lang="zh-CN" altLang="en-US" b="1" dirty="0" smtClean="0"/>
              <a:t>石油产品质量</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材料科学：</a:t>
            </a:r>
            <a:r>
              <a:rPr lang="zh-CN" altLang="en-US" b="1" dirty="0" smtClean="0"/>
              <a:t>结构表征</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食品：</a:t>
            </a:r>
            <a:r>
              <a:rPr lang="zh-CN" altLang="en-US" b="1" dirty="0" smtClean="0"/>
              <a:t>质量控制、真伪鉴别</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环境：</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solidFill>
                  <a:srgbClr val="7030A0"/>
                </a:solidFill>
              </a:rPr>
              <a:t>   刑侦及珠宝行业：</a:t>
            </a:r>
            <a:r>
              <a:rPr lang="zh-CN" altLang="en-US" b="1" dirty="0" smtClean="0"/>
              <a:t>毒品检测；珠宝鉴定</a:t>
            </a:r>
            <a:endParaRPr lang="en-US" altLang="zh-CN" b="1" dirty="0" smtClean="0">
              <a:solidFill>
                <a:srgbClr val="7030A0"/>
              </a:solidFill>
            </a:endParaRPr>
          </a:p>
        </p:txBody>
      </p:sp>
      <p:pic>
        <p:nvPicPr>
          <p:cNvPr id="26626" name="Picture 2" descr="激光共聚焦显微拉曼光谱仪(Raman)">
            <a:hlinkClick r:id="rId2"/>
          </p:cNvPr>
          <p:cNvPicPr>
            <a:picLocks noChangeAspect="1" noChangeArrowheads="1"/>
          </p:cNvPicPr>
          <p:nvPr/>
        </p:nvPicPr>
        <p:blipFill>
          <a:blip r:embed="rId3"/>
          <a:srcRect/>
          <a:stretch>
            <a:fillRect/>
          </a:stretch>
        </p:blipFill>
        <p:spPr bwMode="auto">
          <a:xfrm>
            <a:off x="7215206" y="214290"/>
            <a:ext cx="1643074" cy="1643075"/>
          </a:xfrm>
          <a:prstGeom prst="rect">
            <a:avLst/>
          </a:prstGeom>
          <a:noFill/>
        </p:spPr>
      </p:pic>
      <p:pic>
        <p:nvPicPr>
          <p:cNvPr id="5" name="图片 4" descr="https://ss0.bdstatic.com/70cFuHSh_Q1YnxGkpoWK1HF6hhy/it/u=3238786122,1474415732&amp;fm=27&amp;gp=0.jpg"/>
          <p:cNvPicPr/>
          <p:nvPr/>
        </p:nvPicPr>
        <p:blipFill>
          <a:blip r:embed="rId4"/>
          <a:srcRect/>
          <a:stretch>
            <a:fillRect/>
          </a:stretch>
        </p:blipFill>
        <p:spPr bwMode="auto">
          <a:xfrm>
            <a:off x="5643570" y="2357430"/>
            <a:ext cx="2667000" cy="2117598"/>
          </a:xfrm>
          <a:prstGeom prst="rect">
            <a:avLst/>
          </a:prstGeom>
          <a:noFill/>
          <a:ln w="9525">
            <a:noFill/>
            <a:miter lim="800000"/>
            <a:headEnd/>
            <a:tailEnd/>
          </a:ln>
        </p:spPr>
      </p:pic>
      <p:pic>
        <p:nvPicPr>
          <p:cNvPr id="26628" name="Picture 4" descr="https://timgsa.baidu.com/timg?image&amp;quality=80&amp;size=b9999_10000&amp;sec=1512990596410&amp;di=2a2e49e27ca2cb883243517804a9c15f&amp;imgtype=0&amp;src=http%3A%2F%2Fwww.wiyiqi.cn%2Fuploads%2Fallimg%2F150505%2F1-150505113TT53.jpg"/>
          <p:cNvPicPr>
            <a:picLocks noChangeAspect="1" noChangeArrowheads="1"/>
          </p:cNvPicPr>
          <p:nvPr/>
        </p:nvPicPr>
        <p:blipFill>
          <a:blip r:embed="rId5"/>
          <a:srcRect/>
          <a:stretch>
            <a:fillRect/>
          </a:stretch>
        </p:blipFill>
        <p:spPr bwMode="auto">
          <a:xfrm>
            <a:off x="5000628" y="4500570"/>
            <a:ext cx="391853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28"/>
                                        </p:tgtEl>
                                        <p:attrNameLst>
                                          <p:attrName>style.visibility</p:attrName>
                                        </p:attrNameLst>
                                      </p:cBhvr>
                                      <p:to>
                                        <p:strVal val="visible"/>
                                      </p:to>
                                    </p:set>
                                    <p:anim calcmode="lin" valueType="num">
                                      <p:cBhvr additive="base">
                                        <p:cTn id="23" dur="500" fill="hold"/>
                                        <p:tgtEl>
                                          <p:spTgt spid="26628"/>
                                        </p:tgtEl>
                                        <p:attrNameLst>
                                          <p:attrName>ppt_x</p:attrName>
                                        </p:attrNameLst>
                                      </p:cBhvr>
                                      <p:tavLst>
                                        <p:tav tm="0">
                                          <p:val>
                                            <p:strVal val="#ppt_x"/>
                                          </p:val>
                                        </p:tav>
                                        <p:tav tm="100000">
                                          <p:val>
                                            <p:strVal val="#ppt_x"/>
                                          </p:val>
                                        </p:tav>
                                      </p:tavLst>
                                    </p:anim>
                                    <p:anim calcmode="lin" valueType="num">
                                      <p:cBhvr additive="base">
                                        <p:cTn id="2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8929718" cy="5062924"/>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3</a:t>
            </a:r>
            <a:r>
              <a:rPr lang="zh-CN" altLang="en-US" sz="2400" b="1" dirty="0" smtClean="0">
                <a:solidFill>
                  <a:srgbClr val="3366FF"/>
                </a:solidFill>
              </a:rPr>
              <a:t>、</a:t>
            </a:r>
            <a:r>
              <a:rPr lang="zh-CN" altLang="en-US" sz="2400" b="1" dirty="0" smtClean="0">
                <a:solidFill>
                  <a:srgbClr val="0070C0"/>
                </a:solidFill>
                <a:latin typeface="Times New Roman" pitchFamily="18" charset="0"/>
                <a:cs typeface="Times New Roman" pitchFamily="18" charset="0"/>
              </a:rPr>
              <a:t>紫外</a:t>
            </a:r>
            <a:r>
              <a:rPr lang="en-US" altLang="zh-CN" sz="2400" b="1" dirty="0" smtClean="0">
                <a:solidFill>
                  <a:srgbClr val="0070C0"/>
                </a:solidFill>
                <a:latin typeface="Times New Roman" pitchFamily="18" charset="0"/>
                <a:cs typeface="Times New Roman" pitchFamily="18" charset="0"/>
              </a:rPr>
              <a:t>-</a:t>
            </a:r>
            <a:r>
              <a:rPr lang="zh-CN" altLang="en-US" sz="2400" b="1" dirty="0" smtClean="0">
                <a:solidFill>
                  <a:srgbClr val="0070C0"/>
                </a:solidFill>
                <a:latin typeface="Times New Roman" pitchFamily="18" charset="0"/>
                <a:cs typeface="Times New Roman" pitchFamily="18" charset="0"/>
              </a:rPr>
              <a:t>可见分光光谱仪 </a:t>
            </a:r>
            <a:r>
              <a:rPr lang="en-US" altLang="zh-CN" sz="2400" b="1" dirty="0" smtClean="0">
                <a:solidFill>
                  <a:srgbClr val="0070C0"/>
                </a:solidFill>
                <a:latin typeface="Times New Roman" pitchFamily="18" charset="0"/>
                <a:cs typeface="Times New Roman" pitchFamily="18" charset="0"/>
              </a:rPr>
              <a:t>(Ultraviolet visible spectrometer UV-Vis)</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t>有机物、无机物</a:t>
            </a:r>
            <a:endParaRPr lang="en-US" altLang="zh-CN" sz="2000"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利用物质对</a:t>
            </a:r>
            <a:r>
              <a:rPr lang="en-US" altLang="zh-CN" b="1" dirty="0" smtClean="0">
                <a:solidFill>
                  <a:srgbClr val="0070C0"/>
                </a:solidFill>
                <a:latin typeface="Times New Roman" pitchFamily="18" charset="0"/>
                <a:cs typeface="Times New Roman" pitchFamily="18" charset="0"/>
              </a:rPr>
              <a:t>UV-Vis</a:t>
            </a:r>
            <a:r>
              <a:rPr lang="zh-CN" altLang="en-US" b="1" dirty="0" smtClean="0"/>
              <a:t>光的选择性吸收，得到</a:t>
            </a:r>
            <a:r>
              <a:rPr lang="en-US" altLang="zh-CN" b="1" dirty="0" smtClean="0">
                <a:solidFill>
                  <a:srgbClr val="0070C0"/>
                </a:solidFill>
                <a:latin typeface="Times New Roman" pitchFamily="18" charset="0"/>
                <a:cs typeface="Times New Roman" pitchFamily="18" charset="0"/>
              </a:rPr>
              <a:t>UV-Vis</a:t>
            </a:r>
            <a:r>
              <a:rPr lang="zh-CN" altLang="en-US" b="1" dirty="0" smtClean="0">
                <a:solidFill>
                  <a:srgbClr val="FF0000"/>
                </a:solidFill>
              </a:rPr>
              <a:t>吸收光谱</a:t>
            </a:r>
            <a:r>
              <a:rPr lang="zh-CN" altLang="en-US" b="1" dirty="0" smtClean="0"/>
              <a:t>。</a:t>
            </a:r>
            <a:endParaRPr lang="en-US" altLang="zh-CN" b="1" dirty="0" smtClean="0"/>
          </a:p>
          <a:p>
            <a:pPr>
              <a:buClr>
                <a:srgbClr val="FF0000"/>
              </a:buClr>
            </a:pPr>
            <a:r>
              <a:rPr lang="zh-CN" altLang="en-US" b="1" dirty="0" smtClean="0">
                <a:solidFill>
                  <a:srgbClr val="FF0000"/>
                </a:solidFill>
              </a:rPr>
              <a:t>                     吸收光谱</a:t>
            </a:r>
            <a:r>
              <a:rPr lang="zh-CN" altLang="en-US" b="1" dirty="0" smtClean="0"/>
              <a:t>与分子的结构有关。</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dirty="0" smtClean="0"/>
              <a:t>   </a:t>
            </a:r>
            <a:r>
              <a:rPr lang="zh-CN" altLang="en-US" b="1" dirty="0" smtClean="0">
                <a:solidFill>
                  <a:srgbClr val="7030A0"/>
                </a:solidFill>
              </a:rPr>
              <a:t>化学</a:t>
            </a:r>
            <a:endParaRPr lang="en-US" altLang="zh-CN" b="1" dirty="0" smtClean="0">
              <a:solidFill>
                <a:srgbClr val="7030A0"/>
              </a:solidFill>
            </a:endParaRPr>
          </a:p>
          <a:p>
            <a:pPr>
              <a:lnSpc>
                <a:spcPct val="150000"/>
              </a:lnSpc>
              <a:buClr>
                <a:srgbClr val="FF0000"/>
              </a:buClr>
              <a:buFont typeface="Arial" pitchFamily="34" charset="0"/>
              <a:buChar char="•"/>
            </a:pPr>
            <a:r>
              <a:rPr lang="en-US" altLang="zh-CN" b="1" dirty="0" smtClean="0">
                <a:solidFill>
                  <a:srgbClr val="7030A0"/>
                </a:solidFill>
              </a:rPr>
              <a:t>   </a:t>
            </a:r>
            <a:r>
              <a:rPr lang="zh-CN" altLang="en-US" b="1" dirty="0" smtClean="0">
                <a:solidFill>
                  <a:srgbClr val="7030A0"/>
                </a:solidFill>
              </a:rPr>
              <a:t>化工</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医药：</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石化：</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材料：</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食品：</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环境：</a:t>
            </a:r>
            <a:endParaRPr lang="en-US" altLang="zh-CN" b="1" dirty="0" smtClean="0">
              <a:solidFill>
                <a:srgbClr val="7030A0"/>
              </a:solidFill>
            </a:endParaRPr>
          </a:p>
        </p:txBody>
      </p:sp>
      <p:pic>
        <p:nvPicPr>
          <p:cNvPr id="27650" name="Picture 2" descr="http://www.cf17.cn/UploadFiles/201163015311799.jpg"/>
          <p:cNvPicPr>
            <a:picLocks noChangeAspect="1" noChangeArrowheads="1"/>
          </p:cNvPicPr>
          <p:nvPr/>
        </p:nvPicPr>
        <p:blipFill>
          <a:blip r:embed="rId2"/>
          <a:srcRect l="2632" r="2632"/>
          <a:stretch>
            <a:fillRect/>
          </a:stretch>
        </p:blipFill>
        <p:spPr bwMode="auto">
          <a:xfrm>
            <a:off x="4000496" y="4286256"/>
            <a:ext cx="2571768" cy="2381516"/>
          </a:xfrm>
          <a:prstGeom prst="rect">
            <a:avLst/>
          </a:prstGeom>
          <a:noFill/>
        </p:spPr>
      </p:pic>
      <p:pic>
        <p:nvPicPr>
          <p:cNvPr id="27652" name="Picture 4" descr="http://www.cf17.cn/UploadFiles/2011630153011672.jpg"/>
          <p:cNvPicPr>
            <a:picLocks noChangeAspect="1" noChangeArrowheads="1"/>
          </p:cNvPicPr>
          <p:nvPr/>
        </p:nvPicPr>
        <p:blipFill>
          <a:blip r:embed="rId3"/>
          <a:srcRect l="7635" r="10929"/>
          <a:stretch>
            <a:fillRect/>
          </a:stretch>
        </p:blipFill>
        <p:spPr bwMode="auto">
          <a:xfrm>
            <a:off x="6643702" y="2428868"/>
            <a:ext cx="2286016" cy="2786058"/>
          </a:xfrm>
          <a:prstGeom prst="rect">
            <a:avLst/>
          </a:prstGeom>
          <a:noFill/>
        </p:spPr>
      </p:pic>
      <p:pic>
        <p:nvPicPr>
          <p:cNvPr id="5" name="图片 4" descr="http://www.51wendang.com/pic/39bda084899dfd8559812af3/2-347-png_6_0_0_135_108_622_256_892.979_1262.879-843-0-1268-843.jpg"/>
          <p:cNvPicPr/>
          <p:nvPr/>
        </p:nvPicPr>
        <p:blipFill>
          <a:blip r:embed="rId4"/>
          <a:srcRect l="2709" r="57741"/>
          <a:stretch>
            <a:fillRect/>
          </a:stretch>
        </p:blipFill>
        <p:spPr bwMode="auto">
          <a:xfrm>
            <a:off x="4200538" y="2000240"/>
            <a:ext cx="2085974" cy="2171700"/>
          </a:xfrm>
          <a:prstGeom prst="rect">
            <a:avLst/>
          </a:prstGeom>
          <a:noFill/>
          <a:ln w="9525">
            <a:noFill/>
            <a:miter lim="800000"/>
            <a:headEnd/>
            <a:tailEnd/>
          </a:ln>
        </p:spPr>
      </p:pic>
      <p:pic>
        <p:nvPicPr>
          <p:cNvPr id="6" name="图片 5" descr="http://www.cf17.cn/UploadFiles/2011630152445633.jpg"/>
          <p:cNvPicPr/>
          <p:nvPr/>
        </p:nvPicPr>
        <p:blipFill>
          <a:blip r:embed="rId5"/>
          <a:srcRect l="59589" t="4072" r="1443" b="7240"/>
          <a:stretch>
            <a:fillRect/>
          </a:stretch>
        </p:blipFill>
        <p:spPr bwMode="auto">
          <a:xfrm>
            <a:off x="1728782" y="2214554"/>
            <a:ext cx="20574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additive="base">
                                        <p:cTn id="30"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8"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8" fill="hold" nodeType="after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 calcmode="lin" valueType="num">
                                      <p:cBhvr additive="base">
                                        <p:cTn id="50"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 presetClass="entr" presetSubtype="8" fill="hold" nodeType="after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par>
                          <p:cTn id="57" fill="hold">
                            <p:stCondLst>
                              <p:cond delay="3500"/>
                            </p:stCondLst>
                            <p:childTnLst>
                              <p:par>
                                <p:cTn id="58" presetID="2" presetClass="entr" presetSubtype="8" fill="hold" nodeType="afterEffect">
                                  <p:stCondLst>
                                    <p:cond delay="0"/>
                                  </p:stCondLst>
                                  <p:childTnLst>
                                    <p:set>
                                      <p:cBhvr>
                                        <p:cTn id="59" dur="1" fill="hold">
                                          <p:stCondLst>
                                            <p:cond delay="0"/>
                                          </p:stCondLst>
                                        </p:cTn>
                                        <p:tgtEl>
                                          <p:spTgt spid="2">
                                            <p:txEl>
                                              <p:pRg st="11" end="11"/>
                                            </p:txEl>
                                          </p:spTgt>
                                        </p:tgtEl>
                                        <p:attrNameLst>
                                          <p:attrName>style.visibility</p:attrName>
                                        </p:attrNameLst>
                                      </p:cBhvr>
                                      <p:to>
                                        <p:strVal val="visible"/>
                                      </p:to>
                                    </p:set>
                                    <p:anim calcmode="lin" valueType="num">
                                      <p:cBhvr additive="base">
                                        <p:cTn id="60"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 presetClass="entr" presetSubtype="4"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2" presetClass="entr" presetSubtype="4" fill="hold" nodeType="afterEffect">
                                  <p:stCondLst>
                                    <p:cond delay="0"/>
                                  </p:stCondLst>
                                  <p:childTnLst>
                                    <p:set>
                                      <p:cBhvr>
                                        <p:cTn id="74" dur="1" fill="hold">
                                          <p:stCondLst>
                                            <p:cond delay="0"/>
                                          </p:stCondLst>
                                        </p:cTn>
                                        <p:tgtEl>
                                          <p:spTgt spid="27652"/>
                                        </p:tgtEl>
                                        <p:attrNameLst>
                                          <p:attrName>style.visibility</p:attrName>
                                        </p:attrNameLst>
                                      </p:cBhvr>
                                      <p:to>
                                        <p:strVal val="visible"/>
                                      </p:to>
                                    </p:set>
                                    <p:anim calcmode="lin" valueType="num">
                                      <p:cBhvr additive="base">
                                        <p:cTn id="75" dur="500" fill="hold"/>
                                        <p:tgtEl>
                                          <p:spTgt spid="27652"/>
                                        </p:tgtEl>
                                        <p:attrNameLst>
                                          <p:attrName>ppt_x</p:attrName>
                                        </p:attrNameLst>
                                      </p:cBhvr>
                                      <p:tavLst>
                                        <p:tav tm="0">
                                          <p:val>
                                            <p:strVal val="#ppt_x"/>
                                          </p:val>
                                        </p:tav>
                                        <p:tav tm="100000">
                                          <p:val>
                                            <p:strVal val="#ppt_x"/>
                                          </p:val>
                                        </p:tav>
                                      </p:tavLst>
                                    </p:anim>
                                    <p:anim calcmode="lin" valueType="num">
                                      <p:cBhvr additive="base">
                                        <p:cTn id="76" dur="500" fill="hold"/>
                                        <p:tgtEl>
                                          <p:spTgt spid="27652"/>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2" presetClass="entr" presetSubtype="4" fill="hold" nodeType="afterEffect">
                                  <p:stCondLst>
                                    <p:cond delay="0"/>
                                  </p:stCondLst>
                                  <p:childTnLst>
                                    <p:set>
                                      <p:cBhvr>
                                        <p:cTn id="79" dur="1" fill="hold">
                                          <p:stCondLst>
                                            <p:cond delay="0"/>
                                          </p:stCondLst>
                                        </p:cTn>
                                        <p:tgtEl>
                                          <p:spTgt spid="27650"/>
                                        </p:tgtEl>
                                        <p:attrNameLst>
                                          <p:attrName>style.visibility</p:attrName>
                                        </p:attrNameLst>
                                      </p:cBhvr>
                                      <p:to>
                                        <p:strVal val="visible"/>
                                      </p:to>
                                    </p:set>
                                    <p:anim calcmode="lin" valueType="num">
                                      <p:cBhvr additive="base">
                                        <p:cTn id="80" dur="500" fill="hold"/>
                                        <p:tgtEl>
                                          <p:spTgt spid="27650"/>
                                        </p:tgtEl>
                                        <p:attrNameLst>
                                          <p:attrName>ppt_x</p:attrName>
                                        </p:attrNameLst>
                                      </p:cBhvr>
                                      <p:tavLst>
                                        <p:tav tm="0">
                                          <p:val>
                                            <p:strVal val="#ppt_x"/>
                                          </p:val>
                                        </p:tav>
                                        <p:tav tm="100000">
                                          <p:val>
                                            <p:strVal val="#ppt_x"/>
                                          </p:val>
                                        </p:tav>
                                      </p:tavLst>
                                    </p:anim>
                                    <p:anim calcmode="lin" valueType="num">
                                      <p:cBhvr additive="base">
                                        <p:cTn id="81"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7143800" cy="4878259"/>
          </a:xfrm>
          <a:prstGeom prst="rect">
            <a:avLst/>
          </a:prstGeom>
          <a:noFill/>
        </p:spPr>
        <p:txBody>
          <a:bodyPr wrap="square" rtlCol="0">
            <a:spAutoFit/>
          </a:bodyPr>
          <a:lstStyle/>
          <a:p>
            <a:r>
              <a:rPr lang="en-US" altLang="zh-CN" sz="2400" b="1" dirty="0" smtClean="0">
                <a:solidFill>
                  <a:srgbClr val="3366FF"/>
                </a:solidFill>
              </a:rPr>
              <a:t>4</a:t>
            </a:r>
            <a:r>
              <a:rPr lang="zh-CN" altLang="en-US" sz="2400" b="1" dirty="0" smtClean="0">
                <a:solidFill>
                  <a:srgbClr val="3366FF"/>
                </a:solidFill>
              </a:rPr>
              <a:t>、</a:t>
            </a:r>
            <a:r>
              <a:rPr lang="zh-CN" altLang="en-US" sz="2400" b="1" dirty="0" smtClean="0">
                <a:solidFill>
                  <a:srgbClr val="0070C0"/>
                </a:solidFill>
                <a:latin typeface="Times New Roman" pitchFamily="18" charset="0"/>
                <a:cs typeface="Times New Roman" pitchFamily="18" charset="0"/>
              </a:rPr>
              <a:t>荧光光谱仪</a:t>
            </a:r>
            <a:r>
              <a:rPr lang="en-US" altLang="zh-CN" sz="2400" dirty="0" smtClean="0"/>
              <a:t>  </a:t>
            </a:r>
            <a:r>
              <a:rPr lang="en-US" altLang="zh-CN" sz="2400" b="1" dirty="0" smtClean="0">
                <a:solidFill>
                  <a:srgbClr val="0070C0"/>
                </a:solidFill>
                <a:latin typeface="Times New Roman" pitchFamily="18" charset="0"/>
                <a:cs typeface="Times New Roman" pitchFamily="18" charset="0"/>
              </a:rPr>
              <a:t>(Fluorescence spectrometry)</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t>有机物、无机物</a:t>
            </a:r>
            <a:endParaRPr lang="en-US" altLang="zh-CN" sz="2000"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利用某些物质被紫外光照射后发射荧光，得到</a:t>
            </a:r>
            <a:r>
              <a:rPr lang="en-US" altLang="zh-CN" b="1" dirty="0" smtClean="0">
                <a:solidFill>
                  <a:srgbClr val="0070C0"/>
                </a:solidFill>
                <a:latin typeface="Times New Roman" pitchFamily="18" charset="0"/>
                <a:cs typeface="Times New Roman" pitchFamily="18" charset="0"/>
              </a:rPr>
              <a:t>FL</a:t>
            </a:r>
            <a:r>
              <a:rPr lang="zh-CN" altLang="en-US" b="1" dirty="0" smtClean="0">
                <a:solidFill>
                  <a:srgbClr val="FF0000"/>
                </a:solidFill>
              </a:rPr>
              <a:t>光谱</a:t>
            </a:r>
            <a:r>
              <a:rPr lang="zh-CN" altLang="en-US" b="1" dirty="0" smtClean="0"/>
              <a:t>。</a:t>
            </a:r>
            <a:endParaRPr lang="en-US" altLang="zh-CN" b="1" dirty="0" smtClean="0"/>
          </a:p>
          <a:p>
            <a:pPr>
              <a:buClr>
                <a:srgbClr val="FF0000"/>
              </a:buClr>
            </a:pPr>
            <a:r>
              <a:rPr lang="zh-CN" altLang="en-US" b="1" dirty="0" smtClean="0">
                <a:solidFill>
                  <a:srgbClr val="FF0000"/>
                </a:solidFill>
              </a:rPr>
              <a:t>                      </a:t>
            </a:r>
            <a:r>
              <a:rPr lang="en-US" altLang="zh-CN" b="1" dirty="0" smtClean="0">
                <a:solidFill>
                  <a:srgbClr val="0070C0"/>
                </a:solidFill>
                <a:latin typeface="Times New Roman" pitchFamily="18" charset="0"/>
                <a:cs typeface="Times New Roman" pitchFamily="18" charset="0"/>
              </a:rPr>
              <a:t>FL</a:t>
            </a:r>
            <a:r>
              <a:rPr lang="zh-CN" altLang="en-US" b="1" dirty="0" smtClean="0">
                <a:solidFill>
                  <a:srgbClr val="FF0000"/>
                </a:solidFill>
              </a:rPr>
              <a:t>光谱</a:t>
            </a:r>
            <a:r>
              <a:rPr lang="zh-CN" altLang="en-US" b="1" dirty="0" smtClean="0"/>
              <a:t>与分子结构有关。</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dirty="0" smtClean="0"/>
              <a:t>   </a:t>
            </a:r>
            <a:r>
              <a:rPr lang="zh-CN" altLang="en-US" b="1" dirty="0" smtClean="0">
                <a:solidFill>
                  <a:srgbClr val="7030A0"/>
                </a:solidFill>
              </a:rPr>
              <a:t>化学：</a:t>
            </a:r>
            <a:endParaRPr lang="en-US" altLang="zh-CN" b="1" dirty="0" smtClean="0">
              <a:solidFill>
                <a:srgbClr val="7030A0"/>
              </a:solidFill>
            </a:endParaRPr>
          </a:p>
          <a:p>
            <a:pPr>
              <a:lnSpc>
                <a:spcPct val="150000"/>
              </a:lnSpc>
              <a:buClr>
                <a:srgbClr val="FF0000"/>
              </a:buClr>
              <a:buFont typeface="Arial" pitchFamily="34" charset="0"/>
              <a:buChar char="•"/>
            </a:pPr>
            <a:r>
              <a:rPr lang="en-US" altLang="zh-CN" b="1" dirty="0" smtClean="0">
                <a:solidFill>
                  <a:srgbClr val="7030A0"/>
                </a:solidFill>
              </a:rPr>
              <a:t>   </a:t>
            </a:r>
            <a:r>
              <a:rPr lang="zh-CN" altLang="en-US" b="1" dirty="0" smtClean="0">
                <a:solidFill>
                  <a:srgbClr val="7030A0"/>
                </a:solidFill>
              </a:rPr>
              <a:t>化工：</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医药：</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石化：</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材料：</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食品：</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环境：</a:t>
            </a:r>
            <a:endParaRPr lang="en-US" altLang="zh-CN" b="1" dirty="0" smtClean="0">
              <a:solidFill>
                <a:srgbClr val="7030A0"/>
              </a:solidFill>
            </a:endParaRPr>
          </a:p>
        </p:txBody>
      </p:sp>
      <p:pic>
        <p:nvPicPr>
          <p:cNvPr id="28674" name="Picture 2" descr="荧光光谱仪(FL)">
            <a:hlinkClick r:id="rId2"/>
          </p:cNvPr>
          <p:cNvPicPr>
            <a:picLocks noChangeAspect="1" noChangeArrowheads="1"/>
          </p:cNvPicPr>
          <p:nvPr/>
        </p:nvPicPr>
        <p:blipFill>
          <a:blip r:embed="rId3"/>
          <a:srcRect/>
          <a:stretch>
            <a:fillRect/>
          </a:stretch>
        </p:blipFill>
        <p:spPr bwMode="auto">
          <a:xfrm>
            <a:off x="6929454" y="71414"/>
            <a:ext cx="2143108" cy="2143110"/>
          </a:xfrm>
          <a:prstGeom prst="rect">
            <a:avLst/>
          </a:prstGeom>
          <a:noFill/>
        </p:spPr>
      </p:pic>
      <p:pic>
        <p:nvPicPr>
          <p:cNvPr id="28676" name="Picture 4" descr="http://www.szonwing.com/UploadFiles/FCK/2013-07/2013070460D6Z6224H.jpg"/>
          <p:cNvPicPr>
            <a:picLocks noChangeAspect="1" noChangeArrowheads="1"/>
          </p:cNvPicPr>
          <p:nvPr/>
        </p:nvPicPr>
        <p:blipFill>
          <a:blip r:embed="rId4"/>
          <a:srcRect/>
          <a:stretch>
            <a:fillRect/>
          </a:stretch>
        </p:blipFill>
        <p:spPr bwMode="auto">
          <a:xfrm>
            <a:off x="3071802" y="2500306"/>
            <a:ext cx="4743450" cy="2428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additive="base">
                                        <p:cTn id="34"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additive="base">
                                        <p:cTn id="44"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8" fill="hold" nodeType="after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 calcmode="lin" valueType="num">
                                      <p:cBhvr additive="base">
                                        <p:cTn id="54"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 calcmode="lin" valueType="num">
                                      <p:cBhvr additive="base">
                                        <p:cTn id="5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8676"/>
                                        </p:tgtEl>
                                        <p:attrNameLst>
                                          <p:attrName>style.visibility</p:attrName>
                                        </p:attrNameLst>
                                      </p:cBhvr>
                                      <p:to>
                                        <p:strVal val="visible"/>
                                      </p:to>
                                    </p:set>
                                    <p:anim calcmode="lin" valueType="num">
                                      <p:cBhvr additive="base">
                                        <p:cTn id="65" dur="500" fill="hold"/>
                                        <p:tgtEl>
                                          <p:spTgt spid="28676"/>
                                        </p:tgtEl>
                                        <p:attrNameLst>
                                          <p:attrName>ppt_x</p:attrName>
                                        </p:attrNameLst>
                                      </p:cBhvr>
                                      <p:tavLst>
                                        <p:tav tm="0">
                                          <p:val>
                                            <p:strVal val="#ppt_x"/>
                                          </p:val>
                                        </p:tav>
                                        <p:tav tm="100000">
                                          <p:val>
                                            <p:strVal val="#ppt_x"/>
                                          </p:val>
                                        </p:tav>
                                      </p:tavLst>
                                    </p:anim>
                                    <p:anim calcmode="lin" valueType="num">
                                      <p:cBhvr additive="base">
                                        <p:cTn id="66"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6643734" cy="5601533"/>
          </a:xfrm>
          <a:prstGeom prst="rect">
            <a:avLst/>
          </a:prstGeom>
          <a:noFill/>
        </p:spPr>
        <p:txBody>
          <a:bodyPr wrap="square" rtlCol="0">
            <a:spAutoFit/>
          </a:bodyPr>
          <a:lstStyle/>
          <a:p>
            <a:r>
              <a:rPr lang="en-US" altLang="zh-CN" sz="2400" b="1" dirty="0" smtClean="0">
                <a:solidFill>
                  <a:srgbClr val="3366FF"/>
                </a:solidFill>
              </a:rPr>
              <a:t>5</a:t>
            </a:r>
            <a:r>
              <a:rPr lang="zh-CN" altLang="en-US" sz="2400" b="1" dirty="0" smtClean="0">
                <a:solidFill>
                  <a:srgbClr val="3366FF"/>
                </a:solidFill>
              </a:rPr>
              <a:t>、</a:t>
            </a:r>
            <a:r>
              <a:rPr lang="zh-CN" altLang="en-US" sz="2400" b="1" dirty="0" smtClean="0">
                <a:solidFill>
                  <a:srgbClr val="0070C0"/>
                </a:solidFill>
                <a:latin typeface="Times New Roman" pitchFamily="18" charset="0"/>
                <a:cs typeface="Times New Roman" pitchFamily="18" charset="0"/>
              </a:rPr>
              <a:t>核磁共振波谱仪</a:t>
            </a:r>
            <a:endParaRPr lang="en-US" altLang="zh-CN" sz="2400" b="1" dirty="0" smtClean="0">
              <a:solidFill>
                <a:srgbClr val="0070C0"/>
              </a:solidFill>
              <a:latin typeface="Times New Roman" pitchFamily="18" charset="0"/>
              <a:cs typeface="Times New Roman" pitchFamily="18" charset="0"/>
            </a:endParaRPr>
          </a:p>
          <a:p>
            <a:r>
              <a:rPr lang="en-US" altLang="zh-CN" sz="2000" b="1" dirty="0" smtClean="0">
                <a:solidFill>
                  <a:srgbClr val="0070C0"/>
                </a:solidFill>
                <a:latin typeface="Times New Roman" pitchFamily="18" charset="0"/>
                <a:cs typeface="Times New Roman" pitchFamily="18" charset="0"/>
              </a:rPr>
              <a:t>     (Nuclear Magnetic Resonance Spectrometer</a:t>
            </a:r>
            <a:r>
              <a:rPr lang="zh-CN" altLang="en-US" sz="2000" b="1" dirty="0" smtClean="0">
                <a:solidFill>
                  <a:srgbClr val="0070C0"/>
                </a:solidFill>
                <a:latin typeface="Times New Roman" pitchFamily="18" charset="0"/>
                <a:cs typeface="Times New Roman" pitchFamily="18" charset="0"/>
              </a:rPr>
              <a:t>，</a:t>
            </a:r>
            <a:r>
              <a:rPr lang="en-US" altLang="zh-CN" sz="2000" b="1" dirty="0" smtClean="0">
                <a:solidFill>
                  <a:srgbClr val="0070C0"/>
                </a:solidFill>
                <a:latin typeface="Times New Roman" pitchFamily="18" charset="0"/>
                <a:cs typeface="Times New Roman" pitchFamily="18" charset="0"/>
              </a:rPr>
              <a:t>NMR)</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solidFill>
                  <a:srgbClr val="FF0000"/>
                </a:solidFill>
              </a:rPr>
              <a:t>有机物</a:t>
            </a:r>
            <a:r>
              <a:rPr lang="zh-CN" altLang="en-US" sz="2000" b="1" dirty="0" smtClean="0"/>
              <a:t>结构鉴定</a:t>
            </a:r>
            <a:endParaRPr lang="en-US" altLang="zh-CN" sz="2000" b="1" dirty="0" smtClean="0"/>
          </a:p>
          <a:p>
            <a:pPr>
              <a:spcBef>
                <a:spcPts val="600"/>
              </a:spcBef>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具有核磁性质的原子核，在强磁场作用下，吸收射频辐射，引起核自旋能级的跃迁所产生的波谱，叫</a:t>
            </a:r>
            <a:r>
              <a:rPr lang="zh-CN" altLang="en-US" b="1" dirty="0" smtClean="0">
                <a:solidFill>
                  <a:srgbClr val="FF0000"/>
                </a:solidFill>
              </a:rPr>
              <a:t>核磁共振</a:t>
            </a:r>
            <a:r>
              <a:rPr lang="zh-CN" altLang="en-US" b="1" dirty="0" smtClean="0"/>
              <a:t>波谱。</a:t>
            </a:r>
            <a:endParaRPr lang="en-US" altLang="zh-CN" sz="2000" b="1" dirty="0" smtClean="0"/>
          </a:p>
          <a:p>
            <a:pPr>
              <a:spcBef>
                <a:spcPts val="600"/>
              </a:spcBef>
              <a:buClr>
                <a:srgbClr val="FF0000"/>
              </a:buClr>
              <a:buFont typeface="Wingdings" pitchFamily="2" charset="2"/>
              <a:buChar char="Ø"/>
            </a:pPr>
            <a:r>
              <a:rPr lang="en-US" altLang="zh-CN" sz="2000" b="1" dirty="0" smtClean="0">
                <a:solidFill>
                  <a:srgbClr val="3366FF"/>
                </a:solidFill>
              </a:rPr>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dirty="0" smtClean="0"/>
              <a:t>   </a:t>
            </a:r>
            <a:r>
              <a:rPr lang="zh-CN" altLang="en-US" b="1" dirty="0" smtClean="0">
                <a:solidFill>
                  <a:srgbClr val="7030A0"/>
                </a:solidFill>
              </a:rPr>
              <a:t>化学：</a:t>
            </a:r>
            <a:endParaRPr lang="en-US" altLang="zh-CN" b="1" dirty="0" smtClean="0">
              <a:solidFill>
                <a:srgbClr val="7030A0"/>
              </a:solidFill>
            </a:endParaRPr>
          </a:p>
          <a:p>
            <a:pPr>
              <a:lnSpc>
                <a:spcPct val="150000"/>
              </a:lnSpc>
              <a:buClr>
                <a:srgbClr val="FF0000"/>
              </a:buClr>
              <a:buFont typeface="Arial" pitchFamily="34" charset="0"/>
              <a:buChar char="•"/>
            </a:pPr>
            <a:r>
              <a:rPr lang="en-US" altLang="zh-CN" b="1" dirty="0" smtClean="0">
                <a:solidFill>
                  <a:srgbClr val="7030A0"/>
                </a:solidFill>
              </a:rPr>
              <a:t>   </a:t>
            </a:r>
            <a:r>
              <a:rPr lang="zh-CN" altLang="en-US" b="1" dirty="0" smtClean="0">
                <a:solidFill>
                  <a:srgbClr val="7030A0"/>
                </a:solidFill>
              </a:rPr>
              <a:t>化工：</a:t>
            </a:r>
            <a:endParaRPr lang="en-US" altLang="zh-CN" b="1" dirty="0" smtClean="0">
              <a:solidFill>
                <a:srgbClr val="7030A0"/>
              </a:solidFill>
            </a:endParaRPr>
          </a:p>
          <a:p>
            <a:pPr>
              <a:lnSpc>
                <a:spcPct val="150000"/>
              </a:lnSpc>
              <a:buClr>
                <a:srgbClr val="FF0000"/>
              </a:buClr>
              <a:buFont typeface="Arial" pitchFamily="34" charset="0"/>
              <a:buChar char="•"/>
            </a:pPr>
            <a:r>
              <a:rPr lang="en-US" altLang="zh-CN" b="1" dirty="0" smtClean="0">
                <a:solidFill>
                  <a:srgbClr val="FF0000"/>
                </a:solidFill>
              </a:rPr>
              <a:t>   </a:t>
            </a:r>
            <a:r>
              <a:rPr lang="zh-CN" altLang="en-US" b="1" dirty="0" smtClean="0">
                <a:solidFill>
                  <a:srgbClr val="FF0000"/>
                </a:solidFill>
              </a:rPr>
              <a:t>生物：</a:t>
            </a:r>
            <a:r>
              <a:rPr lang="zh-CN" altLang="en-US" b="1" dirty="0" smtClean="0"/>
              <a:t>蛋白质、核酸</a:t>
            </a:r>
            <a:endParaRPr lang="en-US" altLang="zh-CN" b="1" dirty="0" smtClean="0">
              <a:solidFill>
                <a:srgbClr val="FF000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医药：</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石化：</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材料：</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食品：</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环境：</a:t>
            </a:r>
            <a:endParaRPr lang="en-US" altLang="zh-CN" b="1" dirty="0" smtClean="0">
              <a:solidFill>
                <a:srgbClr val="7030A0"/>
              </a:solidFill>
            </a:endParaRPr>
          </a:p>
        </p:txBody>
      </p:sp>
      <p:pic>
        <p:nvPicPr>
          <p:cNvPr id="3" name="图片 2" descr="http://www.antpedia.com/images/labs/other/image/20110623171133125.jpg"/>
          <p:cNvPicPr/>
          <p:nvPr/>
        </p:nvPicPr>
        <p:blipFill>
          <a:blip r:embed="rId2"/>
          <a:srcRect/>
          <a:stretch>
            <a:fillRect/>
          </a:stretch>
        </p:blipFill>
        <p:spPr bwMode="auto">
          <a:xfrm>
            <a:off x="3786182" y="2000240"/>
            <a:ext cx="2786082" cy="1928826"/>
          </a:xfrm>
          <a:prstGeom prst="rect">
            <a:avLst/>
          </a:prstGeom>
          <a:noFill/>
          <a:ln w="9525">
            <a:noFill/>
            <a:miter lim="800000"/>
            <a:headEnd/>
            <a:tailEnd/>
          </a:ln>
        </p:spPr>
      </p:pic>
      <p:pic>
        <p:nvPicPr>
          <p:cNvPr id="29698" name="Picture 2" descr="超导核磁共振波谱仪(NMR)">
            <a:hlinkClick r:id="rId3"/>
          </p:cNvPr>
          <p:cNvPicPr>
            <a:picLocks noChangeAspect="1" noChangeArrowheads="1"/>
          </p:cNvPicPr>
          <p:nvPr/>
        </p:nvPicPr>
        <p:blipFill>
          <a:blip r:embed="rId4"/>
          <a:srcRect/>
          <a:stretch>
            <a:fillRect/>
          </a:stretch>
        </p:blipFill>
        <p:spPr bwMode="auto">
          <a:xfrm>
            <a:off x="6715140" y="142852"/>
            <a:ext cx="2357422" cy="2357424"/>
          </a:xfrm>
          <a:prstGeom prst="rect">
            <a:avLst/>
          </a:prstGeom>
          <a:noFill/>
        </p:spPr>
      </p:pic>
      <p:pic>
        <p:nvPicPr>
          <p:cNvPr id="29700" name="Picture 4" descr="http://www.labbase.net/Images/ParamPic/NewsPic/AutoPic/20120414211148.JPG"/>
          <p:cNvPicPr>
            <a:picLocks noChangeAspect="1" noChangeArrowheads="1"/>
          </p:cNvPicPr>
          <p:nvPr/>
        </p:nvPicPr>
        <p:blipFill>
          <a:blip r:embed="rId5"/>
          <a:srcRect/>
          <a:stretch>
            <a:fillRect/>
          </a:stretch>
        </p:blipFill>
        <p:spPr bwMode="auto">
          <a:xfrm>
            <a:off x="2857488" y="4000504"/>
            <a:ext cx="5000660" cy="23489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9700"/>
                                        </p:tgtEl>
                                        <p:attrNameLst>
                                          <p:attrName>style.visibility</p:attrName>
                                        </p:attrNameLst>
                                      </p:cBhvr>
                                      <p:to>
                                        <p:strVal val="visible"/>
                                      </p:to>
                                    </p:set>
                                    <p:anim calcmode="lin" valueType="num">
                                      <p:cBhvr additive="base">
                                        <p:cTn id="24" dur="500" fill="hold"/>
                                        <p:tgtEl>
                                          <p:spTgt spid="29700"/>
                                        </p:tgtEl>
                                        <p:attrNameLst>
                                          <p:attrName>ppt_x</p:attrName>
                                        </p:attrNameLst>
                                      </p:cBhvr>
                                      <p:tavLst>
                                        <p:tav tm="0">
                                          <p:val>
                                            <p:strVal val="#ppt_x"/>
                                          </p:val>
                                        </p:tav>
                                        <p:tav tm="100000">
                                          <p:val>
                                            <p:strVal val="#ppt_x"/>
                                          </p:val>
                                        </p:tav>
                                      </p:tavLst>
                                    </p:anim>
                                    <p:anim calcmode="lin" valueType="num">
                                      <p:cBhvr additive="base">
                                        <p:cTn id="25" dur="500" fill="hold"/>
                                        <p:tgtEl>
                                          <p:spTgt spid="2970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8" fill="hold" nodeType="after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8" fill="hold" nodeType="after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 calcmode="lin" valueType="num">
                                      <p:cBhvr additive="base">
                                        <p:cTn id="64"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8" fill="hold" nodeType="afterEffect">
                                  <p:stCondLst>
                                    <p:cond delay="0"/>
                                  </p:stCondLst>
                                  <p:childTnLst>
                                    <p:set>
                                      <p:cBhvr>
                                        <p:cTn id="68" dur="1" fill="hold">
                                          <p:stCondLst>
                                            <p:cond delay="0"/>
                                          </p:stCondLst>
                                        </p:cTn>
                                        <p:tgtEl>
                                          <p:spTgt spid="2">
                                            <p:txEl>
                                              <p:pRg st="12" end="12"/>
                                            </p:txEl>
                                          </p:spTgt>
                                        </p:tgtEl>
                                        <p:attrNameLst>
                                          <p:attrName>style.visibility</p:attrName>
                                        </p:attrNameLst>
                                      </p:cBhvr>
                                      <p:to>
                                        <p:strVal val="visible"/>
                                      </p:to>
                                    </p:set>
                                    <p:anim calcmode="lin" valueType="num">
                                      <p:cBhvr additive="base">
                                        <p:cTn id="6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8736"/>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XRD</a:t>
            </a:r>
          </a:p>
          <a:p>
            <a:pPr algn="ctr">
              <a:lnSpc>
                <a:spcPct val="150000"/>
              </a:lnSpc>
            </a:pPr>
            <a:r>
              <a:rPr lang="en-US" altLang="zh-CN" b="1" dirty="0" smtClean="0">
                <a:solidFill>
                  <a:srgbClr val="FFFF00"/>
                </a:solidFill>
                <a:latin typeface="Times New Roman" pitchFamily="18" charset="0"/>
                <a:cs typeface="Times New Roman" pitchFamily="18" charset="0"/>
              </a:rPr>
              <a:t>SEM</a:t>
            </a:r>
          </a:p>
          <a:p>
            <a:pPr algn="ctr">
              <a:lnSpc>
                <a:spcPct val="150000"/>
              </a:lnSpc>
            </a:pPr>
            <a:r>
              <a:rPr lang="en-US" altLang="zh-CN" b="1" dirty="0" smtClean="0">
                <a:solidFill>
                  <a:schemeClr val="bg1"/>
                </a:solidFill>
                <a:latin typeface="Times New Roman" pitchFamily="18" charset="0"/>
                <a:cs typeface="Times New Roman" pitchFamily="18" charset="0"/>
              </a:rPr>
              <a:t>TEM</a:t>
            </a:r>
          </a:p>
          <a:p>
            <a:pPr algn="ctr">
              <a:lnSpc>
                <a:spcPct val="150000"/>
              </a:lnSpc>
            </a:pPr>
            <a:r>
              <a:rPr lang="en-US" altLang="zh-CN" b="1" dirty="0" smtClean="0">
                <a:solidFill>
                  <a:schemeClr val="bg1"/>
                </a:solidFill>
                <a:latin typeface="Times New Roman" pitchFamily="18" charset="0"/>
                <a:cs typeface="Times New Roman" pitchFamily="18" charset="0"/>
              </a:rPr>
              <a:t>AFM</a:t>
            </a:r>
          </a:p>
          <a:p>
            <a:pPr algn="ctr">
              <a:lnSpc>
                <a:spcPct val="150000"/>
              </a:lnSpc>
            </a:pPr>
            <a:r>
              <a:rPr lang="zh-CN" altLang="en-US" sz="1400" b="1" dirty="0" smtClean="0">
                <a:solidFill>
                  <a:schemeClr val="bg1"/>
                </a:solidFill>
                <a:latin typeface="Times New Roman" pitchFamily="18" charset="0"/>
                <a:cs typeface="Times New Roman" pitchFamily="18" charset="0"/>
              </a:rPr>
              <a:t>金相显微镜</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rgbClr val="FFFF00"/>
                </a:solidFill>
                <a:latin typeface="Times New Roman" pitchFamily="18" charset="0"/>
                <a:cs typeface="Times New Roman" pitchFamily="18" charset="0"/>
              </a:rPr>
              <a:t>粒度分析仪</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4" name="矩形 3"/>
          <p:cNvSpPr/>
          <p:nvPr/>
        </p:nvSpPr>
        <p:spPr>
          <a:xfrm>
            <a:off x="142844" y="142852"/>
            <a:ext cx="4214842" cy="7143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四、物相、形貌分析</a:t>
            </a:r>
            <a:endParaRPr lang="zh-CN" altLang="en-US" sz="3200" b="1" dirty="0">
              <a:solidFill>
                <a:schemeClr val="bg1"/>
              </a:solidFill>
            </a:endParaRPr>
          </a:p>
        </p:txBody>
      </p:sp>
      <p:sp>
        <p:nvSpPr>
          <p:cNvPr id="5" name="TextBox 4"/>
          <p:cNvSpPr txBox="1"/>
          <p:nvPr/>
        </p:nvSpPr>
        <p:spPr>
          <a:xfrm>
            <a:off x="1357290" y="964079"/>
            <a:ext cx="7143800" cy="4924425"/>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1</a:t>
            </a:r>
            <a:r>
              <a:rPr lang="zh-CN" altLang="en-US" sz="2400" b="1" dirty="0" smtClean="0">
                <a:solidFill>
                  <a:srgbClr val="3366FF"/>
                </a:solidFill>
              </a:rPr>
              <a:t>、</a:t>
            </a:r>
            <a:r>
              <a:rPr lang="en-US" altLang="zh-CN" sz="2400" b="1" dirty="0" smtClean="0">
                <a:solidFill>
                  <a:srgbClr val="0070C0"/>
                </a:solidFill>
                <a:latin typeface="Times New Roman" pitchFamily="18" charset="0"/>
                <a:cs typeface="Times New Roman" pitchFamily="18" charset="0"/>
              </a:rPr>
              <a:t>X</a:t>
            </a:r>
            <a:r>
              <a:rPr lang="zh-CN" altLang="en-US" sz="2400" b="1" dirty="0" smtClean="0">
                <a:solidFill>
                  <a:srgbClr val="0070C0"/>
                </a:solidFill>
                <a:latin typeface="Times New Roman" pitchFamily="18" charset="0"/>
                <a:cs typeface="Times New Roman" pitchFamily="18" charset="0"/>
              </a:rPr>
              <a:t>射线衍射仪</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400" b="1" dirty="0" smtClean="0">
                <a:solidFill>
                  <a:srgbClr val="0070C0"/>
                </a:solidFill>
                <a:latin typeface="Times New Roman" pitchFamily="18" charset="0"/>
                <a:cs typeface="Times New Roman" pitchFamily="18" charset="0"/>
              </a:rPr>
              <a:t>(</a:t>
            </a:r>
            <a:r>
              <a:rPr lang="es-ES" altLang="zh-CN" sz="2400" b="1" dirty="0" smtClean="0">
                <a:solidFill>
                  <a:srgbClr val="0070C0"/>
                </a:solidFill>
                <a:latin typeface="Times New Roman" pitchFamily="18" charset="0"/>
                <a:cs typeface="Times New Roman" pitchFamily="18" charset="0"/>
              </a:rPr>
              <a:t>X-ray Diffractometer, </a:t>
            </a:r>
            <a:r>
              <a:rPr lang="en-US" altLang="zh-CN" sz="2400" b="1" dirty="0" smtClean="0">
                <a:solidFill>
                  <a:srgbClr val="FF0000"/>
                </a:solidFill>
                <a:latin typeface="Times New Roman" pitchFamily="18" charset="0"/>
                <a:cs typeface="Times New Roman" pitchFamily="18" charset="0"/>
              </a:rPr>
              <a:t>XRD</a:t>
            </a:r>
            <a:r>
              <a:rPr lang="en-US" altLang="zh-CN" sz="2400" b="1" dirty="0" smtClean="0">
                <a:solidFill>
                  <a:srgbClr val="0070C0"/>
                </a:solidFill>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t>多晶体</a:t>
            </a:r>
            <a:endParaRPr lang="en-US" altLang="zh-CN" sz="2000"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利用</a:t>
            </a:r>
            <a:r>
              <a:rPr lang="en-US" altLang="zh-CN" b="1" dirty="0" smtClean="0"/>
              <a:t>X</a:t>
            </a:r>
            <a:r>
              <a:rPr lang="zh-CN" altLang="en-US" b="1" dirty="0" smtClean="0"/>
              <a:t>射线在晶体物质中的衍射效应进行物质结构分析。</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应用范围：</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b="1" dirty="0" smtClean="0"/>
              <a:t>   物相分析</a:t>
            </a:r>
            <a:endParaRPr lang="en-US" altLang="zh-CN" b="1" dirty="0" smtClean="0"/>
          </a:p>
          <a:p>
            <a:pPr>
              <a:lnSpc>
                <a:spcPct val="150000"/>
              </a:lnSpc>
              <a:buClr>
                <a:srgbClr val="FF0000"/>
              </a:buClr>
              <a:buFont typeface="Arial" pitchFamily="34" charset="0"/>
              <a:buChar char="•"/>
            </a:pPr>
            <a:r>
              <a:rPr lang="zh-CN" altLang="en-US" b="1" dirty="0" smtClean="0"/>
              <a:t>  点阵常数测定</a:t>
            </a:r>
            <a:endParaRPr lang="en-US" altLang="zh-CN" b="1" dirty="0" smtClean="0"/>
          </a:p>
          <a:p>
            <a:pPr>
              <a:lnSpc>
                <a:spcPct val="150000"/>
              </a:lnSpc>
              <a:buClr>
                <a:srgbClr val="FF0000"/>
              </a:buClr>
              <a:buFont typeface="Arial" pitchFamily="34" charset="0"/>
              <a:buChar char="•"/>
            </a:pPr>
            <a:r>
              <a:rPr lang="zh-CN" altLang="en-US" b="1" dirty="0" smtClean="0"/>
              <a:t>  应力测定</a:t>
            </a:r>
            <a:endParaRPr lang="en-US" altLang="zh-CN" b="1" dirty="0" smtClean="0"/>
          </a:p>
          <a:p>
            <a:pPr>
              <a:lnSpc>
                <a:spcPct val="150000"/>
              </a:lnSpc>
              <a:buClr>
                <a:srgbClr val="FF0000"/>
              </a:buClr>
              <a:buFont typeface="Arial" pitchFamily="34" charset="0"/>
              <a:buChar char="•"/>
            </a:pPr>
            <a:r>
              <a:rPr lang="zh-CN" altLang="en-US" b="1" dirty="0" smtClean="0"/>
              <a:t>  晶粒尺寸</a:t>
            </a:r>
            <a:endParaRPr lang="en-US" altLang="zh-CN" b="1" dirty="0" smtClean="0"/>
          </a:p>
          <a:p>
            <a:pPr>
              <a:lnSpc>
                <a:spcPct val="150000"/>
              </a:lnSpc>
              <a:buClr>
                <a:srgbClr val="FF0000"/>
              </a:buClr>
              <a:buFont typeface="Arial" pitchFamily="34" charset="0"/>
              <a:buChar char="•"/>
            </a:pPr>
            <a:r>
              <a:rPr lang="zh-CN" altLang="en-US" b="1" dirty="0" smtClean="0"/>
              <a:t>  单晶取向</a:t>
            </a:r>
            <a:endParaRPr lang="en-US" altLang="zh-CN" b="1" dirty="0" smtClean="0"/>
          </a:p>
          <a:p>
            <a:pPr>
              <a:lnSpc>
                <a:spcPct val="150000"/>
              </a:lnSpc>
              <a:buClr>
                <a:srgbClr val="FF0000"/>
              </a:buClr>
              <a:buFont typeface="Arial" pitchFamily="34" charset="0"/>
              <a:buChar char="•"/>
            </a:pPr>
            <a:r>
              <a:rPr lang="zh-CN" altLang="en-US" b="1" dirty="0" smtClean="0"/>
              <a:t>  晶格畸变</a:t>
            </a:r>
            <a:endParaRPr lang="en-US" altLang="zh-CN" b="1" dirty="0" smtClean="0">
              <a:solidFill>
                <a:srgbClr val="7030A0"/>
              </a:solidFill>
            </a:endParaRPr>
          </a:p>
        </p:txBody>
      </p:sp>
      <p:pic>
        <p:nvPicPr>
          <p:cNvPr id="30722" name="Picture 2" descr="https://gss0.bdstatic.com/-4o3dSag_xI4khGkpoWK1HF6hhy/baike/s%3D220/sign=602a7cfe94eef01f49141fc7d0ff99e0/9e3df8dcd100baa119b482214710b912c9fc2e94.jpg"/>
          <p:cNvPicPr>
            <a:picLocks noChangeAspect="1" noChangeArrowheads="1"/>
          </p:cNvPicPr>
          <p:nvPr/>
        </p:nvPicPr>
        <p:blipFill>
          <a:blip r:embed="rId2"/>
          <a:srcRect/>
          <a:stretch>
            <a:fillRect/>
          </a:stretch>
        </p:blipFill>
        <p:spPr bwMode="auto">
          <a:xfrm>
            <a:off x="6500826" y="214290"/>
            <a:ext cx="1857388" cy="2282824"/>
          </a:xfrm>
          <a:prstGeom prst="rect">
            <a:avLst/>
          </a:prstGeom>
          <a:noFill/>
        </p:spPr>
      </p:pic>
      <p:pic>
        <p:nvPicPr>
          <p:cNvPr id="30724" name="Picture 4" descr="http://img004.hc360.cn/hb/MTQ2MDcwMTQzNjc2MC0xMDczODkwOTQ1.jpg"/>
          <p:cNvPicPr>
            <a:picLocks noChangeAspect="1" noChangeArrowheads="1"/>
          </p:cNvPicPr>
          <p:nvPr/>
        </p:nvPicPr>
        <p:blipFill>
          <a:blip r:embed="rId3" cstate="print"/>
          <a:srcRect/>
          <a:stretch>
            <a:fillRect/>
          </a:stretch>
        </p:blipFill>
        <p:spPr bwMode="auto">
          <a:xfrm>
            <a:off x="4857752" y="2928934"/>
            <a:ext cx="2428892" cy="1869591"/>
          </a:xfrm>
          <a:prstGeom prst="rect">
            <a:avLst/>
          </a:prstGeom>
          <a:noFill/>
        </p:spPr>
      </p:pic>
      <p:pic>
        <p:nvPicPr>
          <p:cNvPr id="30726" name="Picture 6" descr="http://www.ecorr.org/uploads/allimg/2013/06/14/3-13061414562b42.png"/>
          <p:cNvPicPr>
            <a:picLocks noChangeAspect="1" noChangeArrowheads="1"/>
          </p:cNvPicPr>
          <p:nvPr/>
        </p:nvPicPr>
        <p:blipFill>
          <a:blip r:embed="rId4"/>
          <a:srcRect/>
          <a:stretch>
            <a:fillRect/>
          </a:stretch>
        </p:blipFill>
        <p:spPr bwMode="auto">
          <a:xfrm>
            <a:off x="3786182" y="4786322"/>
            <a:ext cx="4067175"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30724"/>
                                        </p:tgtEl>
                                        <p:attrNameLst>
                                          <p:attrName>style.visibility</p:attrName>
                                        </p:attrNameLst>
                                      </p:cBhvr>
                                      <p:to>
                                        <p:strVal val="visible"/>
                                      </p:to>
                                    </p:set>
                                    <p:animEffect transition="in" filter="blinds(horizontal)">
                                      <p:cBhvr>
                                        <p:cTn id="50" dur="500"/>
                                        <p:tgtEl>
                                          <p:spTgt spid="30724"/>
                                        </p:tgtEl>
                                      </p:cBhvr>
                                    </p:animEffect>
                                  </p:childTnLst>
                                </p:cTn>
                              </p:par>
                            </p:childTnLst>
                          </p:cTn>
                        </p:par>
                        <p:par>
                          <p:cTn id="51" fill="hold">
                            <p:stCondLst>
                              <p:cond delay="1000"/>
                            </p:stCondLst>
                            <p:childTnLst>
                              <p:par>
                                <p:cTn id="52" presetID="3" presetClass="entr" presetSubtype="10" fill="hold" nodeType="afterEffect">
                                  <p:stCondLst>
                                    <p:cond delay="0"/>
                                  </p:stCondLst>
                                  <p:childTnLst>
                                    <p:set>
                                      <p:cBhvr>
                                        <p:cTn id="53" dur="1" fill="hold">
                                          <p:stCondLst>
                                            <p:cond delay="0"/>
                                          </p:stCondLst>
                                        </p:cTn>
                                        <p:tgtEl>
                                          <p:spTgt spid="30726"/>
                                        </p:tgtEl>
                                        <p:attrNameLst>
                                          <p:attrName>style.visibility</p:attrName>
                                        </p:attrNameLst>
                                      </p:cBhvr>
                                      <p:to>
                                        <p:strVal val="visible"/>
                                      </p:to>
                                    </p:set>
                                    <p:animEffect transition="in" filter="blinds(horizontal)">
                                      <p:cBhvr>
                                        <p:cTn id="54"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扫描电镜(SEM)">
            <a:hlinkClick r:id="rId2"/>
          </p:cNvPr>
          <p:cNvPicPr>
            <a:picLocks noChangeAspect="1" noChangeArrowheads="1"/>
          </p:cNvPicPr>
          <p:nvPr/>
        </p:nvPicPr>
        <p:blipFill>
          <a:blip r:embed="rId3"/>
          <a:srcRect/>
          <a:stretch>
            <a:fillRect/>
          </a:stretch>
        </p:blipFill>
        <p:spPr bwMode="auto">
          <a:xfrm>
            <a:off x="6500826" y="142850"/>
            <a:ext cx="2286016" cy="2286018"/>
          </a:xfrm>
          <a:prstGeom prst="rect">
            <a:avLst/>
          </a:prstGeom>
          <a:noFill/>
        </p:spPr>
      </p:pic>
      <p:sp>
        <p:nvSpPr>
          <p:cNvPr id="3" name="TextBox 2"/>
          <p:cNvSpPr txBox="1"/>
          <p:nvPr/>
        </p:nvSpPr>
        <p:spPr>
          <a:xfrm>
            <a:off x="142844" y="22822"/>
            <a:ext cx="6286544" cy="4620624"/>
          </a:xfrm>
          <a:prstGeom prst="rect">
            <a:avLst/>
          </a:prstGeom>
          <a:noFill/>
        </p:spPr>
        <p:txBody>
          <a:bodyPr wrap="square" rtlCol="0">
            <a:spAutoFit/>
          </a:bodyPr>
          <a:lstStyle/>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2</a:t>
            </a:r>
            <a:r>
              <a:rPr lang="zh-CN" altLang="en-US" sz="2400" b="1" dirty="0" smtClean="0">
                <a:solidFill>
                  <a:srgbClr val="0070C0"/>
                </a:solidFill>
                <a:latin typeface="Times New Roman" pitchFamily="18" charset="0"/>
                <a:cs typeface="Times New Roman" pitchFamily="18" charset="0"/>
              </a:rPr>
              <a:t>、扫描电子显微镜</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400" b="1" dirty="0" smtClean="0">
                <a:solidFill>
                  <a:srgbClr val="0070C0"/>
                </a:solidFill>
                <a:latin typeface="Times New Roman" pitchFamily="18" charset="0"/>
                <a:cs typeface="Times New Roman" pitchFamily="18" charset="0"/>
              </a:rPr>
              <a:t>(</a:t>
            </a:r>
            <a:r>
              <a:rPr lang="es-ES" altLang="zh-CN" sz="2400" b="1" dirty="0" smtClean="0">
                <a:solidFill>
                  <a:srgbClr val="0070C0"/>
                </a:solidFill>
                <a:latin typeface="Times New Roman" pitchFamily="18" charset="0"/>
                <a:cs typeface="Times New Roman" pitchFamily="18" charset="0"/>
              </a:rPr>
              <a:t>Scanning Electron Microscope, </a:t>
            </a:r>
            <a:r>
              <a:rPr lang="en-US" altLang="zh-CN" sz="2400" b="1" dirty="0" smtClean="0">
                <a:solidFill>
                  <a:srgbClr val="FF0000"/>
                </a:solidFill>
                <a:latin typeface="Times New Roman" pitchFamily="18" charset="0"/>
                <a:cs typeface="Times New Roman" pitchFamily="18" charset="0"/>
              </a:rPr>
              <a:t>SEM</a:t>
            </a:r>
            <a:r>
              <a:rPr lang="en-US" altLang="zh-CN" sz="2400" b="1" dirty="0" smtClean="0">
                <a:solidFill>
                  <a:srgbClr val="0070C0"/>
                </a:solidFill>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b="1" dirty="0" smtClean="0"/>
              <a:t>各类样品</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利用电子与物质的相互作用，进行显微组织形貌的</a:t>
            </a:r>
            <a:endParaRPr lang="en-US" altLang="zh-CN" b="1" dirty="0" smtClean="0"/>
          </a:p>
          <a:p>
            <a:pPr>
              <a:lnSpc>
                <a:spcPct val="150000"/>
              </a:lnSpc>
              <a:buClr>
                <a:srgbClr val="FF0000"/>
              </a:buClr>
            </a:pPr>
            <a:r>
              <a:rPr lang="en-US" altLang="zh-CN" b="1" dirty="0" smtClean="0"/>
              <a:t>                   </a:t>
            </a:r>
            <a:r>
              <a:rPr lang="zh-CN" altLang="en-US" b="1" dirty="0" smtClean="0"/>
              <a:t>  观察和微区成分分析  </a:t>
            </a:r>
            <a:r>
              <a:rPr lang="en-US" altLang="zh-CN" b="1" dirty="0" smtClean="0">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EDS</a:t>
            </a:r>
            <a:r>
              <a:rPr lang="en-US" altLang="zh-CN" b="1" dirty="0" smtClean="0">
                <a:latin typeface="Times New Roman" pitchFamily="18" charset="0"/>
                <a:cs typeface="Times New Roman" pitchFamily="18" charset="0"/>
              </a:rPr>
              <a:t>)</a:t>
            </a:r>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应用范围：</a:t>
            </a:r>
            <a:endParaRPr lang="en-US" altLang="zh-CN" sz="2000" b="1" dirty="0" smtClean="0">
              <a:solidFill>
                <a:srgbClr val="3366FF"/>
              </a:solidFill>
            </a:endParaRPr>
          </a:p>
          <a:p>
            <a:pPr>
              <a:lnSpc>
                <a:spcPct val="150000"/>
              </a:lnSpc>
              <a:buClr>
                <a:srgbClr val="FF0000"/>
              </a:buClr>
            </a:pPr>
            <a:r>
              <a:rPr lang="zh-CN" altLang="en-US" b="1" dirty="0" smtClean="0"/>
              <a:t> </a:t>
            </a:r>
            <a:r>
              <a:rPr lang="en-US" b="1" dirty="0" smtClean="0"/>
              <a:t>⑴  </a:t>
            </a:r>
            <a:r>
              <a:rPr lang="zh-CN" altLang="en-US" b="1" dirty="0" smtClean="0"/>
              <a:t>地质、冶金、矿物、机械、电子材料等</a:t>
            </a:r>
          </a:p>
          <a:p>
            <a:pPr>
              <a:lnSpc>
                <a:spcPct val="150000"/>
              </a:lnSpc>
            </a:pPr>
            <a:r>
              <a:rPr lang="zh-CN" altLang="en-US" b="1" dirty="0" smtClean="0"/>
              <a:t> ⑵  生物：种子、花粉、</a:t>
            </a:r>
            <a:r>
              <a:rPr lang="en-US" b="1" dirty="0" err="1" smtClean="0"/>
              <a:t>细菌</a:t>
            </a:r>
            <a:r>
              <a:rPr lang="en-US" b="1" dirty="0" smtClean="0"/>
              <a:t>……</a:t>
            </a:r>
            <a:endParaRPr lang="zh-CN" altLang="en-US" b="1" dirty="0" smtClean="0"/>
          </a:p>
          <a:p>
            <a:pPr>
              <a:lnSpc>
                <a:spcPct val="150000"/>
              </a:lnSpc>
            </a:pPr>
            <a:r>
              <a:rPr lang="zh-CN" altLang="en-US" b="1" dirty="0" smtClean="0"/>
              <a:t> ⑶  医学：血球、</a:t>
            </a:r>
            <a:r>
              <a:rPr lang="en-US" b="1" dirty="0" err="1" smtClean="0"/>
              <a:t>细胞</a:t>
            </a:r>
            <a:r>
              <a:rPr lang="zh-CN" altLang="en-US" b="1" dirty="0" smtClean="0"/>
              <a:t>、</a:t>
            </a:r>
            <a:r>
              <a:rPr lang="en-US" b="1" dirty="0" err="1" smtClean="0"/>
              <a:t>病毒</a:t>
            </a:r>
            <a:r>
              <a:rPr lang="en-US" b="1" dirty="0" smtClean="0"/>
              <a:t>……</a:t>
            </a:r>
            <a:endParaRPr lang="zh-CN" altLang="en-US" b="1" dirty="0" smtClean="0"/>
          </a:p>
          <a:p>
            <a:pPr>
              <a:lnSpc>
                <a:spcPct val="150000"/>
              </a:lnSpc>
            </a:pPr>
            <a:r>
              <a:rPr lang="zh-CN" altLang="en-US" b="1" dirty="0" smtClean="0"/>
              <a:t> ⑷  材料：陶瓷、高分子、金属</a:t>
            </a:r>
            <a:r>
              <a:rPr lang="en-US" b="1" dirty="0" smtClean="0"/>
              <a:t>……</a:t>
            </a:r>
            <a:endParaRPr lang="zh-CN" altLang="en-US" b="1" dirty="0"/>
          </a:p>
        </p:txBody>
      </p:sp>
      <p:pic>
        <p:nvPicPr>
          <p:cNvPr id="31748" name="Picture 4" descr="http://www.kedo.gov.cn/upload/resources/image/2015/10/21/104980.jpg"/>
          <p:cNvPicPr>
            <a:picLocks noChangeAspect="1" noChangeArrowheads="1"/>
          </p:cNvPicPr>
          <p:nvPr/>
        </p:nvPicPr>
        <p:blipFill>
          <a:blip r:embed="rId4"/>
          <a:srcRect/>
          <a:stretch>
            <a:fillRect/>
          </a:stretch>
        </p:blipFill>
        <p:spPr bwMode="auto">
          <a:xfrm>
            <a:off x="4429124" y="2786059"/>
            <a:ext cx="2500330" cy="1500197"/>
          </a:xfrm>
          <a:prstGeom prst="rect">
            <a:avLst/>
          </a:prstGeom>
          <a:noFill/>
        </p:spPr>
      </p:pic>
      <p:pic>
        <p:nvPicPr>
          <p:cNvPr id="31750" name="Picture 6" descr="http://img1.cache.netease.com/catchpic/A/AE/AE340B9A588A1D38747E9E3AF7C799B1.jpg"/>
          <p:cNvPicPr>
            <a:picLocks noChangeAspect="1" noChangeArrowheads="1"/>
          </p:cNvPicPr>
          <p:nvPr/>
        </p:nvPicPr>
        <p:blipFill>
          <a:blip r:embed="rId5"/>
          <a:srcRect/>
          <a:stretch>
            <a:fillRect/>
          </a:stretch>
        </p:blipFill>
        <p:spPr bwMode="auto">
          <a:xfrm>
            <a:off x="714348" y="4857760"/>
            <a:ext cx="2428892" cy="1433047"/>
          </a:xfrm>
          <a:prstGeom prst="rect">
            <a:avLst/>
          </a:prstGeom>
          <a:noFill/>
        </p:spPr>
      </p:pic>
      <p:pic>
        <p:nvPicPr>
          <p:cNvPr id="31752" name="Picture 8" descr="http://res.tech.ifeng.com/06ebe02092136f0a/2011/0808/rdn_4e3f27eacd513.jpg"/>
          <p:cNvPicPr>
            <a:picLocks noChangeAspect="1" noChangeArrowheads="1"/>
          </p:cNvPicPr>
          <p:nvPr/>
        </p:nvPicPr>
        <p:blipFill>
          <a:blip r:embed="rId6" cstate="print"/>
          <a:srcRect/>
          <a:stretch>
            <a:fillRect/>
          </a:stretch>
        </p:blipFill>
        <p:spPr bwMode="auto">
          <a:xfrm>
            <a:off x="3357554" y="4714884"/>
            <a:ext cx="2071734" cy="1760974"/>
          </a:xfrm>
          <a:prstGeom prst="rect">
            <a:avLst/>
          </a:prstGeom>
          <a:noFill/>
        </p:spPr>
      </p:pic>
      <p:pic>
        <p:nvPicPr>
          <p:cNvPr id="7" name="图片 6" descr="http://imgsrc.baidu.com/image/c0%3Dshijue1%2C0%2C0%2C294%2C40/sign=8f8619f3fa1f3a294ec5dd8df14cd644/2cf5e0fe9925bc315fb2b9b554df8db1cb13702b.jpg"/>
          <p:cNvPicPr/>
          <p:nvPr/>
        </p:nvPicPr>
        <p:blipFill>
          <a:blip r:embed="rId7" cstate="print"/>
          <a:srcRect l="11858"/>
          <a:stretch>
            <a:fillRect/>
          </a:stretch>
        </p:blipFill>
        <p:spPr bwMode="auto">
          <a:xfrm>
            <a:off x="6948486" y="2786059"/>
            <a:ext cx="2124075" cy="1495425"/>
          </a:xfrm>
          <a:prstGeom prst="rect">
            <a:avLst/>
          </a:prstGeom>
          <a:noFill/>
          <a:ln w="9525">
            <a:noFill/>
            <a:miter lim="800000"/>
            <a:headEnd/>
            <a:tailEnd/>
          </a:ln>
        </p:spPr>
      </p:pic>
      <p:pic>
        <p:nvPicPr>
          <p:cNvPr id="31754" name="Picture 10" descr="http://imgsrc.baidu.com/imgad/pic/item/267f9e2f07082838d381ab3fb399a9014c08f109.jpg"/>
          <p:cNvPicPr>
            <a:picLocks noChangeAspect="1" noChangeArrowheads="1"/>
          </p:cNvPicPr>
          <p:nvPr/>
        </p:nvPicPr>
        <p:blipFill>
          <a:blip r:embed="rId8" cstate="print"/>
          <a:srcRect/>
          <a:stretch>
            <a:fillRect/>
          </a:stretch>
        </p:blipFill>
        <p:spPr bwMode="auto">
          <a:xfrm>
            <a:off x="5715008" y="4357694"/>
            <a:ext cx="3071802" cy="216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 presetClass="entr" presetSubtype="4" fill="hold" nodeType="afterEffect">
                                  <p:stCondLst>
                                    <p:cond delay="0"/>
                                  </p:stCondLst>
                                  <p:childTnLst>
                                    <p:set>
                                      <p:cBhvr>
                                        <p:cTn id="49" dur="1" fill="hold">
                                          <p:stCondLst>
                                            <p:cond delay="0"/>
                                          </p:stCondLst>
                                        </p:cTn>
                                        <p:tgtEl>
                                          <p:spTgt spid="31748"/>
                                        </p:tgtEl>
                                        <p:attrNameLst>
                                          <p:attrName>style.visibility</p:attrName>
                                        </p:attrNameLst>
                                      </p:cBhvr>
                                      <p:to>
                                        <p:strVal val="visible"/>
                                      </p:to>
                                    </p:set>
                                    <p:anim calcmode="lin" valueType="num">
                                      <p:cBhvr additive="base">
                                        <p:cTn id="50" dur="500" fill="hold"/>
                                        <p:tgtEl>
                                          <p:spTgt spid="31748"/>
                                        </p:tgtEl>
                                        <p:attrNameLst>
                                          <p:attrName>ppt_x</p:attrName>
                                        </p:attrNameLst>
                                      </p:cBhvr>
                                      <p:tavLst>
                                        <p:tav tm="0">
                                          <p:val>
                                            <p:strVal val="#ppt_x"/>
                                          </p:val>
                                        </p:tav>
                                        <p:tav tm="100000">
                                          <p:val>
                                            <p:strVal val="#ppt_x"/>
                                          </p:val>
                                        </p:tav>
                                      </p:tavLst>
                                    </p:anim>
                                    <p:anim calcmode="lin" valueType="num">
                                      <p:cBhvr additive="base">
                                        <p:cTn id="51" dur="500" fill="hold"/>
                                        <p:tgtEl>
                                          <p:spTgt spid="31748"/>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 presetClass="entr" presetSubtype="4"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4" fill="hold" nodeType="afterEffect">
                                  <p:stCondLst>
                                    <p:cond delay="0"/>
                                  </p:stCondLst>
                                  <p:childTnLst>
                                    <p:set>
                                      <p:cBhvr>
                                        <p:cTn id="59" dur="1" fill="hold">
                                          <p:stCondLst>
                                            <p:cond delay="0"/>
                                          </p:stCondLst>
                                        </p:cTn>
                                        <p:tgtEl>
                                          <p:spTgt spid="31754"/>
                                        </p:tgtEl>
                                        <p:attrNameLst>
                                          <p:attrName>style.visibility</p:attrName>
                                        </p:attrNameLst>
                                      </p:cBhvr>
                                      <p:to>
                                        <p:strVal val="visible"/>
                                      </p:to>
                                    </p:set>
                                    <p:anim calcmode="lin" valueType="num">
                                      <p:cBhvr additive="base">
                                        <p:cTn id="60" dur="500" fill="hold"/>
                                        <p:tgtEl>
                                          <p:spTgt spid="31754"/>
                                        </p:tgtEl>
                                        <p:attrNameLst>
                                          <p:attrName>ppt_x</p:attrName>
                                        </p:attrNameLst>
                                      </p:cBhvr>
                                      <p:tavLst>
                                        <p:tav tm="0">
                                          <p:val>
                                            <p:strVal val="#ppt_x"/>
                                          </p:val>
                                        </p:tav>
                                        <p:tav tm="100000">
                                          <p:val>
                                            <p:strVal val="#ppt_x"/>
                                          </p:val>
                                        </p:tav>
                                      </p:tavLst>
                                    </p:anim>
                                    <p:anim calcmode="lin" valueType="num">
                                      <p:cBhvr additive="base">
                                        <p:cTn id="61" dur="500" fill="hold"/>
                                        <p:tgtEl>
                                          <p:spTgt spid="31754"/>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2" presetClass="entr" presetSubtype="4" fill="hold" nodeType="afterEffect">
                                  <p:stCondLst>
                                    <p:cond delay="0"/>
                                  </p:stCondLst>
                                  <p:childTnLst>
                                    <p:set>
                                      <p:cBhvr>
                                        <p:cTn id="64" dur="1" fill="hold">
                                          <p:stCondLst>
                                            <p:cond delay="0"/>
                                          </p:stCondLst>
                                        </p:cTn>
                                        <p:tgtEl>
                                          <p:spTgt spid="31752"/>
                                        </p:tgtEl>
                                        <p:attrNameLst>
                                          <p:attrName>style.visibility</p:attrName>
                                        </p:attrNameLst>
                                      </p:cBhvr>
                                      <p:to>
                                        <p:strVal val="visible"/>
                                      </p:to>
                                    </p:set>
                                    <p:anim calcmode="lin" valueType="num">
                                      <p:cBhvr additive="base">
                                        <p:cTn id="65" dur="500" fill="hold"/>
                                        <p:tgtEl>
                                          <p:spTgt spid="31752"/>
                                        </p:tgtEl>
                                        <p:attrNameLst>
                                          <p:attrName>ppt_x</p:attrName>
                                        </p:attrNameLst>
                                      </p:cBhvr>
                                      <p:tavLst>
                                        <p:tav tm="0">
                                          <p:val>
                                            <p:strVal val="#ppt_x"/>
                                          </p:val>
                                        </p:tav>
                                        <p:tav tm="100000">
                                          <p:val>
                                            <p:strVal val="#ppt_x"/>
                                          </p:val>
                                        </p:tav>
                                      </p:tavLst>
                                    </p:anim>
                                    <p:anim calcmode="lin" valueType="num">
                                      <p:cBhvr additive="base">
                                        <p:cTn id="66" dur="500" fill="hold"/>
                                        <p:tgtEl>
                                          <p:spTgt spid="31752"/>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4" fill="hold" nodeType="afterEffect">
                                  <p:stCondLst>
                                    <p:cond delay="0"/>
                                  </p:stCondLst>
                                  <p:childTnLst>
                                    <p:set>
                                      <p:cBhvr>
                                        <p:cTn id="69" dur="1" fill="hold">
                                          <p:stCondLst>
                                            <p:cond delay="0"/>
                                          </p:stCondLst>
                                        </p:cTn>
                                        <p:tgtEl>
                                          <p:spTgt spid="31750"/>
                                        </p:tgtEl>
                                        <p:attrNameLst>
                                          <p:attrName>style.visibility</p:attrName>
                                        </p:attrNameLst>
                                      </p:cBhvr>
                                      <p:to>
                                        <p:strVal val="visible"/>
                                      </p:to>
                                    </p:set>
                                    <p:anim calcmode="lin" valueType="num">
                                      <p:cBhvr additive="base">
                                        <p:cTn id="70" dur="500" fill="hold"/>
                                        <p:tgtEl>
                                          <p:spTgt spid="31750"/>
                                        </p:tgtEl>
                                        <p:attrNameLst>
                                          <p:attrName>ppt_x</p:attrName>
                                        </p:attrNameLst>
                                      </p:cBhvr>
                                      <p:tavLst>
                                        <p:tav tm="0">
                                          <p:val>
                                            <p:strVal val="#ppt_x"/>
                                          </p:val>
                                        </p:tav>
                                        <p:tav tm="100000">
                                          <p:val>
                                            <p:strVal val="#ppt_x"/>
                                          </p:val>
                                        </p:tav>
                                      </p:tavLst>
                                    </p:anim>
                                    <p:anim calcmode="lin" valueType="num">
                                      <p:cBhvr additive="base">
                                        <p:cTn id="71"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71480"/>
            <a:ext cx="8286808" cy="3416320"/>
          </a:xfrm>
          <a:prstGeom prst="rect">
            <a:avLst/>
          </a:prstGeom>
          <a:noFill/>
        </p:spPr>
        <p:txBody>
          <a:bodyPr wrap="square" rtlCol="0">
            <a:spAutoFit/>
          </a:bodyPr>
          <a:lstStyle/>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3</a:t>
            </a:r>
            <a:r>
              <a:rPr lang="zh-CN" altLang="en-US" sz="2400" b="1" dirty="0" smtClean="0">
                <a:solidFill>
                  <a:srgbClr val="0070C0"/>
                </a:solidFill>
                <a:latin typeface="Times New Roman" pitchFamily="18" charset="0"/>
                <a:cs typeface="Times New Roman" pitchFamily="18" charset="0"/>
              </a:rPr>
              <a:t>、激光粒度分析仪</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400" b="1" dirty="0" smtClean="0">
                <a:solidFill>
                  <a:srgbClr val="0070C0"/>
                </a:solidFill>
                <a:latin typeface="Times New Roman" pitchFamily="18" charset="0"/>
                <a:cs typeface="Times New Roman" pitchFamily="18" charset="0"/>
              </a:rPr>
              <a:t>(</a:t>
            </a:r>
            <a:r>
              <a:rPr lang="es-ES" altLang="zh-CN" sz="2400" b="1" dirty="0" smtClean="0">
                <a:solidFill>
                  <a:srgbClr val="0070C0"/>
                </a:solidFill>
                <a:latin typeface="Times New Roman" pitchFamily="18" charset="0"/>
                <a:cs typeface="Times New Roman" pitchFamily="18" charset="0"/>
              </a:rPr>
              <a:t>Laser particle size analyzer</a:t>
            </a:r>
            <a:r>
              <a:rPr lang="en-US" altLang="zh-CN" sz="2400" b="1" dirty="0" smtClean="0">
                <a:solidFill>
                  <a:srgbClr val="0070C0"/>
                </a:solidFill>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b="1" dirty="0" smtClean="0"/>
              <a:t>各类粉体粒度测定</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sz="2000" b="1" dirty="0" smtClean="0">
                <a:solidFill>
                  <a:srgbClr val="3366FF"/>
                </a:solidFill>
              </a:rPr>
              <a:t>：</a:t>
            </a:r>
            <a:r>
              <a:rPr lang="zh-CN" altLang="en-US" b="1" dirty="0" smtClean="0"/>
              <a:t>激光照射到颗粒表面发生散射，</a:t>
            </a:r>
            <a:r>
              <a:rPr lang="zh-CN" altLang="en-US" b="1" dirty="0" smtClean="0"/>
              <a:t>由</a:t>
            </a:r>
            <a:r>
              <a:rPr lang="zh-CN" altLang="en-US" b="1" dirty="0" smtClean="0"/>
              <a:t>特定角度测得的光能与总光能的比较推出颗粒群相应粒径级的丰度比例量。</a:t>
            </a:r>
            <a:r>
              <a:rPr lang="zh-CN" altLang="en-US" b="1" dirty="0" smtClean="0"/>
              <a:t>激光</a:t>
            </a:r>
            <a:r>
              <a:rPr lang="zh-CN" altLang="en-US" b="1" dirty="0" smtClean="0"/>
              <a:t>光散射法可以测量</a:t>
            </a:r>
            <a:r>
              <a:rPr lang="en-US" altLang="zh-CN" b="1" dirty="0" smtClean="0"/>
              <a:t>20nm-3500μm</a:t>
            </a:r>
            <a:r>
              <a:rPr lang="zh-CN" altLang="en-US" b="1" dirty="0" smtClean="0"/>
              <a:t>的粒度分布，获得的是等效球体积分</a:t>
            </a:r>
            <a:r>
              <a:rPr lang="zh-CN" altLang="en-US" b="1" dirty="0" smtClean="0"/>
              <a:t>布。</a:t>
            </a:r>
            <a:endParaRPr lang="en-US" altLang="zh-CN" b="1" dirty="0" smtClean="0">
              <a:solidFill>
                <a:srgbClr val="3366FF"/>
              </a:solidFill>
            </a:endParaRPr>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a:t>
            </a:r>
            <a:endParaRPr lang="en-US" altLang="zh-CN" sz="2000" b="1" dirty="0" smtClean="0">
              <a:solidFill>
                <a:srgbClr val="3366FF"/>
              </a:solidFill>
            </a:endParaRPr>
          </a:p>
        </p:txBody>
      </p:sp>
      <p:pic>
        <p:nvPicPr>
          <p:cNvPr id="32770" name="Picture 2" descr="粒度分析-Zata电位仪(Zeta)">
            <a:hlinkClick r:id="rId2"/>
          </p:cNvPr>
          <p:cNvPicPr>
            <a:picLocks noChangeAspect="1" noChangeArrowheads="1"/>
          </p:cNvPicPr>
          <p:nvPr/>
        </p:nvPicPr>
        <p:blipFill>
          <a:blip r:embed="rId3"/>
          <a:srcRect/>
          <a:stretch>
            <a:fillRect/>
          </a:stretch>
        </p:blipFill>
        <p:spPr bwMode="auto">
          <a:xfrm>
            <a:off x="5572132" y="214290"/>
            <a:ext cx="2000264" cy="2000266"/>
          </a:xfrm>
          <a:prstGeom prst="rect">
            <a:avLst/>
          </a:prstGeom>
          <a:noFill/>
        </p:spPr>
      </p:pic>
      <p:pic>
        <p:nvPicPr>
          <p:cNvPr id="4" name="图片 3" descr="http://www.scknld.com/upload/201309/09/201309091759117343.png"/>
          <p:cNvPicPr/>
          <p:nvPr/>
        </p:nvPicPr>
        <p:blipFill>
          <a:blip r:embed="rId4"/>
          <a:srcRect/>
          <a:stretch>
            <a:fillRect/>
          </a:stretch>
        </p:blipFill>
        <p:spPr bwMode="auto">
          <a:xfrm>
            <a:off x="3857620" y="4143380"/>
            <a:ext cx="4643470" cy="1928826"/>
          </a:xfrm>
          <a:prstGeom prst="rect">
            <a:avLst/>
          </a:prstGeom>
          <a:noFill/>
          <a:ln w="9525">
            <a:noFill/>
            <a:miter lim="800000"/>
            <a:headEnd/>
            <a:tailEnd/>
          </a:ln>
        </p:spPr>
      </p:pic>
      <p:pic>
        <p:nvPicPr>
          <p:cNvPr id="5" name="图片 4" descr="http://www.cnpowdertech.com/uploadfile/2015/0422/20150422121932158.png"/>
          <p:cNvPicPr/>
          <p:nvPr/>
        </p:nvPicPr>
        <p:blipFill>
          <a:blip r:embed="rId5"/>
          <a:srcRect r="26958"/>
          <a:stretch>
            <a:fillRect/>
          </a:stretch>
        </p:blipFill>
        <p:spPr bwMode="auto">
          <a:xfrm>
            <a:off x="428596" y="4143380"/>
            <a:ext cx="3286148" cy="18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44" y="142852"/>
            <a:ext cx="3429024" cy="7143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五</a:t>
            </a:r>
            <a:r>
              <a:rPr lang="zh-CN" altLang="en-US" sz="3200" b="1" dirty="0" smtClean="0">
                <a:solidFill>
                  <a:schemeClr val="bg1"/>
                </a:solidFill>
              </a:rPr>
              <a:t>、热性能</a:t>
            </a:r>
            <a:r>
              <a:rPr lang="zh-CN" altLang="en-US" sz="3200" b="1" dirty="0" smtClean="0">
                <a:solidFill>
                  <a:schemeClr val="bg1"/>
                </a:solidFill>
              </a:rPr>
              <a:t>分析</a:t>
            </a:r>
            <a:endParaRPr lang="zh-CN" altLang="en-US" sz="3200" b="1" dirty="0">
              <a:solidFill>
                <a:schemeClr val="bg1"/>
              </a:solidFill>
            </a:endParaRPr>
          </a:p>
        </p:txBody>
      </p:sp>
      <p:sp>
        <p:nvSpPr>
          <p:cNvPr id="4" name="矩形 3"/>
          <p:cNvSpPr/>
          <p:nvPr/>
        </p:nvSpPr>
        <p:spPr>
          <a:xfrm>
            <a:off x="142844" y="1928802"/>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TGA</a:t>
            </a:r>
          </a:p>
          <a:p>
            <a:pPr algn="ctr">
              <a:lnSpc>
                <a:spcPct val="150000"/>
              </a:lnSpc>
            </a:pPr>
            <a:r>
              <a:rPr lang="en-US" altLang="zh-CN" b="1" dirty="0" smtClean="0">
                <a:solidFill>
                  <a:schemeClr val="bg1"/>
                </a:solidFill>
                <a:latin typeface="Times New Roman" pitchFamily="18" charset="0"/>
                <a:cs typeface="Times New Roman" pitchFamily="18" charset="0"/>
              </a:rPr>
              <a:t>DTG</a:t>
            </a:r>
          </a:p>
          <a:p>
            <a:pPr algn="ctr">
              <a:lnSpc>
                <a:spcPct val="150000"/>
              </a:lnSpc>
            </a:pPr>
            <a:r>
              <a:rPr lang="en-US" altLang="zh-CN" b="1" dirty="0" smtClean="0">
                <a:solidFill>
                  <a:srgbClr val="FFFF00"/>
                </a:solidFill>
                <a:latin typeface="Times New Roman" pitchFamily="18" charset="0"/>
                <a:cs typeface="Times New Roman" pitchFamily="18" charset="0"/>
              </a:rPr>
              <a:t>DSC</a:t>
            </a:r>
          </a:p>
          <a:p>
            <a:pPr algn="ctr">
              <a:lnSpc>
                <a:spcPct val="150000"/>
              </a:lnSpc>
            </a:pPr>
            <a:r>
              <a:rPr lang="en-US" altLang="zh-CN" b="1" dirty="0" smtClean="0">
                <a:solidFill>
                  <a:schemeClr val="bg1"/>
                </a:solidFill>
                <a:latin typeface="Times New Roman" pitchFamily="18" charset="0"/>
                <a:cs typeface="Times New Roman" pitchFamily="18" charset="0"/>
              </a:rPr>
              <a:t>DMA</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6" name="TextBox 5"/>
          <p:cNvSpPr txBox="1"/>
          <p:nvPr/>
        </p:nvSpPr>
        <p:spPr>
          <a:xfrm>
            <a:off x="1571604" y="1000108"/>
            <a:ext cx="7143800" cy="2431435"/>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1</a:t>
            </a:r>
            <a:r>
              <a:rPr lang="zh-CN" altLang="en-US" sz="2400" b="1" dirty="0" smtClean="0">
                <a:solidFill>
                  <a:srgbClr val="3366FF"/>
                </a:solidFill>
              </a:rPr>
              <a:t>、</a:t>
            </a:r>
            <a:r>
              <a:rPr lang="zh-CN" altLang="en-US" sz="2400" b="1" dirty="0" smtClean="0">
                <a:solidFill>
                  <a:srgbClr val="0070C0"/>
                </a:solidFill>
                <a:latin typeface="Times New Roman" pitchFamily="18" charset="0"/>
                <a:cs typeface="Times New Roman" pitchFamily="18" charset="0"/>
              </a:rPr>
              <a:t>热重分析仪</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000" b="1" dirty="0" smtClean="0">
                <a:solidFill>
                  <a:srgbClr val="0070C0"/>
                </a:solidFill>
                <a:latin typeface="Times New Roman" pitchFamily="18" charset="0"/>
                <a:cs typeface="Times New Roman" pitchFamily="18" charset="0"/>
              </a:rPr>
              <a:t>(</a:t>
            </a:r>
            <a:r>
              <a:rPr lang="es-ES" altLang="zh-CN" sz="2000" b="1" dirty="0" smtClean="0">
                <a:solidFill>
                  <a:srgbClr val="0070C0"/>
                </a:solidFill>
                <a:latin typeface="Times New Roman" pitchFamily="18" charset="0"/>
                <a:cs typeface="Times New Roman" pitchFamily="18" charset="0"/>
              </a:rPr>
              <a:t>Thermogravimetric analyzer, </a:t>
            </a:r>
            <a:r>
              <a:rPr lang="en-US" altLang="zh-CN" sz="2000" b="1" dirty="0" smtClean="0">
                <a:solidFill>
                  <a:srgbClr val="FF0000"/>
                </a:solidFill>
                <a:latin typeface="Times New Roman" pitchFamily="18" charset="0"/>
                <a:cs typeface="Times New Roman" pitchFamily="18" charset="0"/>
              </a:rPr>
              <a:t>TGA</a:t>
            </a:r>
            <a:r>
              <a:rPr lang="en-US" altLang="zh-CN" sz="2000" b="1" dirty="0" smtClean="0">
                <a:solidFill>
                  <a:srgbClr val="0070C0"/>
                </a:solidFill>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b="1" dirty="0" smtClean="0"/>
              <a:t>各类材料</a:t>
            </a:r>
            <a:endParaRPr lang="en-US" altLang="zh-CN"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在程序升温下，测量样品的质量与温度变化关系。</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a:t>
            </a:r>
            <a:endParaRPr lang="en-US" altLang="zh-CN" sz="2000" b="1" dirty="0" smtClean="0">
              <a:solidFill>
                <a:srgbClr val="3366FF"/>
              </a:solidFill>
            </a:endParaRPr>
          </a:p>
        </p:txBody>
      </p:sp>
      <p:pic>
        <p:nvPicPr>
          <p:cNvPr id="8" name="图片 7" descr="https://timgsa.baidu.com/timg?image&amp;quality=80&amp;size=b9999_10000&amp;sec=1512998727249&amp;di=099db245097263713f116f6d605ed179&amp;imgtype=0&amp;src=http%3A%2F%2Fphoto.hanyu.iciba.com%2Fupload%2Fencyclopedia_2%2F15%2Fe9%2Fbk_15e9db5357d529dbc203784bf7b9d085_bNrfow.jpg"/>
          <p:cNvPicPr/>
          <p:nvPr/>
        </p:nvPicPr>
        <p:blipFill>
          <a:blip r:embed="rId2"/>
          <a:srcRect l="52011"/>
          <a:stretch>
            <a:fillRect/>
          </a:stretch>
        </p:blipFill>
        <p:spPr bwMode="auto">
          <a:xfrm>
            <a:off x="5357818" y="3643314"/>
            <a:ext cx="3143272" cy="2214578"/>
          </a:xfrm>
          <a:prstGeom prst="rect">
            <a:avLst/>
          </a:prstGeom>
          <a:noFill/>
          <a:ln w="9525">
            <a:noFill/>
            <a:miter lim="800000"/>
            <a:headEnd/>
            <a:tailEnd/>
          </a:ln>
        </p:spPr>
      </p:pic>
      <p:pic>
        <p:nvPicPr>
          <p:cNvPr id="9" name="图片 8" descr="https://ss0.bdstatic.com/70cFvHSh_Q1YnxGkpoWK1HF6hhy/it/u=62868429,2209333965&amp;fm=27&amp;gp=0.jpg"/>
          <p:cNvPicPr/>
          <p:nvPr/>
        </p:nvPicPr>
        <p:blipFill>
          <a:blip r:embed="rId3"/>
          <a:srcRect/>
          <a:stretch>
            <a:fillRect/>
          </a:stretch>
        </p:blipFill>
        <p:spPr bwMode="auto">
          <a:xfrm>
            <a:off x="1857356" y="3714752"/>
            <a:ext cx="3214710" cy="1928826"/>
          </a:xfrm>
          <a:prstGeom prst="rect">
            <a:avLst/>
          </a:prstGeom>
          <a:noFill/>
          <a:ln w="9525">
            <a:noFill/>
            <a:miter lim="800000"/>
            <a:headEnd/>
            <a:tailEnd/>
          </a:ln>
        </p:spPr>
      </p:pic>
      <p:pic>
        <p:nvPicPr>
          <p:cNvPr id="33796" name="Picture 4" descr="热重分析仪(TGA)">
            <a:hlinkClick r:id="rId4"/>
          </p:cNvPr>
          <p:cNvPicPr>
            <a:picLocks noChangeAspect="1" noChangeArrowheads="1"/>
          </p:cNvPicPr>
          <p:nvPr/>
        </p:nvPicPr>
        <p:blipFill>
          <a:blip r:embed="rId5"/>
          <a:srcRect/>
          <a:stretch>
            <a:fillRect/>
          </a:stretch>
        </p:blipFill>
        <p:spPr bwMode="auto">
          <a:xfrm>
            <a:off x="6572264" y="142852"/>
            <a:ext cx="2000264" cy="20002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5715040" cy="2616101"/>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2</a:t>
            </a:r>
            <a:r>
              <a:rPr lang="zh-CN" altLang="en-US" sz="2400" b="1" dirty="0" smtClean="0">
                <a:solidFill>
                  <a:srgbClr val="3366FF"/>
                </a:solidFill>
              </a:rPr>
              <a:t>、</a:t>
            </a:r>
            <a:r>
              <a:rPr lang="zh-CN" altLang="en-US" sz="2400" b="1" dirty="0" smtClean="0">
                <a:solidFill>
                  <a:srgbClr val="0070C0"/>
                </a:solidFill>
                <a:latin typeface="Times New Roman" pitchFamily="18" charset="0"/>
                <a:cs typeface="Times New Roman" pitchFamily="18" charset="0"/>
              </a:rPr>
              <a:t>差示扫描量热仪</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000" b="1" dirty="0" smtClean="0">
                <a:solidFill>
                  <a:srgbClr val="0070C0"/>
                </a:solidFill>
                <a:latin typeface="Times New Roman" pitchFamily="18" charset="0"/>
                <a:cs typeface="Times New Roman" pitchFamily="18" charset="0"/>
              </a:rPr>
              <a:t>   </a:t>
            </a:r>
            <a:r>
              <a:rPr lang="zh-CN" altLang="en-US" sz="2000" b="1" dirty="0" smtClean="0">
                <a:solidFill>
                  <a:srgbClr val="0070C0"/>
                </a:solidFill>
                <a:latin typeface="Times New Roman" pitchFamily="18" charset="0"/>
                <a:cs typeface="Times New Roman" pitchFamily="18" charset="0"/>
              </a:rPr>
              <a:t> </a:t>
            </a:r>
            <a:r>
              <a:rPr lang="en-US" altLang="zh-CN" sz="2000" b="1" dirty="0" smtClean="0">
                <a:solidFill>
                  <a:srgbClr val="0070C0"/>
                </a:solidFill>
                <a:latin typeface="Times New Roman" pitchFamily="18" charset="0"/>
                <a:cs typeface="Times New Roman" pitchFamily="18" charset="0"/>
              </a:rPr>
              <a:t>(</a:t>
            </a:r>
            <a:r>
              <a:rPr lang="es-ES" altLang="zh-CN" sz="2000" b="1" dirty="0" smtClean="0">
                <a:solidFill>
                  <a:srgbClr val="0070C0"/>
                </a:solidFill>
                <a:latin typeface="Times New Roman" pitchFamily="18" charset="0"/>
                <a:cs typeface="Times New Roman" pitchFamily="18" charset="0"/>
              </a:rPr>
              <a:t>Differential scanning calorimeter, </a:t>
            </a:r>
            <a:r>
              <a:rPr lang="en-US" altLang="zh-CN" sz="2000" b="1" dirty="0" smtClean="0">
                <a:solidFill>
                  <a:srgbClr val="FF0000"/>
                </a:solidFill>
                <a:latin typeface="Times New Roman" pitchFamily="18" charset="0"/>
                <a:cs typeface="Times New Roman" pitchFamily="18" charset="0"/>
              </a:rPr>
              <a:t>DSC</a:t>
            </a:r>
            <a:r>
              <a:rPr lang="en-US" altLang="zh-CN" sz="2000" b="1" dirty="0" smtClean="0">
                <a:solidFill>
                  <a:srgbClr val="0070C0"/>
                </a:solidFill>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b="1" dirty="0" smtClean="0"/>
              <a:t>各类材料</a:t>
            </a:r>
            <a:endParaRPr lang="en-US" altLang="zh-CN" b="1" dirty="0" smtClean="0"/>
          </a:p>
          <a:p>
            <a:pPr>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b="1" dirty="0" smtClean="0"/>
              <a:t>在程序升温下，测量输入到试样和参比物的</a:t>
            </a:r>
            <a:endParaRPr lang="en-US" altLang="zh-CN" b="1" dirty="0" smtClean="0"/>
          </a:p>
          <a:p>
            <a:pPr>
              <a:buClr>
                <a:srgbClr val="FF0000"/>
              </a:buClr>
            </a:pPr>
            <a:r>
              <a:rPr lang="en-US" altLang="zh-CN" b="1" dirty="0" smtClean="0"/>
              <a:t>                     </a:t>
            </a:r>
            <a:r>
              <a:rPr lang="zh-CN" altLang="en-US" b="1" dirty="0" smtClean="0"/>
              <a:t>功率差与温度的关系。</a:t>
            </a:r>
            <a:endParaRPr lang="en-US" altLang="zh-CN"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a:t>
            </a:r>
            <a:endParaRPr lang="en-US" altLang="zh-CN" sz="2000" b="1" dirty="0" smtClean="0">
              <a:solidFill>
                <a:srgbClr val="3366FF"/>
              </a:solidFill>
            </a:endParaRPr>
          </a:p>
        </p:txBody>
      </p:sp>
      <p:pic>
        <p:nvPicPr>
          <p:cNvPr id="34818" name="Picture 2" descr="差示扫描量热仪(DSC)">
            <a:hlinkClick r:id="rId2"/>
          </p:cNvPr>
          <p:cNvPicPr>
            <a:picLocks noChangeAspect="1" noChangeArrowheads="1"/>
          </p:cNvPicPr>
          <p:nvPr/>
        </p:nvPicPr>
        <p:blipFill>
          <a:blip r:embed="rId3"/>
          <a:srcRect/>
          <a:stretch>
            <a:fillRect/>
          </a:stretch>
        </p:blipFill>
        <p:spPr bwMode="auto">
          <a:xfrm>
            <a:off x="6500826" y="285728"/>
            <a:ext cx="2071702" cy="2071704"/>
          </a:xfrm>
          <a:prstGeom prst="rect">
            <a:avLst/>
          </a:prstGeom>
          <a:noFill/>
        </p:spPr>
      </p:pic>
      <p:pic>
        <p:nvPicPr>
          <p:cNvPr id="5" name="图片 4" descr="http://www.51wendang.com/pic/1ee9e788fdff1194ecd033a6/9-810-jpg_6-1080-0-0-1080.jpg"/>
          <p:cNvPicPr/>
          <p:nvPr/>
        </p:nvPicPr>
        <p:blipFill>
          <a:blip r:embed="rId4"/>
          <a:srcRect l="5779" t="12771" r="3564" b="12289"/>
          <a:stretch>
            <a:fillRect/>
          </a:stretch>
        </p:blipFill>
        <p:spPr bwMode="auto">
          <a:xfrm>
            <a:off x="500034" y="3000372"/>
            <a:ext cx="3448050" cy="2136143"/>
          </a:xfrm>
          <a:prstGeom prst="rect">
            <a:avLst/>
          </a:prstGeom>
          <a:noFill/>
          <a:ln w="9525">
            <a:noFill/>
            <a:miter lim="800000"/>
            <a:headEnd/>
            <a:tailEnd/>
          </a:ln>
        </p:spPr>
      </p:pic>
      <p:pic>
        <p:nvPicPr>
          <p:cNvPr id="2050" name="Picture 2" descr="https://ss1.bdstatic.com/70cFuXSh_Q1YnxGkpoWK1HF6hhy/it/u=1456406210,178133937&amp;fm=27&amp;gp=0.jpg"/>
          <p:cNvPicPr>
            <a:picLocks noChangeAspect="1" noChangeArrowheads="1"/>
          </p:cNvPicPr>
          <p:nvPr/>
        </p:nvPicPr>
        <p:blipFill>
          <a:blip r:embed="rId5"/>
          <a:srcRect/>
          <a:stretch>
            <a:fillRect/>
          </a:stretch>
        </p:blipFill>
        <p:spPr bwMode="auto">
          <a:xfrm>
            <a:off x="4214810" y="2714619"/>
            <a:ext cx="4643470" cy="3482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ppt_x"/>
                                          </p:val>
                                        </p:tav>
                                        <p:tav tm="100000">
                                          <p:val>
                                            <p:strVal val="#ppt_x"/>
                                          </p:val>
                                        </p:tav>
                                      </p:tavLst>
                                    </p:anim>
                                    <p:anim calcmode="lin" valueType="num">
                                      <p:cBhvr additive="base">
                                        <p:cTn id="3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142852"/>
            <a:ext cx="3429024" cy="7143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六、力性能</a:t>
            </a:r>
            <a:r>
              <a:rPr lang="zh-CN" altLang="en-US" sz="3200" b="1" dirty="0" smtClean="0">
                <a:solidFill>
                  <a:schemeClr val="bg1"/>
                </a:solidFill>
              </a:rPr>
              <a:t>分析</a:t>
            </a:r>
            <a:endParaRPr lang="zh-CN" altLang="en-US" sz="3200" b="1" dirty="0">
              <a:solidFill>
                <a:schemeClr val="bg1"/>
              </a:solidFill>
            </a:endParaRPr>
          </a:p>
        </p:txBody>
      </p:sp>
      <p:sp>
        <p:nvSpPr>
          <p:cNvPr id="3" name="矩形 2"/>
          <p:cNvSpPr/>
          <p:nvPr/>
        </p:nvSpPr>
        <p:spPr>
          <a:xfrm>
            <a:off x="0" y="1500174"/>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solidFill>
                  <a:srgbClr val="FFFF00"/>
                </a:solidFill>
                <a:latin typeface="Times New Roman" pitchFamily="18" charset="0"/>
                <a:cs typeface="Times New Roman" pitchFamily="18" charset="0"/>
              </a:rPr>
              <a:t>拉伸仪</a:t>
            </a:r>
            <a:endParaRPr lang="en-US" altLang="zh-CN"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rgbClr val="FFFF00"/>
                </a:solidFill>
                <a:latin typeface="Times New Roman" pitchFamily="18" charset="0"/>
                <a:cs typeface="Times New Roman" pitchFamily="18" charset="0"/>
              </a:rPr>
              <a:t>硬度仪</a:t>
            </a:r>
            <a:endParaRPr lang="en-US" altLang="zh-CN"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压痕仪</a:t>
            </a:r>
            <a:endParaRPr lang="en-US" altLang="zh-CN"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chemeClr val="bg1"/>
                </a:solidFill>
                <a:latin typeface="Times New Roman" pitchFamily="18" charset="0"/>
                <a:cs typeface="Times New Roman" pitchFamily="18" charset="0"/>
              </a:rPr>
              <a:t>摩擦磨损仪</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rgbClr val="FFFF00"/>
                </a:solidFill>
                <a:latin typeface="Times New Roman" pitchFamily="18" charset="0"/>
                <a:cs typeface="Times New Roman" pitchFamily="18" charset="0"/>
              </a:rPr>
              <a:t>万能试验机</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4" name="TextBox 3"/>
          <p:cNvSpPr txBox="1"/>
          <p:nvPr/>
        </p:nvSpPr>
        <p:spPr>
          <a:xfrm>
            <a:off x="1214414" y="1000108"/>
            <a:ext cx="7143800" cy="2277547"/>
          </a:xfrm>
          <a:prstGeom prst="rect">
            <a:avLst/>
          </a:prstGeom>
          <a:noFill/>
        </p:spPr>
        <p:txBody>
          <a:bodyPr wrap="square" rtlCol="0">
            <a:spAutoFit/>
          </a:bodyPr>
          <a:lstStyle/>
          <a:p>
            <a:pPr>
              <a:lnSpc>
                <a:spcPct val="150000"/>
              </a:lnSpc>
              <a:buClr>
                <a:srgbClr val="FF0000"/>
              </a:buClr>
            </a:pPr>
            <a:r>
              <a:rPr lang="en-US" altLang="zh-CN" sz="2400" b="1" dirty="0" smtClean="0">
                <a:solidFill>
                  <a:srgbClr val="0070C0"/>
                </a:solidFill>
              </a:rPr>
              <a:t>1</a:t>
            </a:r>
            <a:r>
              <a:rPr lang="zh-CN" altLang="en-US" sz="2400" b="1" dirty="0" smtClean="0">
                <a:solidFill>
                  <a:srgbClr val="0070C0"/>
                </a:solidFill>
              </a:rPr>
              <a:t>、拉伸仪（万能试验机）</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000" b="1" dirty="0" smtClean="0">
                <a:solidFill>
                  <a:srgbClr val="0070C0"/>
                </a:solidFill>
                <a:latin typeface="Times New Roman" pitchFamily="18" charset="0"/>
                <a:cs typeface="Times New Roman" pitchFamily="18" charset="0"/>
              </a:rPr>
              <a:t>(</a:t>
            </a:r>
            <a:r>
              <a:rPr lang="es-ES" altLang="zh-CN" sz="2000" b="1" dirty="0" smtClean="0">
                <a:solidFill>
                  <a:srgbClr val="0070C0"/>
                </a:solidFill>
                <a:latin typeface="Times New Roman" pitchFamily="18" charset="0"/>
                <a:cs typeface="Times New Roman" pitchFamily="18" charset="0"/>
              </a:rPr>
              <a:t>Universal </a:t>
            </a:r>
            <a:r>
              <a:rPr lang="en-US" altLang="zh-CN" sz="2000" b="1" dirty="0" smtClean="0">
                <a:solidFill>
                  <a:srgbClr val="0070C0"/>
                </a:solidFill>
                <a:latin typeface="Times New Roman" pitchFamily="18" charset="0"/>
                <a:cs typeface="Times New Roman" pitchFamily="18" charset="0"/>
              </a:rPr>
              <a:t>T</a:t>
            </a:r>
            <a:r>
              <a:rPr lang="es-ES" altLang="zh-CN" sz="2000" b="1" dirty="0" smtClean="0">
                <a:solidFill>
                  <a:srgbClr val="0070C0"/>
                </a:solidFill>
                <a:latin typeface="Times New Roman" pitchFamily="18" charset="0"/>
                <a:cs typeface="Times New Roman" pitchFamily="18" charset="0"/>
              </a:rPr>
              <a:t>esting </a:t>
            </a:r>
            <a:r>
              <a:rPr lang="en-US" altLang="zh-CN" sz="2000" b="1" dirty="0" smtClean="0">
                <a:solidFill>
                  <a:srgbClr val="0070C0"/>
                </a:solidFill>
                <a:latin typeface="Times New Roman" pitchFamily="18" charset="0"/>
                <a:cs typeface="Times New Roman" pitchFamily="18" charset="0"/>
              </a:rPr>
              <a:t>M</a:t>
            </a:r>
            <a:r>
              <a:rPr lang="es-ES" altLang="zh-CN" sz="2000" b="1" dirty="0" smtClean="0">
                <a:solidFill>
                  <a:srgbClr val="0070C0"/>
                </a:solidFill>
                <a:latin typeface="Times New Roman" pitchFamily="18" charset="0"/>
                <a:cs typeface="Times New Roman" pitchFamily="18" charset="0"/>
              </a:rPr>
              <a:t>achine</a:t>
            </a:r>
            <a:r>
              <a:rPr lang="en-US" altLang="zh-CN" sz="2000" b="1" dirty="0" smtClean="0">
                <a:solidFill>
                  <a:srgbClr val="0070C0"/>
                </a:solidFill>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solidFill>
                  <a:srgbClr val="3366FF"/>
                </a:solidFill>
              </a:rPr>
              <a:t>：</a:t>
            </a:r>
            <a:r>
              <a:rPr lang="zh-CN" altLang="en-US" b="1" dirty="0" smtClean="0"/>
              <a:t>金属、非金属材料</a:t>
            </a:r>
            <a:endParaRPr lang="en-US" altLang="zh-CN" b="1" dirty="0" smtClean="0"/>
          </a:p>
          <a:p>
            <a:pPr>
              <a:buClr>
                <a:srgbClr val="FF0000"/>
              </a:buClr>
              <a:buFont typeface="Wingdings" pitchFamily="2" charset="2"/>
              <a:buChar char="Ø"/>
            </a:pPr>
            <a:r>
              <a:rPr lang="zh-CN" altLang="en-US" sz="2000" b="1" dirty="0" smtClean="0">
                <a:solidFill>
                  <a:srgbClr val="3366FF"/>
                </a:solidFill>
              </a:rPr>
              <a:t> 应用：</a:t>
            </a:r>
            <a:r>
              <a:rPr lang="zh-CN" altLang="en-US" sz="2000" b="1" dirty="0" smtClean="0"/>
              <a:t>集拉伸、弯曲、压缩、剪切、环刚度等功能于一体的材料试验</a:t>
            </a:r>
            <a:r>
              <a:rPr lang="zh-CN" altLang="en-US" sz="2000" b="1" dirty="0" smtClean="0"/>
              <a:t>机</a:t>
            </a:r>
            <a:r>
              <a:rPr lang="en-US" altLang="zh-CN" sz="2000" b="1" dirty="0" smtClean="0"/>
              <a:t>.</a:t>
            </a:r>
            <a:endParaRPr lang="en-US" altLang="zh-CN" sz="2000" b="1" dirty="0" smtClean="0">
              <a:solidFill>
                <a:srgbClr val="3366FF"/>
              </a:solidFill>
            </a:endParaRPr>
          </a:p>
        </p:txBody>
      </p:sp>
      <p:pic>
        <p:nvPicPr>
          <p:cNvPr id="5" name="图片 4" descr="http://prof2b664.pic35.websiteonline.cn/upload/2ber.jpg"/>
          <p:cNvPicPr/>
          <p:nvPr/>
        </p:nvPicPr>
        <p:blipFill>
          <a:blip r:embed="rId2"/>
          <a:srcRect l="9000" r="21667"/>
          <a:stretch>
            <a:fillRect/>
          </a:stretch>
        </p:blipFill>
        <p:spPr bwMode="auto">
          <a:xfrm>
            <a:off x="5000628" y="285729"/>
            <a:ext cx="1785950" cy="1928826"/>
          </a:xfrm>
          <a:prstGeom prst="rect">
            <a:avLst/>
          </a:prstGeom>
          <a:noFill/>
          <a:ln w="9525">
            <a:noFill/>
            <a:miter lim="800000"/>
            <a:headEnd/>
            <a:tailEnd/>
          </a:ln>
        </p:spPr>
      </p:pic>
      <p:pic>
        <p:nvPicPr>
          <p:cNvPr id="6" name="图片 5" descr="http://img.meizhan.com/attachments/111008/111008-1318059347-7dd7077a.gif"/>
          <p:cNvPicPr/>
          <p:nvPr/>
        </p:nvPicPr>
        <p:blipFill>
          <a:blip r:embed="rId3"/>
          <a:srcRect l="10384" t="4100" r="10158" b="3417"/>
          <a:stretch>
            <a:fillRect/>
          </a:stretch>
        </p:blipFill>
        <p:spPr bwMode="auto">
          <a:xfrm>
            <a:off x="7000892" y="214290"/>
            <a:ext cx="1643074" cy="2071702"/>
          </a:xfrm>
          <a:prstGeom prst="rect">
            <a:avLst/>
          </a:prstGeom>
          <a:noFill/>
          <a:ln w="9525">
            <a:noFill/>
            <a:miter lim="800000"/>
            <a:headEnd/>
            <a:tailEnd/>
          </a:ln>
        </p:spPr>
      </p:pic>
      <p:pic>
        <p:nvPicPr>
          <p:cNvPr id="1026" name="Picture 2" descr="http://yzhtml01.book118.com/2016/11/18/21/43738478/2.files/file0004.jpg"/>
          <p:cNvPicPr>
            <a:picLocks noChangeAspect="1" noChangeArrowheads="1"/>
          </p:cNvPicPr>
          <p:nvPr/>
        </p:nvPicPr>
        <p:blipFill>
          <a:blip r:embed="rId4"/>
          <a:srcRect l="1316" t="9234" r="41703" b="6716"/>
          <a:stretch>
            <a:fillRect/>
          </a:stretch>
        </p:blipFill>
        <p:spPr bwMode="auto">
          <a:xfrm>
            <a:off x="2643174" y="3571877"/>
            <a:ext cx="2202672" cy="1145734"/>
          </a:xfrm>
          <a:prstGeom prst="rect">
            <a:avLst/>
          </a:prstGeom>
          <a:noFill/>
        </p:spPr>
      </p:pic>
      <p:pic>
        <p:nvPicPr>
          <p:cNvPr id="8" name="图片 7" descr="http://zt.yizimg.com/ComFolder/433826/image/201604/201604140812717261.jpg"/>
          <p:cNvPicPr/>
          <p:nvPr/>
        </p:nvPicPr>
        <p:blipFill>
          <a:blip r:embed="rId5"/>
          <a:srcRect/>
          <a:stretch>
            <a:fillRect/>
          </a:stretch>
        </p:blipFill>
        <p:spPr bwMode="auto">
          <a:xfrm>
            <a:off x="2214546" y="5381724"/>
            <a:ext cx="2576059" cy="1000068"/>
          </a:xfrm>
          <a:prstGeom prst="rect">
            <a:avLst/>
          </a:prstGeom>
          <a:noFill/>
          <a:ln w="9525">
            <a:noFill/>
            <a:miter lim="800000"/>
            <a:headEnd/>
            <a:tailEnd/>
          </a:ln>
        </p:spPr>
      </p:pic>
      <p:grpSp>
        <p:nvGrpSpPr>
          <p:cNvPr id="10" name="Group 24"/>
          <p:cNvGrpSpPr>
            <a:grpSpLocks/>
          </p:cNvGrpSpPr>
          <p:nvPr/>
        </p:nvGrpSpPr>
        <p:grpSpPr bwMode="auto">
          <a:xfrm>
            <a:off x="5357818" y="5357826"/>
            <a:ext cx="2643206" cy="1071570"/>
            <a:chOff x="3515" y="115"/>
            <a:chExt cx="1814" cy="1066"/>
          </a:xfrm>
        </p:grpSpPr>
        <p:sp>
          <p:nvSpPr>
            <p:cNvPr id="11" name="Line 8"/>
            <p:cNvSpPr>
              <a:spLocks noChangeShapeType="1"/>
            </p:cNvSpPr>
            <p:nvPr/>
          </p:nvSpPr>
          <p:spPr bwMode="auto">
            <a:xfrm>
              <a:off x="3787" y="115"/>
              <a:ext cx="1" cy="900"/>
            </a:xfrm>
            <a:prstGeom prst="line">
              <a:avLst/>
            </a:prstGeom>
            <a:noFill/>
            <a:ln w="28575">
              <a:solidFill>
                <a:schemeClr val="tx1"/>
              </a:solidFill>
              <a:round/>
              <a:headEnd/>
              <a:tailEnd/>
            </a:ln>
          </p:spPr>
          <p:txBody>
            <a:bodyPr wrap="none" anchor="ctr"/>
            <a:lstStyle/>
            <a:p>
              <a:endParaRPr lang="zh-CN" altLang="en-US"/>
            </a:p>
          </p:txBody>
        </p:sp>
        <p:sp>
          <p:nvSpPr>
            <p:cNvPr id="12" name="Line 9"/>
            <p:cNvSpPr>
              <a:spLocks noChangeShapeType="1"/>
            </p:cNvSpPr>
            <p:nvPr/>
          </p:nvSpPr>
          <p:spPr bwMode="auto">
            <a:xfrm>
              <a:off x="3787" y="1015"/>
              <a:ext cx="1505" cy="4"/>
            </a:xfrm>
            <a:prstGeom prst="line">
              <a:avLst/>
            </a:prstGeom>
            <a:noFill/>
            <a:ln w="28575">
              <a:solidFill>
                <a:schemeClr val="tx1"/>
              </a:solidFill>
              <a:round/>
              <a:headEnd/>
              <a:tailEnd/>
            </a:ln>
          </p:spPr>
          <p:txBody>
            <a:bodyPr wrap="none" anchor="ctr"/>
            <a:lstStyle/>
            <a:p>
              <a:endParaRPr lang="zh-CN" altLang="en-US"/>
            </a:p>
          </p:txBody>
        </p:sp>
        <p:sp>
          <p:nvSpPr>
            <p:cNvPr id="13" name="Line 10"/>
            <p:cNvSpPr>
              <a:spLocks noChangeShapeType="1"/>
            </p:cNvSpPr>
            <p:nvPr/>
          </p:nvSpPr>
          <p:spPr bwMode="auto">
            <a:xfrm flipV="1">
              <a:off x="3787" y="547"/>
              <a:ext cx="142" cy="468"/>
            </a:xfrm>
            <a:prstGeom prst="line">
              <a:avLst/>
            </a:prstGeom>
            <a:noFill/>
            <a:ln w="28575">
              <a:solidFill>
                <a:schemeClr val="tx1"/>
              </a:solidFill>
              <a:round/>
              <a:headEnd/>
              <a:tailEnd/>
            </a:ln>
          </p:spPr>
          <p:txBody>
            <a:bodyPr wrap="none" anchor="ctr"/>
            <a:lstStyle/>
            <a:p>
              <a:endParaRPr lang="zh-CN" altLang="en-US"/>
            </a:p>
          </p:txBody>
        </p:sp>
        <p:sp>
          <p:nvSpPr>
            <p:cNvPr id="14" name="Text Box 11"/>
            <p:cNvSpPr txBox="1">
              <a:spLocks noChangeArrowheads="1"/>
            </p:cNvSpPr>
            <p:nvPr/>
          </p:nvSpPr>
          <p:spPr bwMode="auto">
            <a:xfrm>
              <a:off x="5062" y="124"/>
              <a:ext cx="177" cy="205"/>
            </a:xfrm>
            <a:prstGeom prst="rect">
              <a:avLst/>
            </a:prstGeom>
            <a:noFill/>
            <a:ln w="9525">
              <a:noFill/>
              <a:miter lim="800000"/>
              <a:headEnd/>
              <a:tailEnd/>
            </a:ln>
          </p:spPr>
          <p:txBody>
            <a:bodyPr>
              <a:spAutoFit/>
            </a:bodyPr>
            <a:lstStyle/>
            <a:p>
              <a:pPr>
                <a:spcBef>
                  <a:spcPct val="50000"/>
                </a:spcBef>
              </a:pPr>
              <a:r>
                <a:rPr kumimoji="1" lang="en-US" altLang="zh-CN" b="1">
                  <a:latin typeface="Times New Roman" pitchFamily="18" charset="0"/>
                </a:rPr>
                <a:t>B</a:t>
              </a:r>
            </a:p>
          </p:txBody>
        </p:sp>
        <p:sp>
          <p:nvSpPr>
            <p:cNvPr id="15" name="Freeform 12"/>
            <p:cNvSpPr>
              <a:spLocks/>
            </p:cNvSpPr>
            <p:nvPr/>
          </p:nvSpPr>
          <p:spPr bwMode="auto">
            <a:xfrm>
              <a:off x="3929" y="259"/>
              <a:ext cx="1136" cy="408"/>
            </a:xfrm>
            <a:custGeom>
              <a:avLst/>
              <a:gdLst>
                <a:gd name="T0" fmla="*/ 0 w 1536"/>
                <a:gd name="T1" fmla="*/ 288 h 544"/>
                <a:gd name="T2" fmla="*/ 36 w 1536"/>
                <a:gd name="T3" fmla="*/ 216 h 544"/>
                <a:gd name="T4" fmla="*/ 107 w 1536"/>
                <a:gd name="T5" fmla="*/ 180 h 544"/>
                <a:gd name="T6" fmla="*/ 213 w 1536"/>
                <a:gd name="T7" fmla="*/ 324 h 544"/>
                <a:gd name="T8" fmla="*/ 319 w 1536"/>
                <a:gd name="T9" fmla="*/ 396 h 544"/>
                <a:gd name="T10" fmla="*/ 497 w 1536"/>
                <a:gd name="T11" fmla="*/ 396 h 544"/>
                <a:gd name="T12" fmla="*/ 710 w 1536"/>
                <a:gd name="T13" fmla="*/ 396 h 544"/>
                <a:gd name="T14" fmla="*/ 852 w 1536"/>
                <a:gd name="T15" fmla="*/ 360 h 544"/>
                <a:gd name="T16" fmla="*/ 1030 w 1536"/>
                <a:gd name="T17" fmla="*/ 180 h 544"/>
                <a:gd name="T18" fmla="*/ 1136 w 1536"/>
                <a:gd name="T19" fmla="*/ 0 h 5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6"/>
                <a:gd name="T31" fmla="*/ 0 h 544"/>
                <a:gd name="T32" fmla="*/ 1536 w 1536"/>
                <a:gd name="T33" fmla="*/ 544 h 5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6" h="544">
                  <a:moveTo>
                    <a:pt x="0" y="384"/>
                  </a:moveTo>
                  <a:cubicBezTo>
                    <a:pt x="12" y="348"/>
                    <a:pt x="24" y="312"/>
                    <a:pt x="48" y="288"/>
                  </a:cubicBezTo>
                  <a:cubicBezTo>
                    <a:pt x="72" y="264"/>
                    <a:pt x="104" y="216"/>
                    <a:pt x="144" y="240"/>
                  </a:cubicBezTo>
                  <a:cubicBezTo>
                    <a:pt x="184" y="264"/>
                    <a:pt x="240" y="384"/>
                    <a:pt x="288" y="432"/>
                  </a:cubicBezTo>
                  <a:cubicBezTo>
                    <a:pt x="336" y="480"/>
                    <a:pt x="368" y="512"/>
                    <a:pt x="432" y="528"/>
                  </a:cubicBezTo>
                  <a:cubicBezTo>
                    <a:pt x="496" y="544"/>
                    <a:pt x="584" y="528"/>
                    <a:pt x="672" y="528"/>
                  </a:cubicBezTo>
                  <a:cubicBezTo>
                    <a:pt x="760" y="528"/>
                    <a:pt x="880" y="536"/>
                    <a:pt x="960" y="528"/>
                  </a:cubicBezTo>
                  <a:cubicBezTo>
                    <a:pt x="1040" y="520"/>
                    <a:pt x="1080" y="528"/>
                    <a:pt x="1152" y="480"/>
                  </a:cubicBezTo>
                  <a:cubicBezTo>
                    <a:pt x="1224" y="432"/>
                    <a:pt x="1328" y="320"/>
                    <a:pt x="1392" y="240"/>
                  </a:cubicBezTo>
                  <a:cubicBezTo>
                    <a:pt x="1456" y="160"/>
                    <a:pt x="1496" y="80"/>
                    <a:pt x="1536" y="0"/>
                  </a:cubicBezTo>
                </a:path>
              </a:pathLst>
            </a:custGeom>
            <a:noFill/>
            <a:ln w="28575">
              <a:solidFill>
                <a:schemeClr val="tx1"/>
              </a:solidFill>
              <a:round/>
              <a:headEnd/>
              <a:tailEnd/>
            </a:ln>
          </p:spPr>
          <p:txBody>
            <a:bodyPr wrap="none" anchor="ctr"/>
            <a:lstStyle/>
            <a:p>
              <a:endParaRPr lang="zh-CN" altLang="en-US"/>
            </a:p>
          </p:txBody>
        </p:sp>
        <p:sp>
          <p:nvSpPr>
            <p:cNvPr id="16" name="Line 13"/>
            <p:cNvSpPr>
              <a:spLocks noChangeShapeType="1"/>
            </p:cNvSpPr>
            <p:nvPr/>
          </p:nvSpPr>
          <p:spPr bwMode="auto">
            <a:xfrm>
              <a:off x="4036" y="367"/>
              <a:ext cx="1" cy="648"/>
            </a:xfrm>
            <a:prstGeom prst="line">
              <a:avLst/>
            </a:prstGeom>
            <a:noFill/>
            <a:ln w="28575" cap="rnd">
              <a:solidFill>
                <a:schemeClr val="tx1"/>
              </a:solidFill>
              <a:prstDash val="sysDot"/>
              <a:round/>
              <a:headEnd/>
              <a:tailEnd/>
            </a:ln>
          </p:spPr>
          <p:txBody>
            <a:bodyPr wrap="none" anchor="ctr"/>
            <a:lstStyle/>
            <a:p>
              <a:endParaRPr lang="zh-CN" altLang="en-US"/>
            </a:p>
          </p:txBody>
        </p:sp>
        <p:sp>
          <p:nvSpPr>
            <p:cNvPr id="17" name="Text Box 14"/>
            <p:cNvSpPr txBox="1">
              <a:spLocks noChangeArrowheads="1"/>
            </p:cNvSpPr>
            <p:nvPr/>
          </p:nvSpPr>
          <p:spPr bwMode="auto">
            <a:xfrm>
              <a:off x="4016" y="253"/>
              <a:ext cx="179" cy="205"/>
            </a:xfrm>
            <a:prstGeom prst="rect">
              <a:avLst/>
            </a:prstGeom>
            <a:noFill/>
            <a:ln w="9525">
              <a:noFill/>
              <a:miter lim="800000"/>
              <a:headEnd/>
              <a:tailEnd/>
            </a:ln>
          </p:spPr>
          <p:txBody>
            <a:bodyPr>
              <a:spAutoFit/>
            </a:bodyPr>
            <a:lstStyle/>
            <a:p>
              <a:pPr>
                <a:spcBef>
                  <a:spcPct val="50000"/>
                </a:spcBef>
              </a:pPr>
              <a:r>
                <a:rPr kumimoji="1" lang="en-US" altLang="zh-CN" b="1">
                  <a:latin typeface="Times New Roman" pitchFamily="18" charset="0"/>
                </a:rPr>
                <a:t>Y</a:t>
              </a:r>
            </a:p>
          </p:txBody>
        </p:sp>
        <p:sp>
          <p:nvSpPr>
            <p:cNvPr id="18" name="Line 17"/>
            <p:cNvSpPr>
              <a:spLocks noChangeShapeType="1"/>
            </p:cNvSpPr>
            <p:nvPr/>
          </p:nvSpPr>
          <p:spPr bwMode="auto">
            <a:xfrm flipH="1">
              <a:off x="3787" y="439"/>
              <a:ext cx="249" cy="1"/>
            </a:xfrm>
            <a:prstGeom prst="line">
              <a:avLst/>
            </a:prstGeom>
            <a:noFill/>
            <a:ln w="28575" cap="rnd">
              <a:solidFill>
                <a:schemeClr val="tx1"/>
              </a:solidFill>
              <a:prstDash val="sysDot"/>
              <a:round/>
              <a:headEnd/>
              <a:tailEnd/>
            </a:ln>
          </p:spPr>
          <p:txBody>
            <a:bodyPr wrap="none" anchor="ctr"/>
            <a:lstStyle/>
            <a:p>
              <a:endParaRPr lang="zh-CN" altLang="en-US"/>
            </a:p>
          </p:txBody>
        </p:sp>
        <p:sp>
          <p:nvSpPr>
            <p:cNvPr id="19" name="Line 18"/>
            <p:cNvSpPr>
              <a:spLocks noChangeShapeType="1"/>
            </p:cNvSpPr>
            <p:nvPr/>
          </p:nvSpPr>
          <p:spPr bwMode="auto">
            <a:xfrm>
              <a:off x="5065" y="259"/>
              <a:ext cx="1" cy="792"/>
            </a:xfrm>
            <a:prstGeom prst="line">
              <a:avLst/>
            </a:prstGeom>
            <a:noFill/>
            <a:ln w="28575" cap="rnd">
              <a:solidFill>
                <a:schemeClr val="tx1"/>
              </a:solidFill>
              <a:prstDash val="sysDot"/>
              <a:round/>
              <a:headEnd/>
              <a:tailEnd/>
            </a:ln>
          </p:spPr>
          <p:txBody>
            <a:bodyPr wrap="none" anchor="ctr"/>
            <a:lstStyle/>
            <a:p>
              <a:endParaRPr lang="zh-CN" altLang="en-US"/>
            </a:p>
          </p:txBody>
        </p:sp>
        <p:sp>
          <p:nvSpPr>
            <p:cNvPr id="20" name="Line 19"/>
            <p:cNvSpPr>
              <a:spLocks noChangeShapeType="1"/>
            </p:cNvSpPr>
            <p:nvPr/>
          </p:nvSpPr>
          <p:spPr bwMode="auto">
            <a:xfrm flipH="1">
              <a:off x="3787" y="259"/>
              <a:ext cx="1278" cy="1"/>
            </a:xfrm>
            <a:prstGeom prst="line">
              <a:avLst/>
            </a:prstGeom>
            <a:noFill/>
            <a:ln w="28575" cap="rnd">
              <a:solidFill>
                <a:schemeClr val="tx1"/>
              </a:solidFill>
              <a:prstDash val="sysDot"/>
              <a:round/>
              <a:headEnd/>
              <a:tailEnd/>
            </a:ln>
          </p:spPr>
          <p:txBody>
            <a:bodyPr wrap="none" anchor="ctr"/>
            <a:lstStyle/>
            <a:p>
              <a:endParaRPr lang="zh-CN" altLang="en-US"/>
            </a:p>
          </p:txBody>
        </p:sp>
        <p:sp>
          <p:nvSpPr>
            <p:cNvPr id="21" name="Text Box 20"/>
            <p:cNvSpPr txBox="1">
              <a:spLocks noChangeArrowheads="1"/>
            </p:cNvSpPr>
            <p:nvPr/>
          </p:nvSpPr>
          <p:spPr bwMode="auto">
            <a:xfrm>
              <a:off x="4994" y="976"/>
              <a:ext cx="335" cy="205"/>
            </a:xfrm>
            <a:prstGeom prst="rect">
              <a:avLst/>
            </a:prstGeom>
            <a:noFill/>
            <a:ln w="9525">
              <a:noFill/>
              <a:miter lim="800000"/>
              <a:headEnd/>
              <a:tailEnd/>
            </a:ln>
          </p:spPr>
          <p:txBody>
            <a:bodyPr>
              <a:spAutoFit/>
            </a:bodyPr>
            <a:lstStyle/>
            <a:p>
              <a:pPr>
                <a:spcBef>
                  <a:spcPct val="50000"/>
                </a:spcBef>
              </a:pPr>
              <a:r>
                <a:rPr kumimoji="1" lang="en-US" altLang="zh-CN" b="1">
                  <a:latin typeface="Symbol" pitchFamily="18" charset="2"/>
                </a:rPr>
                <a:t>e</a:t>
              </a:r>
              <a:r>
                <a:rPr kumimoji="1" lang="en-US" altLang="zh-CN" b="1" baseline="-25000">
                  <a:latin typeface="Times New Roman" pitchFamily="18" charset="0"/>
                </a:rPr>
                <a:t>B</a:t>
              </a:r>
              <a:endParaRPr kumimoji="1" lang="en-US" altLang="zh-CN" b="1">
                <a:latin typeface="Times New Roman" pitchFamily="18" charset="0"/>
              </a:endParaRPr>
            </a:p>
          </p:txBody>
        </p:sp>
        <p:sp>
          <p:nvSpPr>
            <p:cNvPr id="22" name="Text Box 21"/>
            <p:cNvSpPr txBox="1">
              <a:spLocks noChangeArrowheads="1"/>
            </p:cNvSpPr>
            <p:nvPr/>
          </p:nvSpPr>
          <p:spPr bwMode="auto">
            <a:xfrm>
              <a:off x="3516" y="115"/>
              <a:ext cx="317" cy="205"/>
            </a:xfrm>
            <a:prstGeom prst="rect">
              <a:avLst/>
            </a:prstGeom>
            <a:noFill/>
            <a:ln w="9525">
              <a:noFill/>
              <a:miter lim="800000"/>
              <a:headEnd/>
              <a:tailEnd/>
            </a:ln>
          </p:spPr>
          <p:txBody>
            <a:bodyPr>
              <a:spAutoFit/>
            </a:bodyPr>
            <a:lstStyle/>
            <a:p>
              <a:pPr>
                <a:spcBef>
                  <a:spcPct val="50000"/>
                </a:spcBef>
              </a:pPr>
              <a:r>
                <a:rPr kumimoji="1" lang="en-US" altLang="zh-CN" b="1">
                  <a:latin typeface="Times New Roman" pitchFamily="18" charset="0"/>
                  <a:sym typeface="Symbol" pitchFamily="18" charset="2"/>
                </a:rPr>
                <a:t></a:t>
              </a:r>
              <a:r>
                <a:rPr kumimoji="1" lang="en-US" altLang="zh-CN" b="1" baseline="-25000">
                  <a:latin typeface="Times New Roman" pitchFamily="18" charset="0"/>
                  <a:sym typeface="Symbol" pitchFamily="18" charset="2"/>
                </a:rPr>
                <a:t>B</a:t>
              </a:r>
              <a:endParaRPr kumimoji="1" lang="en-US" altLang="zh-CN" b="1">
                <a:latin typeface="Times New Roman" pitchFamily="18" charset="0"/>
              </a:endParaRPr>
            </a:p>
          </p:txBody>
        </p:sp>
        <p:sp>
          <p:nvSpPr>
            <p:cNvPr id="23" name="Text Box 22"/>
            <p:cNvSpPr txBox="1">
              <a:spLocks noChangeArrowheads="1"/>
            </p:cNvSpPr>
            <p:nvPr/>
          </p:nvSpPr>
          <p:spPr bwMode="auto">
            <a:xfrm>
              <a:off x="3515" y="341"/>
              <a:ext cx="280" cy="205"/>
            </a:xfrm>
            <a:prstGeom prst="rect">
              <a:avLst/>
            </a:prstGeom>
            <a:noFill/>
            <a:ln w="9525">
              <a:noFill/>
              <a:miter lim="800000"/>
              <a:headEnd/>
              <a:tailEnd/>
            </a:ln>
          </p:spPr>
          <p:txBody>
            <a:bodyPr>
              <a:spAutoFit/>
            </a:bodyPr>
            <a:lstStyle/>
            <a:p>
              <a:pPr>
                <a:spcBef>
                  <a:spcPct val="50000"/>
                </a:spcBef>
              </a:pPr>
              <a:r>
                <a:rPr kumimoji="1" lang="en-US" altLang="zh-CN" b="1">
                  <a:latin typeface="Times New Roman" pitchFamily="18" charset="0"/>
                  <a:sym typeface="Symbol" pitchFamily="18" charset="2"/>
                </a:rPr>
                <a:t></a:t>
              </a:r>
              <a:r>
                <a:rPr kumimoji="1" lang="en-US" altLang="zh-CN" b="1" baseline="-25000">
                  <a:latin typeface="Times New Roman" pitchFamily="18" charset="0"/>
                  <a:sym typeface="Symbol" pitchFamily="18" charset="2"/>
                </a:rPr>
                <a:t>y</a:t>
              </a:r>
              <a:endParaRPr kumimoji="1" lang="en-US" altLang="zh-CN" b="1">
                <a:latin typeface="Times New Roman" pitchFamily="18" charset="0"/>
              </a:endParaRPr>
            </a:p>
          </p:txBody>
        </p:sp>
      </p:grpSp>
      <p:pic>
        <p:nvPicPr>
          <p:cNvPr id="1027" name="Picture 3"/>
          <p:cNvPicPr>
            <a:picLocks noChangeAspect="1" noChangeArrowheads="1"/>
          </p:cNvPicPr>
          <p:nvPr/>
        </p:nvPicPr>
        <p:blipFill>
          <a:blip r:embed="rId6"/>
          <a:srcRect/>
          <a:stretch>
            <a:fillRect/>
          </a:stretch>
        </p:blipFill>
        <p:spPr bwMode="auto">
          <a:xfrm>
            <a:off x="5329254" y="3000372"/>
            <a:ext cx="2528894" cy="21271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71414"/>
            <a:ext cx="6786610" cy="775542"/>
          </a:xfrm>
        </p:spPr>
        <p:style>
          <a:lnRef idx="2">
            <a:schemeClr val="accent6"/>
          </a:lnRef>
          <a:fillRef idx="1">
            <a:schemeClr val="lt1"/>
          </a:fillRef>
          <a:effectRef idx="0">
            <a:schemeClr val="accent6"/>
          </a:effectRef>
          <a:fontRef idx="minor">
            <a:schemeClr val="dk1"/>
          </a:fontRef>
        </p:style>
        <p:txBody>
          <a:bodyPr>
            <a:normAutofit/>
          </a:bodyPr>
          <a:lstStyle/>
          <a:p>
            <a:r>
              <a:rPr lang="zh-CN" altLang="en-US" sz="3600" b="1" dirty="0" smtClean="0">
                <a:solidFill>
                  <a:srgbClr val="0070C0"/>
                </a:solidFill>
                <a:latin typeface="华文行楷" pitchFamily="2" charset="-122"/>
                <a:ea typeface="华文行楷" pitchFamily="2" charset="-122"/>
              </a:rPr>
              <a:t>合肥学院</a:t>
            </a:r>
            <a:r>
              <a:rPr lang="zh-CN" altLang="en-US" sz="3600" b="1" dirty="0" smtClean="0">
                <a:solidFill>
                  <a:srgbClr val="FF0000"/>
                </a:solidFill>
                <a:latin typeface="华文行楷" pitchFamily="2" charset="-122"/>
                <a:ea typeface="华文行楷" pitchFamily="2" charset="-122"/>
              </a:rPr>
              <a:t>分析测试中心</a:t>
            </a:r>
            <a:r>
              <a:rPr lang="en-US" altLang="zh-CN" sz="3600" b="1" dirty="0" smtClean="0">
                <a:solidFill>
                  <a:srgbClr val="0070C0"/>
                </a:solidFill>
                <a:latin typeface="华文行楷" pitchFamily="2" charset="-122"/>
                <a:ea typeface="华文行楷" pitchFamily="2" charset="-122"/>
              </a:rPr>
              <a:t>-</a:t>
            </a:r>
            <a:r>
              <a:rPr lang="zh-CN" altLang="en-US" sz="3600" b="1" dirty="0" smtClean="0">
                <a:solidFill>
                  <a:srgbClr val="0070C0"/>
                </a:solidFill>
                <a:latin typeface="华文行楷" pitchFamily="2" charset="-122"/>
                <a:ea typeface="华文行楷" pitchFamily="2" charset="-122"/>
              </a:rPr>
              <a:t>简介</a:t>
            </a:r>
            <a:endParaRPr lang="zh-CN" altLang="en-US" sz="3600" dirty="0">
              <a:solidFill>
                <a:srgbClr val="0070C0"/>
              </a:solidFill>
              <a:latin typeface="华文行楷" pitchFamily="2" charset="-122"/>
              <a:ea typeface="华文行楷" pitchFamily="2" charset="-122"/>
            </a:endParaRPr>
          </a:p>
        </p:txBody>
      </p:sp>
      <p:sp>
        <p:nvSpPr>
          <p:cNvPr id="3" name="内容占位符 2"/>
          <p:cNvSpPr>
            <a:spLocks noGrp="1"/>
          </p:cNvSpPr>
          <p:nvPr>
            <p:ph idx="1"/>
          </p:nvPr>
        </p:nvSpPr>
        <p:spPr>
          <a:xfrm>
            <a:off x="457200" y="1000108"/>
            <a:ext cx="8229600" cy="2857520"/>
          </a:xfrm>
        </p:spPr>
        <p:txBody>
          <a:bodyPr>
            <a:normAutofit/>
          </a:bodyPr>
          <a:lstStyle/>
          <a:p>
            <a:pPr>
              <a:buFont typeface="Wingdings" pitchFamily="2" charset="2"/>
              <a:buChar char="u"/>
            </a:pPr>
            <a:r>
              <a:rPr lang="zh-CN" altLang="en-US" sz="2400" b="1" dirty="0" smtClean="0">
                <a:latin typeface="华文中宋" pitchFamily="2" charset="-122"/>
                <a:ea typeface="华文中宋" pitchFamily="2" charset="-122"/>
              </a:rPr>
              <a:t>中心成立于</a:t>
            </a:r>
            <a:r>
              <a:rPr lang="en-US" sz="2400" b="1" dirty="0" smtClean="0">
                <a:latin typeface="华文中宋" pitchFamily="2" charset="-122"/>
                <a:ea typeface="华文中宋" pitchFamily="2" charset="-122"/>
              </a:rPr>
              <a:t>2011</a:t>
            </a:r>
            <a:r>
              <a:rPr lang="zh-CN" altLang="en-US" sz="2400" b="1" dirty="0" smtClean="0">
                <a:latin typeface="华文中宋" pitchFamily="2" charset="-122"/>
                <a:ea typeface="华文中宋" pitchFamily="2" charset="-122"/>
              </a:rPr>
              <a:t>年</a:t>
            </a:r>
            <a:r>
              <a:rPr lang="en-US" sz="2400" b="1" dirty="0" smtClean="0">
                <a:latin typeface="华文中宋" pitchFamily="2" charset="-122"/>
                <a:ea typeface="华文中宋" pitchFamily="2" charset="-122"/>
              </a:rPr>
              <a:t>6</a:t>
            </a:r>
            <a:r>
              <a:rPr lang="zh-CN" altLang="en-US" sz="2400" b="1" dirty="0" smtClean="0">
                <a:latin typeface="华文中宋" pitchFamily="2" charset="-122"/>
                <a:ea typeface="华文中宋" pitchFamily="2" charset="-122"/>
              </a:rPr>
              <a:t>月。</a:t>
            </a:r>
            <a:endParaRPr lang="en-US" altLang="zh-CN" sz="2400" b="1" dirty="0" smtClean="0">
              <a:latin typeface="华文中宋" pitchFamily="2" charset="-122"/>
              <a:ea typeface="华文中宋" pitchFamily="2" charset="-122"/>
            </a:endParaRPr>
          </a:p>
          <a:p>
            <a:pPr>
              <a:buFont typeface="Wingdings" pitchFamily="2" charset="2"/>
              <a:buChar char="u"/>
            </a:pPr>
            <a:r>
              <a:rPr lang="zh-CN" altLang="en-US" sz="2400" b="1" dirty="0" smtClean="0">
                <a:latin typeface="华文中宋" pitchFamily="2" charset="-122"/>
                <a:ea typeface="华文中宋" pitchFamily="2" charset="-122"/>
              </a:rPr>
              <a:t>中心配置“大型、通用”分析仪器</a:t>
            </a:r>
            <a:r>
              <a:rPr lang="en-US" sz="2400" b="1" dirty="0" smtClean="0">
                <a:latin typeface="华文中宋" pitchFamily="2" charset="-122"/>
                <a:ea typeface="华文中宋" pitchFamily="2" charset="-122"/>
              </a:rPr>
              <a:t>20</a:t>
            </a:r>
            <a:r>
              <a:rPr lang="zh-CN" altLang="en-US" sz="2400" b="1" dirty="0" smtClean="0">
                <a:latin typeface="华文中宋" pitchFamily="2" charset="-122"/>
                <a:ea typeface="华文中宋" pitchFamily="2" charset="-122"/>
              </a:rPr>
              <a:t>多台套，总投资</a:t>
            </a:r>
            <a:r>
              <a:rPr lang="en-US" sz="2400" b="1" dirty="0" smtClean="0">
                <a:latin typeface="华文中宋" pitchFamily="2" charset="-122"/>
                <a:ea typeface="华文中宋" pitchFamily="2" charset="-122"/>
              </a:rPr>
              <a:t>2000</a:t>
            </a:r>
            <a:r>
              <a:rPr lang="zh-CN" altLang="en-US" sz="2400" b="1" dirty="0" smtClean="0">
                <a:latin typeface="华文中宋" pitchFamily="2" charset="-122"/>
                <a:ea typeface="华文中宋" pitchFamily="2" charset="-122"/>
              </a:rPr>
              <a:t>余万元。</a:t>
            </a:r>
            <a:endParaRPr lang="en-US" altLang="zh-CN" sz="2400" b="1" dirty="0" smtClean="0">
              <a:latin typeface="华文中宋" pitchFamily="2" charset="-122"/>
              <a:ea typeface="华文中宋" pitchFamily="2" charset="-122"/>
            </a:endParaRPr>
          </a:p>
          <a:p>
            <a:pPr>
              <a:buFont typeface="Wingdings" pitchFamily="2" charset="2"/>
              <a:buChar char="u"/>
            </a:pPr>
            <a:r>
              <a:rPr lang="zh-CN" altLang="en-US" sz="2400" b="1" dirty="0" smtClean="0">
                <a:latin typeface="华文中宋" pitchFamily="2" charset="-122"/>
                <a:ea typeface="华文中宋" pitchFamily="2" charset="-122"/>
              </a:rPr>
              <a:t>是我校教学、科研公共服务平台</a:t>
            </a:r>
            <a:r>
              <a:rPr lang="en-US" altLang="zh-CN" sz="2400" b="1" dirty="0" smtClean="0">
                <a:latin typeface="华文中宋" pitchFamily="2" charset="-122"/>
                <a:ea typeface="华文中宋" pitchFamily="2" charset="-122"/>
              </a:rPr>
              <a:t>——</a:t>
            </a:r>
          </a:p>
          <a:p>
            <a:pPr>
              <a:buNone/>
            </a:pPr>
            <a:r>
              <a:rPr lang="zh-CN" altLang="en-US" dirty="0" smtClean="0"/>
              <a:t>         </a:t>
            </a:r>
            <a:r>
              <a:rPr lang="zh-CN" altLang="en-US" sz="1900" b="1" dirty="0" smtClean="0">
                <a:latin typeface="微软雅黑" pitchFamily="34" charset="-122"/>
                <a:ea typeface="微软雅黑" pitchFamily="34" charset="-122"/>
              </a:rPr>
              <a:t>为材料、化工、环境、食品、生物、建筑、机械等行业提供各种试样的成分分析、形貌分析、性能表征等测试技术服务。</a:t>
            </a:r>
            <a:endParaRPr lang="en-US" altLang="zh-CN" sz="1900" b="1" dirty="0" smtClean="0">
              <a:latin typeface="微软雅黑" pitchFamily="34" charset="-122"/>
              <a:ea typeface="微软雅黑" pitchFamily="34" charset="-122"/>
            </a:endParaRPr>
          </a:p>
        </p:txBody>
      </p:sp>
      <p:pic>
        <p:nvPicPr>
          <p:cNvPr id="2049" name="Picture 1"/>
          <p:cNvPicPr>
            <a:picLocks noChangeAspect="1" noChangeArrowheads="1"/>
          </p:cNvPicPr>
          <p:nvPr/>
        </p:nvPicPr>
        <p:blipFill>
          <a:blip r:embed="rId3"/>
          <a:srcRect/>
          <a:stretch>
            <a:fillRect/>
          </a:stretch>
        </p:blipFill>
        <p:spPr bwMode="auto">
          <a:xfrm>
            <a:off x="2214546" y="3782029"/>
            <a:ext cx="5715040" cy="2933119"/>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s://gss1.bdstatic.com/9vo3dSag_xI4khGkpoWK1HF6hhy/baike/c0%3Dbaike92%2C5%2C5%2C92%2C30/sign=c60a7cc1b68f8c54f7decd7d5b404690/f636afc379310a55da4264dbb54543a9822610be.jpg"/>
          <p:cNvPicPr/>
          <p:nvPr/>
        </p:nvPicPr>
        <p:blipFill>
          <a:blip r:embed="rId2" cstate="print"/>
          <a:srcRect l="21671" r="24874"/>
          <a:stretch>
            <a:fillRect/>
          </a:stretch>
        </p:blipFill>
        <p:spPr bwMode="auto">
          <a:xfrm>
            <a:off x="2571736" y="2714620"/>
            <a:ext cx="1328273" cy="2486025"/>
          </a:xfrm>
          <a:prstGeom prst="rect">
            <a:avLst/>
          </a:prstGeom>
          <a:noFill/>
          <a:ln w="9525">
            <a:noFill/>
            <a:miter lim="800000"/>
            <a:headEnd/>
            <a:tailEnd/>
          </a:ln>
        </p:spPr>
      </p:pic>
      <p:sp>
        <p:nvSpPr>
          <p:cNvPr id="3" name="TextBox 2"/>
          <p:cNvSpPr txBox="1"/>
          <p:nvPr/>
        </p:nvSpPr>
        <p:spPr>
          <a:xfrm>
            <a:off x="2571736" y="5357826"/>
            <a:ext cx="1357322" cy="369332"/>
          </a:xfrm>
          <a:prstGeom prst="rect">
            <a:avLst/>
          </a:prstGeom>
          <a:noFill/>
        </p:spPr>
        <p:txBody>
          <a:bodyPr wrap="square" rtlCol="0">
            <a:spAutoFit/>
          </a:bodyPr>
          <a:lstStyle/>
          <a:p>
            <a:r>
              <a:rPr lang="zh-CN" altLang="en-US" b="1" dirty="0" smtClean="0"/>
              <a:t>洛氏硬度计</a:t>
            </a:r>
            <a:endParaRPr lang="zh-CN" altLang="en-US" b="1" dirty="0"/>
          </a:p>
        </p:txBody>
      </p:sp>
      <p:pic>
        <p:nvPicPr>
          <p:cNvPr id="4" name="图片 3" descr="https://timgsa.baidu.com/timg?image&amp;quality=80&amp;size=b9999_10000&amp;sec=1513060064923&amp;di=da2d724cb24f2b0f11c34671c1999bca&amp;imgtype=0&amp;src=http%3A%2F%2Fwww.fsabc.com.cn%2Findex%2Fimages%2Fproducts%2F20140312162052.jpg"/>
          <p:cNvPicPr/>
          <p:nvPr/>
        </p:nvPicPr>
        <p:blipFill>
          <a:blip r:embed="rId3"/>
          <a:srcRect l="23658" r="21068"/>
          <a:stretch>
            <a:fillRect/>
          </a:stretch>
        </p:blipFill>
        <p:spPr bwMode="auto">
          <a:xfrm>
            <a:off x="4357686" y="2786058"/>
            <a:ext cx="1882691" cy="2340534"/>
          </a:xfrm>
          <a:prstGeom prst="rect">
            <a:avLst/>
          </a:prstGeom>
          <a:noFill/>
          <a:ln w="9525">
            <a:noFill/>
            <a:miter lim="800000"/>
            <a:headEnd/>
            <a:tailEnd/>
          </a:ln>
        </p:spPr>
      </p:pic>
      <p:sp>
        <p:nvSpPr>
          <p:cNvPr id="5" name="TextBox 4"/>
          <p:cNvSpPr txBox="1"/>
          <p:nvPr/>
        </p:nvSpPr>
        <p:spPr>
          <a:xfrm>
            <a:off x="4714876" y="5345684"/>
            <a:ext cx="1357322" cy="369332"/>
          </a:xfrm>
          <a:prstGeom prst="rect">
            <a:avLst/>
          </a:prstGeom>
          <a:noFill/>
        </p:spPr>
        <p:txBody>
          <a:bodyPr wrap="square" rtlCol="0">
            <a:spAutoFit/>
          </a:bodyPr>
          <a:lstStyle/>
          <a:p>
            <a:r>
              <a:rPr lang="zh-CN" altLang="en-US" b="1" dirty="0" smtClean="0"/>
              <a:t>维</a:t>
            </a:r>
            <a:r>
              <a:rPr lang="zh-CN" altLang="en-US" b="1" dirty="0" smtClean="0"/>
              <a:t>氏硬度</a:t>
            </a:r>
            <a:r>
              <a:rPr lang="zh-CN" altLang="en-US" b="1" dirty="0" smtClean="0"/>
              <a:t>计</a:t>
            </a:r>
            <a:endParaRPr lang="zh-CN" altLang="en-US" b="1" dirty="0"/>
          </a:p>
        </p:txBody>
      </p:sp>
      <p:pic>
        <p:nvPicPr>
          <p:cNvPr id="6" name="图片 5" descr="https://gss2.bdstatic.com/9fo3dSag_xI4khGkpoWK1HF6hhy/baike/c0%3Dbaike272%2C5%2C5%2C272%2C90/sign=c6608ad9c0ef7609280691cd4fb4c8a9/cf1b9d16fdfaaf51394a0ffb875494eef11f7acd.jpg"/>
          <p:cNvPicPr/>
          <p:nvPr/>
        </p:nvPicPr>
        <p:blipFill>
          <a:blip r:embed="rId4" cstate="print"/>
          <a:srcRect l="25825" t="3249" r="20526"/>
          <a:stretch>
            <a:fillRect/>
          </a:stretch>
        </p:blipFill>
        <p:spPr bwMode="auto">
          <a:xfrm>
            <a:off x="6669813" y="2786058"/>
            <a:ext cx="1331211" cy="2400300"/>
          </a:xfrm>
          <a:prstGeom prst="rect">
            <a:avLst/>
          </a:prstGeom>
          <a:noFill/>
          <a:ln w="9525">
            <a:noFill/>
            <a:miter lim="800000"/>
            <a:headEnd/>
            <a:tailEnd/>
          </a:ln>
        </p:spPr>
      </p:pic>
      <p:sp>
        <p:nvSpPr>
          <p:cNvPr id="7" name="TextBox 6"/>
          <p:cNvSpPr txBox="1"/>
          <p:nvPr/>
        </p:nvSpPr>
        <p:spPr>
          <a:xfrm>
            <a:off x="6643702" y="5345684"/>
            <a:ext cx="1357322" cy="369332"/>
          </a:xfrm>
          <a:prstGeom prst="rect">
            <a:avLst/>
          </a:prstGeom>
          <a:noFill/>
        </p:spPr>
        <p:txBody>
          <a:bodyPr wrap="square" rtlCol="0">
            <a:spAutoFit/>
          </a:bodyPr>
          <a:lstStyle/>
          <a:p>
            <a:r>
              <a:rPr lang="zh-CN" altLang="en-US" b="1" dirty="0" smtClean="0"/>
              <a:t>布氏硬度</a:t>
            </a:r>
            <a:r>
              <a:rPr lang="zh-CN" altLang="en-US" b="1" dirty="0" smtClean="0"/>
              <a:t>计</a:t>
            </a:r>
            <a:endParaRPr lang="zh-CN" altLang="en-US" b="1" dirty="0"/>
          </a:p>
        </p:txBody>
      </p:sp>
      <p:sp>
        <p:nvSpPr>
          <p:cNvPr id="8" name="TextBox 7"/>
          <p:cNvSpPr txBox="1"/>
          <p:nvPr/>
        </p:nvSpPr>
        <p:spPr>
          <a:xfrm>
            <a:off x="500034" y="285728"/>
            <a:ext cx="5357850" cy="1969770"/>
          </a:xfrm>
          <a:prstGeom prst="rect">
            <a:avLst/>
          </a:prstGeom>
          <a:noFill/>
        </p:spPr>
        <p:txBody>
          <a:bodyPr wrap="square" rtlCol="0">
            <a:spAutoFit/>
          </a:bodyPr>
          <a:lstStyle/>
          <a:p>
            <a:pPr>
              <a:lnSpc>
                <a:spcPct val="150000"/>
              </a:lnSpc>
              <a:buClr>
                <a:srgbClr val="FF0000"/>
              </a:buClr>
            </a:pPr>
            <a:r>
              <a:rPr lang="en-US" altLang="zh-CN" sz="2400" b="1" dirty="0" smtClean="0">
                <a:solidFill>
                  <a:srgbClr val="0070C0"/>
                </a:solidFill>
              </a:rPr>
              <a:t>1</a:t>
            </a:r>
            <a:r>
              <a:rPr lang="zh-CN" altLang="en-US" sz="2400" b="1" dirty="0" smtClean="0">
                <a:solidFill>
                  <a:srgbClr val="0070C0"/>
                </a:solidFill>
              </a:rPr>
              <a:t>、硬度计</a:t>
            </a:r>
            <a:endParaRPr lang="en-US" altLang="zh-CN" sz="2400" b="1" dirty="0" smtClean="0">
              <a:solidFill>
                <a:srgbClr val="0070C0"/>
              </a:solidFill>
              <a:latin typeface="Times New Roman" pitchFamily="18" charset="0"/>
              <a:cs typeface="Times New Roman" pitchFamily="18" charset="0"/>
            </a:endParaRPr>
          </a:p>
          <a:p>
            <a:pPr>
              <a:lnSpc>
                <a:spcPct val="150000"/>
              </a:lnSpc>
              <a:buClr>
                <a:srgbClr val="FF0000"/>
              </a:buClr>
            </a:pPr>
            <a:r>
              <a:rPr lang="en-US" altLang="zh-CN" sz="2400" b="1" dirty="0" smtClean="0">
                <a:solidFill>
                  <a:srgbClr val="0070C0"/>
                </a:solidFill>
                <a:latin typeface="Times New Roman" pitchFamily="18" charset="0"/>
                <a:cs typeface="Times New Roman" pitchFamily="18" charset="0"/>
              </a:rPr>
              <a:t>   </a:t>
            </a:r>
            <a:r>
              <a:rPr lang="zh-CN" altLang="en-US" sz="2400" b="1" dirty="0" smtClean="0">
                <a:solidFill>
                  <a:srgbClr val="0070C0"/>
                </a:solidFill>
                <a:latin typeface="Times New Roman" pitchFamily="18" charset="0"/>
                <a:cs typeface="Times New Roman" pitchFamily="18" charset="0"/>
              </a:rPr>
              <a:t> </a:t>
            </a:r>
            <a:r>
              <a:rPr lang="en-US" altLang="zh-CN" sz="2000" b="1" dirty="0" smtClean="0">
                <a:solidFill>
                  <a:srgbClr val="0070C0"/>
                </a:solidFill>
                <a:latin typeface="Times New Roman" pitchFamily="18" charset="0"/>
                <a:cs typeface="Times New Roman" pitchFamily="18" charset="0"/>
              </a:rPr>
              <a:t>( </a:t>
            </a:r>
            <a:r>
              <a:rPr lang="es-ES" altLang="zh-CN" sz="2000" b="1" dirty="0" smtClean="0">
                <a:solidFill>
                  <a:srgbClr val="0070C0"/>
                </a:solidFill>
                <a:latin typeface="Times New Roman" pitchFamily="18" charset="0"/>
                <a:cs typeface="Times New Roman" pitchFamily="18" charset="0"/>
              </a:rPr>
              <a:t>Hardness tester </a:t>
            </a:r>
            <a:r>
              <a:rPr lang="en-US" altLang="zh-CN" sz="2000" b="1" dirty="0" smtClean="0">
                <a:solidFill>
                  <a:srgbClr val="0070C0"/>
                </a:solidFill>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 分析对象</a:t>
            </a:r>
            <a:r>
              <a:rPr lang="zh-CN" altLang="en-US" sz="2000" b="1" dirty="0" smtClean="0">
                <a:solidFill>
                  <a:srgbClr val="3366FF"/>
                </a:solidFill>
              </a:rPr>
              <a:t>：</a:t>
            </a:r>
            <a:r>
              <a:rPr lang="zh-CN" altLang="en-US" b="1" dirty="0" smtClean="0"/>
              <a:t>金属、非金属材料</a:t>
            </a:r>
            <a:endParaRPr lang="en-US" altLang="zh-CN" b="1" dirty="0" smtClean="0"/>
          </a:p>
          <a:p>
            <a:pPr>
              <a:buClr>
                <a:srgbClr val="FF0000"/>
              </a:buClr>
              <a:buFont typeface="Wingdings" pitchFamily="2" charset="2"/>
              <a:buChar char="Ø"/>
            </a:pPr>
            <a:r>
              <a:rPr lang="zh-CN" altLang="en-US" sz="2000" b="1" dirty="0" smtClean="0">
                <a:solidFill>
                  <a:srgbClr val="3366FF"/>
                </a:solidFill>
              </a:rPr>
              <a:t> 应用：</a:t>
            </a:r>
            <a:endParaRPr lang="en-US" altLang="zh-CN" sz="2000" b="1" dirty="0" smtClean="0">
              <a:solidFill>
                <a:srgbClr val="3366FF"/>
              </a:solidFill>
            </a:endParaRPr>
          </a:p>
        </p:txBody>
      </p:sp>
      <p:pic>
        <p:nvPicPr>
          <p:cNvPr id="35842" name="Picture 2" descr="https://gss0.bdstatic.com/-4o3dSag_xI4khGkpoWK1HF6hhy/baike/w%3D268%3Bg%3D0/sign=506f36fb282eb938ec6d7df4ed59e208/3812b31bb051f81982903650ddb44aed2e73e776.jpg"/>
          <p:cNvPicPr>
            <a:picLocks noChangeAspect="1" noChangeArrowheads="1"/>
          </p:cNvPicPr>
          <p:nvPr/>
        </p:nvPicPr>
        <p:blipFill>
          <a:blip r:embed="rId5"/>
          <a:srcRect/>
          <a:stretch>
            <a:fillRect/>
          </a:stretch>
        </p:blipFill>
        <p:spPr bwMode="auto">
          <a:xfrm>
            <a:off x="857224" y="2786057"/>
            <a:ext cx="1428760" cy="2436357"/>
          </a:xfrm>
          <a:prstGeom prst="rect">
            <a:avLst/>
          </a:prstGeom>
          <a:noFill/>
        </p:spPr>
      </p:pic>
      <p:sp>
        <p:nvSpPr>
          <p:cNvPr id="10" name="TextBox 9"/>
          <p:cNvSpPr txBox="1"/>
          <p:nvPr/>
        </p:nvSpPr>
        <p:spPr>
          <a:xfrm>
            <a:off x="785786" y="5345684"/>
            <a:ext cx="1357322" cy="369332"/>
          </a:xfrm>
          <a:prstGeom prst="rect">
            <a:avLst/>
          </a:prstGeom>
          <a:noFill/>
        </p:spPr>
        <p:txBody>
          <a:bodyPr wrap="square" rtlCol="0">
            <a:spAutoFit/>
          </a:bodyPr>
          <a:lstStyle/>
          <a:p>
            <a:r>
              <a:rPr lang="zh-CN" altLang="en-US" b="1" dirty="0" smtClean="0"/>
              <a:t>里氏</a:t>
            </a:r>
            <a:r>
              <a:rPr lang="zh-CN" altLang="en-US" b="1" dirty="0" smtClean="0"/>
              <a:t>硬度计</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5842"/>
                                        </p:tgtEl>
                                        <p:attrNameLst>
                                          <p:attrName>style.visibility</p:attrName>
                                        </p:attrNameLst>
                                      </p:cBhvr>
                                      <p:to>
                                        <p:strVal val="visible"/>
                                      </p:to>
                                    </p:set>
                                    <p:anim calcmode="lin" valueType="num">
                                      <p:cBhvr additive="base">
                                        <p:cTn id="43" dur="500" fill="hold"/>
                                        <p:tgtEl>
                                          <p:spTgt spid="35842"/>
                                        </p:tgtEl>
                                        <p:attrNameLst>
                                          <p:attrName>ppt_x</p:attrName>
                                        </p:attrNameLst>
                                      </p:cBhvr>
                                      <p:tavLst>
                                        <p:tav tm="0">
                                          <p:val>
                                            <p:strVal val="#ppt_x"/>
                                          </p:val>
                                        </p:tav>
                                        <p:tav tm="100000">
                                          <p:val>
                                            <p:strVal val="#ppt_x"/>
                                          </p:val>
                                        </p:tav>
                                      </p:tavLst>
                                    </p:anim>
                                    <p:anim calcmode="lin" valueType="num">
                                      <p:cBhvr additive="base">
                                        <p:cTn id="44" dur="500" fill="hold"/>
                                        <p:tgtEl>
                                          <p:spTgt spid="358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2357430"/>
            <a:ext cx="4572032" cy="1200329"/>
          </a:xfrm>
          <a:prstGeom prst="rect">
            <a:avLst/>
          </a:prstGeom>
          <a:noFill/>
        </p:spPr>
        <p:txBody>
          <a:bodyPr wrap="square" rtlCol="0">
            <a:spAutoFit/>
          </a:bodyPr>
          <a:lstStyle/>
          <a:p>
            <a:r>
              <a:rPr lang="en-US" altLang="zh-CN"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 !</a:t>
            </a:r>
            <a:endParaRPr lang="zh-CN" alt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扫描电镜(SEM)">
            <a:hlinkClick r:id="rId2"/>
          </p:cNvPr>
          <p:cNvPicPr>
            <a:picLocks noChangeAspect="1" noChangeArrowheads="1"/>
          </p:cNvPicPr>
          <p:nvPr/>
        </p:nvPicPr>
        <p:blipFill>
          <a:blip r:embed="rId3"/>
          <a:srcRect/>
          <a:stretch>
            <a:fillRect/>
          </a:stretch>
        </p:blipFill>
        <p:spPr bwMode="auto">
          <a:xfrm>
            <a:off x="214282" y="1000108"/>
            <a:ext cx="1571636" cy="1571637"/>
          </a:xfrm>
          <a:prstGeom prst="rect">
            <a:avLst/>
          </a:prstGeom>
          <a:noFill/>
        </p:spPr>
      </p:pic>
      <p:pic>
        <p:nvPicPr>
          <p:cNvPr id="1028" name="Picture 4" descr="超导核磁共振波谱仪(NMR)">
            <a:hlinkClick r:id="rId4"/>
          </p:cNvPr>
          <p:cNvPicPr>
            <a:picLocks noChangeAspect="1" noChangeArrowheads="1"/>
          </p:cNvPicPr>
          <p:nvPr/>
        </p:nvPicPr>
        <p:blipFill>
          <a:blip r:embed="rId5"/>
          <a:srcRect/>
          <a:stretch>
            <a:fillRect/>
          </a:stretch>
        </p:blipFill>
        <p:spPr bwMode="auto">
          <a:xfrm>
            <a:off x="1857356" y="1000108"/>
            <a:ext cx="1571636" cy="1571637"/>
          </a:xfrm>
          <a:prstGeom prst="rect">
            <a:avLst/>
          </a:prstGeom>
          <a:noFill/>
        </p:spPr>
      </p:pic>
      <p:pic>
        <p:nvPicPr>
          <p:cNvPr id="1030" name="Picture 6" descr="X射线衍射仪(XRD)">
            <a:hlinkClick r:id="rId6"/>
          </p:cNvPr>
          <p:cNvPicPr>
            <a:picLocks noChangeAspect="1" noChangeArrowheads="1"/>
          </p:cNvPicPr>
          <p:nvPr/>
        </p:nvPicPr>
        <p:blipFill>
          <a:blip r:embed="rId7"/>
          <a:srcRect/>
          <a:stretch>
            <a:fillRect/>
          </a:stretch>
        </p:blipFill>
        <p:spPr bwMode="auto">
          <a:xfrm>
            <a:off x="3500430" y="1000108"/>
            <a:ext cx="1571636" cy="1571637"/>
          </a:xfrm>
          <a:prstGeom prst="rect">
            <a:avLst/>
          </a:prstGeom>
          <a:noFill/>
        </p:spPr>
      </p:pic>
      <p:pic>
        <p:nvPicPr>
          <p:cNvPr id="1032" name="Picture 8" descr="热重分析仪(TGA)">
            <a:hlinkClick r:id="rId8"/>
          </p:cNvPr>
          <p:cNvPicPr>
            <a:picLocks noChangeAspect="1" noChangeArrowheads="1"/>
          </p:cNvPicPr>
          <p:nvPr/>
        </p:nvPicPr>
        <p:blipFill>
          <a:blip r:embed="rId9"/>
          <a:srcRect/>
          <a:stretch>
            <a:fillRect/>
          </a:stretch>
        </p:blipFill>
        <p:spPr bwMode="auto">
          <a:xfrm>
            <a:off x="5143504" y="1000108"/>
            <a:ext cx="1571636" cy="1571637"/>
          </a:xfrm>
          <a:prstGeom prst="rect">
            <a:avLst/>
          </a:prstGeom>
          <a:noFill/>
        </p:spPr>
      </p:pic>
      <p:pic>
        <p:nvPicPr>
          <p:cNvPr id="1034" name="Picture 10" descr="差示扫描量热仪(DSC)">
            <a:hlinkClick r:id="rId10"/>
          </p:cNvPr>
          <p:cNvPicPr>
            <a:picLocks noChangeAspect="1" noChangeArrowheads="1"/>
          </p:cNvPicPr>
          <p:nvPr/>
        </p:nvPicPr>
        <p:blipFill>
          <a:blip r:embed="rId11"/>
          <a:srcRect/>
          <a:stretch>
            <a:fillRect/>
          </a:stretch>
        </p:blipFill>
        <p:spPr bwMode="auto">
          <a:xfrm>
            <a:off x="6786578" y="1000108"/>
            <a:ext cx="1571636" cy="1571637"/>
          </a:xfrm>
          <a:prstGeom prst="rect">
            <a:avLst/>
          </a:prstGeom>
          <a:noFill/>
        </p:spPr>
      </p:pic>
      <p:pic>
        <p:nvPicPr>
          <p:cNvPr id="1036" name="Picture 12" descr="傅里叶变换红外光谱仪(FT-IR)">
            <a:hlinkClick r:id="rId12"/>
          </p:cNvPr>
          <p:cNvPicPr>
            <a:picLocks noChangeAspect="1" noChangeArrowheads="1"/>
          </p:cNvPicPr>
          <p:nvPr/>
        </p:nvPicPr>
        <p:blipFill>
          <a:blip r:embed="rId13"/>
          <a:srcRect/>
          <a:stretch>
            <a:fillRect/>
          </a:stretch>
        </p:blipFill>
        <p:spPr bwMode="auto">
          <a:xfrm>
            <a:off x="357158" y="2643182"/>
            <a:ext cx="1571636" cy="1571637"/>
          </a:xfrm>
          <a:prstGeom prst="rect">
            <a:avLst/>
          </a:prstGeom>
          <a:noFill/>
        </p:spPr>
      </p:pic>
      <p:pic>
        <p:nvPicPr>
          <p:cNvPr id="1038" name="Picture 14" descr="激光共聚焦显微拉曼光谱仪(Raman)">
            <a:hlinkClick r:id="rId14"/>
          </p:cNvPr>
          <p:cNvPicPr>
            <a:picLocks noChangeAspect="1" noChangeArrowheads="1"/>
          </p:cNvPicPr>
          <p:nvPr/>
        </p:nvPicPr>
        <p:blipFill>
          <a:blip r:embed="rId15"/>
          <a:srcRect/>
          <a:stretch>
            <a:fillRect/>
          </a:stretch>
        </p:blipFill>
        <p:spPr bwMode="auto">
          <a:xfrm>
            <a:off x="2071670" y="2643182"/>
            <a:ext cx="1571636" cy="1571637"/>
          </a:xfrm>
          <a:prstGeom prst="rect">
            <a:avLst/>
          </a:prstGeom>
          <a:noFill/>
        </p:spPr>
      </p:pic>
      <p:pic>
        <p:nvPicPr>
          <p:cNvPr id="1040" name="Picture 16" descr="荧光光谱仪(FL)">
            <a:hlinkClick r:id="rId16"/>
          </p:cNvPr>
          <p:cNvPicPr>
            <a:picLocks noChangeAspect="1" noChangeArrowheads="1"/>
          </p:cNvPicPr>
          <p:nvPr/>
        </p:nvPicPr>
        <p:blipFill>
          <a:blip r:embed="rId17"/>
          <a:srcRect/>
          <a:stretch>
            <a:fillRect/>
          </a:stretch>
        </p:blipFill>
        <p:spPr bwMode="auto">
          <a:xfrm>
            <a:off x="3714744" y="2643182"/>
            <a:ext cx="1571636" cy="1571637"/>
          </a:xfrm>
          <a:prstGeom prst="rect">
            <a:avLst/>
          </a:prstGeom>
          <a:noFill/>
        </p:spPr>
      </p:pic>
      <p:pic>
        <p:nvPicPr>
          <p:cNvPr id="1042" name="Picture 18" descr="电感耦合等离子体质谱仪(ICP-MS)">
            <a:hlinkClick r:id="rId18"/>
          </p:cNvPr>
          <p:cNvPicPr>
            <a:picLocks noChangeAspect="1" noChangeArrowheads="1"/>
          </p:cNvPicPr>
          <p:nvPr/>
        </p:nvPicPr>
        <p:blipFill>
          <a:blip r:embed="rId19"/>
          <a:srcRect/>
          <a:stretch>
            <a:fillRect/>
          </a:stretch>
        </p:blipFill>
        <p:spPr bwMode="auto">
          <a:xfrm>
            <a:off x="5357818" y="2643182"/>
            <a:ext cx="1571636" cy="1571637"/>
          </a:xfrm>
          <a:prstGeom prst="rect">
            <a:avLst/>
          </a:prstGeom>
          <a:noFill/>
        </p:spPr>
      </p:pic>
      <p:pic>
        <p:nvPicPr>
          <p:cNvPr id="1044" name="Picture 20" descr="高效液相色谱(HPLC)">
            <a:hlinkClick r:id="rId20"/>
          </p:cNvPr>
          <p:cNvPicPr>
            <a:picLocks noChangeAspect="1" noChangeArrowheads="1"/>
          </p:cNvPicPr>
          <p:nvPr/>
        </p:nvPicPr>
        <p:blipFill>
          <a:blip r:embed="rId21"/>
          <a:srcRect/>
          <a:stretch>
            <a:fillRect/>
          </a:stretch>
        </p:blipFill>
        <p:spPr bwMode="auto">
          <a:xfrm>
            <a:off x="7000892" y="2643182"/>
            <a:ext cx="1571636" cy="1571637"/>
          </a:xfrm>
          <a:prstGeom prst="rect">
            <a:avLst/>
          </a:prstGeom>
          <a:noFill/>
        </p:spPr>
      </p:pic>
      <p:pic>
        <p:nvPicPr>
          <p:cNvPr id="1046" name="Picture 22" descr="粒度分析-Zata电位仪(Zeta)">
            <a:hlinkClick r:id="rId22"/>
          </p:cNvPr>
          <p:cNvPicPr>
            <a:picLocks noChangeAspect="1" noChangeArrowheads="1"/>
          </p:cNvPicPr>
          <p:nvPr/>
        </p:nvPicPr>
        <p:blipFill>
          <a:blip r:embed="rId23"/>
          <a:srcRect/>
          <a:stretch>
            <a:fillRect/>
          </a:stretch>
        </p:blipFill>
        <p:spPr bwMode="auto">
          <a:xfrm>
            <a:off x="428596" y="4286256"/>
            <a:ext cx="1571636" cy="1571637"/>
          </a:xfrm>
          <a:prstGeom prst="rect">
            <a:avLst/>
          </a:prstGeom>
          <a:noFill/>
        </p:spPr>
      </p:pic>
      <p:pic>
        <p:nvPicPr>
          <p:cNvPr id="1048" name="Picture 24" descr="比表面和孔隙率测定仪(BET)">
            <a:hlinkClick r:id="rId24"/>
          </p:cNvPr>
          <p:cNvPicPr>
            <a:picLocks noChangeAspect="1" noChangeArrowheads="1"/>
          </p:cNvPicPr>
          <p:nvPr/>
        </p:nvPicPr>
        <p:blipFill>
          <a:blip r:embed="rId25"/>
          <a:srcRect/>
          <a:stretch>
            <a:fillRect/>
          </a:stretch>
        </p:blipFill>
        <p:spPr bwMode="auto">
          <a:xfrm>
            <a:off x="2214546" y="4286256"/>
            <a:ext cx="1571636" cy="1571637"/>
          </a:xfrm>
          <a:prstGeom prst="rect">
            <a:avLst/>
          </a:prstGeom>
          <a:noFill/>
        </p:spPr>
      </p:pic>
      <p:pic>
        <p:nvPicPr>
          <p:cNvPr id="1050" name="Picture 26" descr="总有机卤素分析仪(TOH)">
            <a:hlinkClick r:id="rId26"/>
          </p:cNvPr>
          <p:cNvPicPr>
            <a:picLocks noChangeAspect="1" noChangeArrowheads="1"/>
          </p:cNvPicPr>
          <p:nvPr/>
        </p:nvPicPr>
        <p:blipFill>
          <a:blip r:embed="rId27"/>
          <a:srcRect/>
          <a:stretch>
            <a:fillRect/>
          </a:stretch>
        </p:blipFill>
        <p:spPr bwMode="auto">
          <a:xfrm>
            <a:off x="3857620" y="4286256"/>
            <a:ext cx="1571636" cy="1571637"/>
          </a:xfrm>
          <a:prstGeom prst="rect">
            <a:avLst/>
          </a:prstGeom>
          <a:noFill/>
        </p:spPr>
      </p:pic>
      <p:pic>
        <p:nvPicPr>
          <p:cNvPr id="1052" name="Picture 28" descr="氨基酸全自动分析仪(Amino Acid)">
            <a:hlinkClick r:id="rId28"/>
          </p:cNvPr>
          <p:cNvPicPr>
            <a:picLocks noChangeAspect="1" noChangeArrowheads="1"/>
          </p:cNvPicPr>
          <p:nvPr/>
        </p:nvPicPr>
        <p:blipFill>
          <a:blip r:embed="rId29"/>
          <a:srcRect/>
          <a:stretch>
            <a:fillRect/>
          </a:stretch>
        </p:blipFill>
        <p:spPr bwMode="auto">
          <a:xfrm>
            <a:off x="5500694" y="4286256"/>
            <a:ext cx="1571636" cy="1571637"/>
          </a:xfrm>
          <a:prstGeom prst="rect">
            <a:avLst/>
          </a:prstGeom>
          <a:noFill/>
        </p:spPr>
      </p:pic>
      <p:pic>
        <p:nvPicPr>
          <p:cNvPr id="1054" name="Picture 30" descr="伏安极谱仪(VA)">
            <a:hlinkClick r:id="rId30"/>
          </p:cNvPr>
          <p:cNvPicPr>
            <a:picLocks noChangeAspect="1" noChangeArrowheads="1"/>
          </p:cNvPicPr>
          <p:nvPr/>
        </p:nvPicPr>
        <p:blipFill>
          <a:blip r:embed="rId31"/>
          <a:srcRect/>
          <a:stretch>
            <a:fillRect/>
          </a:stretch>
        </p:blipFill>
        <p:spPr bwMode="auto">
          <a:xfrm>
            <a:off x="7215206" y="4286256"/>
            <a:ext cx="1571636" cy="1571637"/>
          </a:xfrm>
          <a:prstGeom prst="rect">
            <a:avLst/>
          </a:prstGeom>
          <a:noFill/>
        </p:spPr>
      </p:pic>
      <p:sp>
        <p:nvSpPr>
          <p:cNvPr id="17" name="TextBox 16"/>
          <p:cNvSpPr txBox="1"/>
          <p:nvPr/>
        </p:nvSpPr>
        <p:spPr>
          <a:xfrm>
            <a:off x="1000100" y="5643578"/>
            <a:ext cx="1857388" cy="923330"/>
          </a:xfrm>
          <a:prstGeom prst="rect">
            <a:avLst/>
          </a:prstGeom>
          <a:noFill/>
        </p:spPr>
        <p:txBody>
          <a:bodyPr wrap="square" rtlCol="0">
            <a:spAutoFit/>
          </a:bodyPr>
          <a:lstStyle/>
          <a:p>
            <a:r>
              <a:rPr lang="en-US" altLang="zh-CN" sz="5400" dirty="0" smtClean="0">
                <a:solidFill>
                  <a:srgbClr val="0070C0"/>
                </a:solidFill>
              </a:rPr>
              <a:t>………</a:t>
            </a:r>
            <a:endParaRPr lang="zh-CN" altLang="en-US" sz="5400" dirty="0">
              <a:solidFill>
                <a:srgbClr val="0070C0"/>
              </a:solidFill>
            </a:endParaRPr>
          </a:p>
        </p:txBody>
      </p:sp>
      <p:sp>
        <p:nvSpPr>
          <p:cNvPr id="18" name="TextBox 17"/>
          <p:cNvSpPr txBox="1"/>
          <p:nvPr/>
        </p:nvSpPr>
        <p:spPr>
          <a:xfrm>
            <a:off x="714348" y="214290"/>
            <a:ext cx="2286016"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3200" dirty="0" smtClean="0">
                <a:solidFill>
                  <a:srgbClr val="FF0000"/>
                </a:solidFill>
                <a:latin typeface="微软雅黑" pitchFamily="34" charset="-122"/>
                <a:ea typeface="微软雅黑" pitchFamily="34" charset="-122"/>
              </a:rPr>
              <a:t>仪器展示：</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ppt_x"/>
                                          </p:val>
                                        </p:tav>
                                        <p:tav tm="100000">
                                          <p:val>
                                            <p:strVal val="#ppt_x"/>
                                          </p:val>
                                        </p:tav>
                                      </p:tavLst>
                                    </p:anim>
                                    <p:anim calcmode="lin" valueType="num">
                                      <p:cBhvr additive="base">
                                        <p:cTn id="23" dur="500" fill="hold"/>
                                        <p:tgtEl>
                                          <p:spTgt spid="10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 calcmode="lin" valueType="num">
                                      <p:cBhvr additive="base">
                                        <p:cTn id="27" dur="500" fill="hold"/>
                                        <p:tgtEl>
                                          <p:spTgt spid="1034"/>
                                        </p:tgtEl>
                                        <p:attrNameLst>
                                          <p:attrName>ppt_x</p:attrName>
                                        </p:attrNameLst>
                                      </p:cBhvr>
                                      <p:tavLst>
                                        <p:tav tm="0">
                                          <p:val>
                                            <p:strVal val="#ppt_x"/>
                                          </p:val>
                                        </p:tav>
                                        <p:tav tm="100000">
                                          <p:val>
                                            <p:strVal val="#ppt_x"/>
                                          </p:val>
                                        </p:tav>
                                      </p:tavLst>
                                    </p:anim>
                                    <p:anim calcmode="lin" valueType="num">
                                      <p:cBhvr additive="base">
                                        <p:cTn id="28" dur="500" fill="hold"/>
                                        <p:tgtEl>
                                          <p:spTgt spid="10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36"/>
                                        </p:tgtEl>
                                        <p:attrNameLst>
                                          <p:attrName>style.visibility</p:attrName>
                                        </p:attrNameLst>
                                      </p:cBhvr>
                                      <p:to>
                                        <p:strVal val="visible"/>
                                      </p:to>
                                    </p:set>
                                    <p:anim calcmode="lin" valueType="num">
                                      <p:cBhvr additive="base">
                                        <p:cTn id="32" dur="500" fill="hold"/>
                                        <p:tgtEl>
                                          <p:spTgt spid="1036"/>
                                        </p:tgtEl>
                                        <p:attrNameLst>
                                          <p:attrName>ppt_x</p:attrName>
                                        </p:attrNameLst>
                                      </p:cBhvr>
                                      <p:tavLst>
                                        <p:tav tm="0">
                                          <p:val>
                                            <p:strVal val="#ppt_x"/>
                                          </p:val>
                                        </p:tav>
                                        <p:tav tm="100000">
                                          <p:val>
                                            <p:strVal val="#ppt_x"/>
                                          </p:val>
                                        </p:tav>
                                      </p:tavLst>
                                    </p:anim>
                                    <p:anim calcmode="lin" valueType="num">
                                      <p:cBhvr additive="base">
                                        <p:cTn id="33" dur="500" fill="hold"/>
                                        <p:tgtEl>
                                          <p:spTgt spid="10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 calcmode="lin" valueType="num">
                                      <p:cBhvr additive="base">
                                        <p:cTn id="37" dur="500" fill="hold"/>
                                        <p:tgtEl>
                                          <p:spTgt spid="1038"/>
                                        </p:tgtEl>
                                        <p:attrNameLst>
                                          <p:attrName>ppt_x</p:attrName>
                                        </p:attrNameLst>
                                      </p:cBhvr>
                                      <p:tavLst>
                                        <p:tav tm="0">
                                          <p:val>
                                            <p:strVal val="#ppt_x"/>
                                          </p:val>
                                        </p:tav>
                                        <p:tav tm="100000">
                                          <p:val>
                                            <p:strVal val="#ppt_x"/>
                                          </p:val>
                                        </p:tav>
                                      </p:tavLst>
                                    </p:anim>
                                    <p:anim calcmode="lin" valueType="num">
                                      <p:cBhvr additive="base">
                                        <p:cTn id="38" dur="500" fill="hold"/>
                                        <p:tgtEl>
                                          <p:spTgt spid="10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40"/>
                                        </p:tgtEl>
                                        <p:attrNameLst>
                                          <p:attrName>style.visibility</p:attrName>
                                        </p:attrNameLst>
                                      </p:cBhvr>
                                      <p:to>
                                        <p:strVal val="visible"/>
                                      </p:to>
                                    </p:set>
                                    <p:anim calcmode="lin" valueType="num">
                                      <p:cBhvr additive="base">
                                        <p:cTn id="42" dur="500" fill="hold"/>
                                        <p:tgtEl>
                                          <p:spTgt spid="1040"/>
                                        </p:tgtEl>
                                        <p:attrNameLst>
                                          <p:attrName>ppt_x</p:attrName>
                                        </p:attrNameLst>
                                      </p:cBhvr>
                                      <p:tavLst>
                                        <p:tav tm="0">
                                          <p:val>
                                            <p:strVal val="#ppt_x"/>
                                          </p:val>
                                        </p:tav>
                                        <p:tav tm="100000">
                                          <p:val>
                                            <p:strVal val="#ppt_x"/>
                                          </p:val>
                                        </p:tav>
                                      </p:tavLst>
                                    </p:anim>
                                    <p:anim calcmode="lin" valueType="num">
                                      <p:cBhvr additive="base">
                                        <p:cTn id="43" dur="500" fill="hold"/>
                                        <p:tgtEl>
                                          <p:spTgt spid="10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42"/>
                                        </p:tgtEl>
                                        <p:attrNameLst>
                                          <p:attrName>style.visibility</p:attrName>
                                        </p:attrNameLst>
                                      </p:cBhvr>
                                      <p:to>
                                        <p:strVal val="visible"/>
                                      </p:to>
                                    </p:set>
                                    <p:anim calcmode="lin" valueType="num">
                                      <p:cBhvr additive="base">
                                        <p:cTn id="47" dur="500" fill="hold"/>
                                        <p:tgtEl>
                                          <p:spTgt spid="1042"/>
                                        </p:tgtEl>
                                        <p:attrNameLst>
                                          <p:attrName>ppt_x</p:attrName>
                                        </p:attrNameLst>
                                      </p:cBhvr>
                                      <p:tavLst>
                                        <p:tav tm="0">
                                          <p:val>
                                            <p:strVal val="#ppt_x"/>
                                          </p:val>
                                        </p:tav>
                                        <p:tav tm="100000">
                                          <p:val>
                                            <p:strVal val="#ppt_x"/>
                                          </p:val>
                                        </p:tav>
                                      </p:tavLst>
                                    </p:anim>
                                    <p:anim calcmode="lin" valueType="num">
                                      <p:cBhvr additive="base">
                                        <p:cTn id="48" dur="500" fill="hold"/>
                                        <p:tgtEl>
                                          <p:spTgt spid="104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44"/>
                                        </p:tgtEl>
                                        <p:attrNameLst>
                                          <p:attrName>style.visibility</p:attrName>
                                        </p:attrNameLst>
                                      </p:cBhvr>
                                      <p:to>
                                        <p:strVal val="visible"/>
                                      </p:to>
                                    </p:set>
                                    <p:anim calcmode="lin" valueType="num">
                                      <p:cBhvr additive="base">
                                        <p:cTn id="52" dur="500" fill="hold"/>
                                        <p:tgtEl>
                                          <p:spTgt spid="1044"/>
                                        </p:tgtEl>
                                        <p:attrNameLst>
                                          <p:attrName>ppt_x</p:attrName>
                                        </p:attrNameLst>
                                      </p:cBhvr>
                                      <p:tavLst>
                                        <p:tav tm="0">
                                          <p:val>
                                            <p:strVal val="#ppt_x"/>
                                          </p:val>
                                        </p:tav>
                                        <p:tav tm="100000">
                                          <p:val>
                                            <p:strVal val="#ppt_x"/>
                                          </p:val>
                                        </p:tav>
                                      </p:tavLst>
                                    </p:anim>
                                    <p:anim calcmode="lin" valueType="num">
                                      <p:cBhvr additive="base">
                                        <p:cTn id="53" dur="500" fill="hold"/>
                                        <p:tgtEl>
                                          <p:spTgt spid="104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046"/>
                                        </p:tgtEl>
                                        <p:attrNameLst>
                                          <p:attrName>style.visibility</p:attrName>
                                        </p:attrNameLst>
                                      </p:cBhvr>
                                      <p:to>
                                        <p:strVal val="visible"/>
                                      </p:to>
                                    </p:set>
                                    <p:anim calcmode="lin" valueType="num">
                                      <p:cBhvr additive="base">
                                        <p:cTn id="57" dur="500" fill="hold"/>
                                        <p:tgtEl>
                                          <p:spTgt spid="1046"/>
                                        </p:tgtEl>
                                        <p:attrNameLst>
                                          <p:attrName>ppt_x</p:attrName>
                                        </p:attrNameLst>
                                      </p:cBhvr>
                                      <p:tavLst>
                                        <p:tav tm="0">
                                          <p:val>
                                            <p:strVal val="#ppt_x"/>
                                          </p:val>
                                        </p:tav>
                                        <p:tav tm="100000">
                                          <p:val>
                                            <p:strVal val="#ppt_x"/>
                                          </p:val>
                                        </p:tav>
                                      </p:tavLst>
                                    </p:anim>
                                    <p:anim calcmode="lin" valueType="num">
                                      <p:cBhvr additive="base">
                                        <p:cTn id="58" dur="500" fill="hold"/>
                                        <p:tgtEl>
                                          <p:spTgt spid="104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048"/>
                                        </p:tgtEl>
                                        <p:attrNameLst>
                                          <p:attrName>style.visibility</p:attrName>
                                        </p:attrNameLst>
                                      </p:cBhvr>
                                      <p:to>
                                        <p:strVal val="visible"/>
                                      </p:to>
                                    </p:set>
                                    <p:anim calcmode="lin" valueType="num">
                                      <p:cBhvr additive="base">
                                        <p:cTn id="62" dur="500" fill="hold"/>
                                        <p:tgtEl>
                                          <p:spTgt spid="1048"/>
                                        </p:tgtEl>
                                        <p:attrNameLst>
                                          <p:attrName>ppt_x</p:attrName>
                                        </p:attrNameLst>
                                      </p:cBhvr>
                                      <p:tavLst>
                                        <p:tav tm="0">
                                          <p:val>
                                            <p:strVal val="#ppt_x"/>
                                          </p:val>
                                        </p:tav>
                                        <p:tav tm="100000">
                                          <p:val>
                                            <p:strVal val="#ppt_x"/>
                                          </p:val>
                                        </p:tav>
                                      </p:tavLst>
                                    </p:anim>
                                    <p:anim calcmode="lin" valueType="num">
                                      <p:cBhvr additive="base">
                                        <p:cTn id="63" dur="500" fill="hold"/>
                                        <p:tgtEl>
                                          <p:spTgt spid="104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050"/>
                                        </p:tgtEl>
                                        <p:attrNameLst>
                                          <p:attrName>style.visibility</p:attrName>
                                        </p:attrNameLst>
                                      </p:cBhvr>
                                      <p:to>
                                        <p:strVal val="visible"/>
                                      </p:to>
                                    </p:set>
                                    <p:anim calcmode="lin" valueType="num">
                                      <p:cBhvr additive="base">
                                        <p:cTn id="67" dur="500" fill="hold"/>
                                        <p:tgtEl>
                                          <p:spTgt spid="1050"/>
                                        </p:tgtEl>
                                        <p:attrNameLst>
                                          <p:attrName>ppt_x</p:attrName>
                                        </p:attrNameLst>
                                      </p:cBhvr>
                                      <p:tavLst>
                                        <p:tav tm="0">
                                          <p:val>
                                            <p:strVal val="#ppt_x"/>
                                          </p:val>
                                        </p:tav>
                                        <p:tav tm="100000">
                                          <p:val>
                                            <p:strVal val="#ppt_x"/>
                                          </p:val>
                                        </p:tav>
                                      </p:tavLst>
                                    </p:anim>
                                    <p:anim calcmode="lin" valueType="num">
                                      <p:cBhvr additive="base">
                                        <p:cTn id="68" dur="500" fill="hold"/>
                                        <p:tgtEl>
                                          <p:spTgt spid="105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052"/>
                                        </p:tgtEl>
                                        <p:attrNameLst>
                                          <p:attrName>style.visibility</p:attrName>
                                        </p:attrNameLst>
                                      </p:cBhvr>
                                      <p:to>
                                        <p:strVal val="visible"/>
                                      </p:to>
                                    </p:set>
                                    <p:anim calcmode="lin" valueType="num">
                                      <p:cBhvr additive="base">
                                        <p:cTn id="72" dur="500" fill="hold"/>
                                        <p:tgtEl>
                                          <p:spTgt spid="1052"/>
                                        </p:tgtEl>
                                        <p:attrNameLst>
                                          <p:attrName>ppt_x</p:attrName>
                                        </p:attrNameLst>
                                      </p:cBhvr>
                                      <p:tavLst>
                                        <p:tav tm="0">
                                          <p:val>
                                            <p:strVal val="#ppt_x"/>
                                          </p:val>
                                        </p:tav>
                                        <p:tav tm="100000">
                                          <p:val>
                                            <p:strVal val="#ppt_x"/>
                                          </p:val>
                                        </p:tav>
                                      </p:tavLst>
                                    </p:anim>
                                    <p:anim calcmode="lin" valueType="num">
                                      <p:cBhvr additive="base">
                                        <p:cTn id="73" dur="500" fill="hold"/>
                                        <p:tgtEl>
                                          <p:spTgt spid="105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054"/>
                                        </p:tgtEl>
                                        <p:attrNameLst>
                                          <p:attrName>style.visibility</p:attrName>
                                        </p:attrNameLst>
                                      </p:cBhvr>
                                      <p:to>
                                        <p:strVal val="visible"/>
                                      </p:to>
                                    </p:set>
                                    <p:anim calcmode="lin" valueType="num">
                                      <p:cBhvr additive="base">
                                        <p:cTn id="77" dur="500" fill="hold"/>
                                        <p:tgtEl>
                                          <p:spTgt spid="1054"/>
                                        </p:tgtEl>
                                        <p:attrNameLst>
                                          <p:attrName>ppt_x</p:attrName>
                                        </p:attrNameLst>
                                      </p:cBhvr>
                                      <p:tavLst>
                                        <p:tav tm="0">
                                          <p:val>
                                            <p:strVal val="#ppt_x"/>
                                          </p:val>
                                        </p:tav>
                                        <p:tav tm="100000">
                                          <p:val>
                                            <p:strVal val="#ppt_x"/>
                                          </p:val>
                                        </p:tav>
                                      </p:tavLst>
                                    </p:anim>
                                    <p:anim calcmode="lin" valueType="num">
                                      <p:cBhvr additive="base">
                                        <p:cTn id="78" dur="500" fill="hold"/>
                                        <p:tgtEl>
                                          <p:spTgt spid="105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6" fill="hold" nodeType="clickEffect">
                                  <p:stCondLst>
                                    <p:cond delay="0"/>
                                  </p:stCondLst>
                                  <p:childTnLst>
                                    <p:set>
                                      <p:cBhvr>
                                        <p:cTn id="87" dur="1" fill="hold">
                                          <p:stCondLst>
                                            <p:cond delay="0"/>
                                          </p:stCondLst>
                                        </p:cTn>
                                        <p:tgtEl>
                                          <p:spTgt spid="1026"/>
                                        </p:tgtEl>
                                        <p:attrNameLst>
                                          <p:attrName>style.visibility</p:attrName>
                                        </p:attrNameLst>
                                      </p:cBhvr>
                                      <p:to>
                                        <p:strVal val="visible"/>
                                      </p:to>
                                    </p:set>
                                    <p:animEffect transition="in" filter="barn(inHorizontal)">
                                      <p:cBhvr>
                                        <p:cTn id="88" dur="500"/>
                                        <p:tgtEl>
                                          <p:spTgt spid="1026"/>
                                        </p:tgtEl>
                                      </p:cBhvr>
                                    </p:animEffect>
                                  </p:childTnLst>
                                </p:cTn>
                              </p:par>
                              <p:par>
                                <p:cTn id="89" presetID="16" presetClass="entr" presetSubtype="26" fill="hold" nodeType="with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barn(inHorizontal)">
                                      <p:cBhvr>
                                        <p:cTn id="91" dur="500"/>
                                        <p:tgtEl>
                                          <p:spTgt spid="1028"/>
                                        </p:tgtEl>
                                      </p:cBhvr>
                                    </p:animEffect>
                                  </p:childTnLst>
                                </p:cTn>
                              </p:par>
                              <p:par>
                                <p:cTn id="92" presetID="16" presetClass="entr" presetSubtype="26" fill="hold" nodeType="withEffect">
                                  <p:stCondLst>
                                    <p:cond delay="0"/>
                                  </p:stCondLst>
                                  <p:childTnLst>
                                    <p:set>
                                      <p:cBhvr>
                                        <p:cTn id="93" dur="1" fill="hold">
                                          <p:stCondLst>
                                            <p:cond delay="0"/>
                                          </p:stCondLst>
                                        </p:cTn>
                                        <p:tgtEl>
                                          <p:spTgt spid="1030"/>
                                        </p:tgtEl>
                                        <p:attrNameLst>
                                          <p:attrName>style.visibility</p:attrName>
                                        </p:attrNameLst>
                                      </p:cBhvr>
                                      <p:to>
                                        <p:strVal val="visible"/>
                                      </p:to>
                                    </p:set>
                                    <p:animEffect transition="in" filter="barn(inHorizontal)">
                                      <p:cBhvr>
                                        <p:cTn id="94" dur="500"/>
                                        <p:tgtEl>
                                          <p:spTgt spid="1030"/>
                                        </p:tgtEl>
                                      </p:cBhvr>
                                    </p:animEffect>
                                  </p:childTnLst>
                                </p:cTn>
                              </p:par>
                              <p:par>
                                <p:cTn id="95" presetID="16" presetClass="entr" presetSubtype="26" fill="hold" nodeType="withEffect">
                                  <p:stCondLst>
                                    <p:cond delay="0"/>
                                  </p:stCondLst>
                                  <p:childTnLst>
                                    <p:set>
                                      <p:cBhvr>
                                        <p:cTn id="96" dur="1" fill="hold">
                                          <p:stCondLst>
                                            <p:cond delay="0"/>
                                          </p:stCondLst>
                                        </p:cTn>
                                        <p:tgtEl>
                                          <p:spTgt spid="1032"/>
                                        </p:tgtEl>
                                        <p:attrNameLst>
                                          <p:attrName>style.visibility</p:attrName>
                                        </p:attrNameLst>
                                      </p:cBhvr>
                                      <p:to>
                                        <p:strVal val="visible"/>
                                      </p:to>
                                    </p:set>
                                    <p:animEffect transition="in" filter="barn(inHorizontal)">
                                      <p:cBhvr>
                                        <p:cTn id="97" dur="500"/>
                                        <p:tgtEl>
                                          <p:spTgt spid="1032"/>
                                        </p:tgtEl>
                                      </p:cBhvr>
                                    </p:animEffect>
                                  </p:childTnLst>
                                </p:cTn>
                              </p:par>
                              <p:par>
                                <p:cTn id="98" presetID="16" presetClass="entr" presetSubtype="26" fill="hold" nodeType="withEffect">
                                  <p:stCondLst>
                                    <p:cond delay="0"/>
                                  </p:stCondLst>
                                  <p:childTnLst>
                                    <p:set>
                                      <p:cBhvr>
                                        <p:cTn id="99" dur="1" fill="hold">
                                          <p:stCondLst>
                                            <p:cond delay="0"/>
                                          </p:stCondLst>
                                        </p:cTn>
                                        <p:tgtEl>
                                          <p:spTgt spid="1034"/>
                                        </p:tgtEl>
                                        <p:attrNameLst>
                                          <p:attrName>style.visibility</p:attrName>
                                        </p:attrNameLst>
                                      </p:cBhvr>
                                      <p:to>
                                        <p:strVal val="visible"/>
                                      </p:to>
                                    </p:set>
                                    <p:animEffect transition="in" filter="barn(inHorizontal)">
                                      <p:cBhvr>
                                        <p:cTn id="100" dur="500"/>
                                        <p:tgtEl>
                                          <p:spTgt spid="1034"/>
                                        </p:tgtEl>
                                      </p:cBhvr>
                                    </p:animEffect>
                                  </p:childTnLst>
                                </p:cTn>
                              </p:par>
                              <p:par>
                                <p:cTn id="101" presetID="16" presetClass="entr" presetSubtype="26" fill="hold" nodeType="withEffect">
                                  <p:stCondLst>
                                    <p:cond delay="0"/>
                                  </p:stCondLst>
                                  <p:childTnLst>
                                    <p:set>
                                      <p:cBhvr>
                                        <p:cTn id="102" dur="1" fill="hold">
                                          <p:stCondLst>
                                            <p:cond delay="0"/>
                                          </p:stCondLst>
                                        </p:cTn>
                                        <p:tgtEl>
                                          <p:spTgt spid="1036"/>
                                        </p:tgtEl>
                                        <p:attrNameLst>
                                          <p:attrName>style.visibility</p:attrName>
                                        </p:attrNameLst>
                                      </p:cBhvr>
                                      <p:to>
                                        <p:strVal val="visible"/>
                                      </p:to>
                                    </p:set>
                                    <p:animEffect transition="in" filter="barn(inHorizontal)">
                                      <p:cBhvr>
                                        <p:cTn id="103" dur="500"/>
                                        <p:tgtEl>
                                          <p:spTgt spid="1036"/>
                                        </p:tgtEl>
                                      </p:cBhvr>
                                    </p:animEffect>
                                  </p:childTnLst>
                                </p:cTn>
                              </p:par>
                              <p:par>
                                <p:cTn id="104" presetID="16" presetClass="entr" presetSubtype="26" fill="hold" nodeType="withEffect">
                                  <p:stCondLst>
                                    <p:cond delay="0"/>
                                  </p:stCondLst>
                                  <p:childTnLst>
                                    <p:set>
                                      <p:cBhvr>
                                        <p:cTn id="105" dur="1" fill="hold">
                                          <p:stCondLst>
                                            <p:cond delay="0"/>
                                          </p:stCondLst>
                                        </p:cTn>
                                        <p:tgtEl>
                                          <p:spTgt spid="1038"/>
                                        </p:tgtEl>
                                        <p:attrNameLst>
                                          <p:attrName>style.visibility</p:attrName>
                                        </p:attrNameLst>
                                      </p:cBhvr>
                                      <p:to>
                                        <p:strVal val="visible"/>
                                      </p:to>
                                    </p:set>
                                    <p:animEffect transition="in" filter="barn(inHorizontal)">
                                      <p:cBhvr>
                                        <p:cTn id="106" dur="500"/>
                                        <p:tgtEl>
                                          <p:spTgt spid="1038"/>
                                        </p:tgtEl>
                                      </p:cBhvr>
                                    </p:animEffect>
                                  </p:childTnLst>
                                </p:cTn>
                              </p:par>
                              <p:par>
                                <p:cTn id="107" presetID="16" presetClass="entr" presetSubtype="26" fill="hold" nodeType="withEffect">
                                  <p:stCondLst>
                                    <p:cond delay="0"/>
                                  </p:stCondLst>
                                  <p:childTnLst>
                                    <p:set>
                                      <p:cBhvr>
                                        <p:cTn id="108" dur="1" fill="hold">
                                          <p:stCondLst>
                                            <p:cond delay="0"/>
                                          </p:stCondLst>
                                        </p:cTn>
                                        <p:tgtEl>
                                          <p:spTgt spid="1040"/>
                                        </p:tgtEl>
                                        <p:attrNameLst>
                                          <p:attrName>style.visibility</p:attrName>
                                        </p:attrNameLst>
                                      </p:cBhvr>
                                      <p:to>
                                        <p:strVal val="visible"/>
                                      </p:to>
                                    </p:set>
                                    <p:animEffect transition="in" filter="barn(inHorizontal)">
                                      <p:cBhvr>
                                        <p:cTn id="109" dur="500"/>
                                        <p:tgtEl>
                                          <p:spTgt spid="1040"/>
                                        </p:tgtEl>
                                      </p:cBhvr>
                                    </p:animEffect>
                                  </p:childTnLst>
                                </p:cTn>
                              </p:par>
                              <p:par>
                                <p:cTn id="110" presetID="16" presetClass="entr" presetSubtype="26" fill="hold" nodeType="withEffect">
                                  <p:stCondLst>
                                    <p:cond delay="0"/>
                                  </p:stCondLst>
                                  <p:childTnLst>
                                    <p:set>
                                      <p:cBhvr>
                                        <p:cTn id="111" dur="1" fill="hold">
                                          <p:stCondLst>
                                            <p:cond delay="0"/>
                                          </p:stCondLst>
                                        </p:cTn>
                                        <p:tgtEl>
                                          <p:spTgt spid="1042"/>
                                        </p:tgtEl>
                                        <p:attrNameLst>
                                          <p:attrName>style.visibility</p:attrName>
                                        </p:attrNameLst>
                                      </p:cBhvr>
                                      <p:to>
                                        <p:strVal val="visible"/>
                                      </p:to>
                                    </p:set>
                                    <p:animEffect transition="in" filter="barn(inHorizontal)">
                                      <p:cBhvr>
                                        <p:cTn id="112" dur="500"/>
                                        <p:tgtEl>
                                          <p:spTgt spid="1042"/>
                                        </p:tgtEl>
                                      </p:cBhvr>
                                    </p:animEffect>
                                  </p:childTnLst>
                                </p:cTn>
                              </p:par>
                              <p:par>
                                <p:cTn id="113" presetID="16" presetClass="entr" presetSubtype="26" fill="hold" nodeType="withEffect">
                                  <p:stCondLst>
                                    <p:cond delay="0"/>
                                  </p:stCondLst>
                                  <p:childTnLst>
                                    <p:set>
                                      <p:cBhvr>
                                        <p:cTn id="114" dur="1" fill="hold">
                                          <p:stCondLst>
                                            <p:cond delay="0"/>
                                          </p:stCondLst>
                                        </p:cTn>
                                        <p:tgtEl>
                                          <p:spTgt spid="1044"/>
                                        </p:tgtEl>
                                        <p:attrNameLst>
                                          <p:attrName>style.visibility</p:attrName>
                                        </p:attrNameLst>
                                      </p:cBhvr>
                                      <p:to>
                                        <p:strVal val="visible"/>
                                      </p:to>
                                    </p:set>
                                    <p:animEffect transition="in" filter="barn(inHorizontal)">
                                      <p:cBhvr>
                                        <p:cTn id="115" dur="500"/>
                                        <p:tgtEl>
                                          <p:spTgt spid="1044"/>
                                        </p:tgtEl>
                                      </p:cBhvr>
                                    </p:animEffect>
                                  </p:childTnLst>
                                </p:cTn>
                              </p:par>
                              <p:par>
                                <p:cTn id="116" presetID="16" presetClass="entr" presetSubtype="26" fill="hold" nodeType="withEffect">
                                  <p:stCondLst>
                                    <p:cond delay="0"/>
                                  </p:stCondLst>
                                  <p:childTnLst>
                                    <p:set>
                                      <p:cBhvr>
                                        <p:cTn id="117" dur="1" fill="hold">
                                          <p:stCondLst>
                                            <p:cond delay="0"/>
                                          </p:stCondLst>
                                        </p:cTn>
                                        <p:tgtEl>
                                          <p:spTgt spid="1046"/>
                                        </p:tgtEl>
                                        <p:attrNameLst>
                                          <p:attrName>style.visibility</p:attrName>
                                        </p:attrNameLst>
                                      </p:cBhvr>
                                      <p:to>
                                        <p:strVal val="visible"/>
                                      </p:to>
                                    </p:set>
                                    <p:animEffect transition="in" filter="barn(inHorizontal)">
                                      <p:cBhvr>
                                        <p:cTn id="118" dur="500"/>
                                        <p:tgtEl>
                                          <p:spTgt spid="1046"/>
                                        </p:tgtEl>
                                      </p:cBhvr>
                                    </p:animEffect>
                                  </p:childTnLst>
                                </p:cTn>
                              </p:par>
                              <p:par>
                                <p:cTn id="119" presetID="16" presetClass="entr" presetSubtype="26" fill="hold" nodeType="withEffect">
                                  <p:stCondLst>
                                    <p:cond delay="0"/>
                                  </p:stCondLst>
                                  <p:childTnLst>
                                    <p:set>
                                      <p:cBhvr>
                                        <p:cTn id="120" dur="1" fill="hold">
                                          <p:stCondLst>
                                            <p:cond delay="0"/>
                                          </p:stCondLst>
                                        </p:cTn>
                                        <p:tgtEl>
                                          <p:spTgt spid="1048"/>
                                        </p:tgtEl>
                                        <p:attrNameLst>
                                          <p:attrName>style.visibility</p:attrName>
                                        </p:attrNameLst>
                                      </p:cBhvr>
                                      <p:to>
                                        <p:strVal val="visible"/>
                                      </p:to>
                                    </p:set>
                                    <p:animEffect transition="in" filter="barn(inHorizontal)">
                                      <p:cBhvr>
                                        <p:cTn id="121" dur="500"/>
                                        <p:tgtEl>
                                          <p:spTgt spid="1048"/>
                                        </p:tgtEl>
                                      </p:cBhvr>
                                    </p:animEffect>
                                  </p:childTnLst>
                                </p:cTn>
                              </p:par>
                              <p:par>
                                <p:cTn id="122" presetID="16" presetClass="entr" presetSubtype="26" fill="hold" nodeType="withEffect">
                                  <p:stCondLst>
                                    <p:cond delay="0"/>
                                  </p:stCondLst>
                                  <p:childTnLst>
                                    <p:set>
                                      <p:cBhvr>
                                        <p:cTn id="123" dur="1" fill="hold">
                                          <p:stCondLst>
                                            <p:cond delay="0"/>
                                          </p:stCondLst>
                                        </p:cTn>
                                        <p:tgtEl>
                                          <p:spTgt spid="1050"/>
                                        </p:tgtEl>
                                        <p:attrNameLst>
                                          <p:attrName>style.visibility</p:attrName>
                                        </p:attrNameLst>
                                      </p:cBhvr>
                                      <p:to>
                                        <p:strVal val="visible"/>
                                      </p:to>
                                    </p:set>
                                    <p:animEffect transition="in" filter="barn(inHorizontal)">
                                      <p:cBhvr>
                                        <p:cTn id="124" dur="500"/>
                                        <p:tgtEl>
                                          <p:spTgt spid="1050"/>
                                        </p:tgtEl>
                                      </p:cBhvr>
                                    </p:animEffect>
                                  </p:childTnLst>
                                </p:cTn>
                              </p:par>
                              <p:par>
                                <p:cTn id="125" presetID="16" presetClass="entr" presetSubtype="26" fill="hold" nodeType="withEffect">
                                  <p:stCondLst>
                                    <p:cond delay="0"/>
                                  </p:stCondLst>
                                  <p:childTnLst>
                                    <p:set>
                                      <p:cBhvr>
                                        <p:cTn id="126" dur="1" fill="hold">
                                          <p:stCondLst>
                                            <p:cond delay="0"/>
                                          </p:stCondLst>
                                        </p:cTn>
                                        <p:tgtEl>
                                          <p:spTgt spid="1052"/>
                                        </p:tgtEl>
                                        <p:attrNameLst>
                                          <p:attrName>style.visibility</p:attrName>
                                        </p:attrNameLst>
                                      </p:cBhvr>
                                      <p:to>
                                        <p:strVal val="visible"/>
                                      </p:to>
                                    </p:set>
                                    <p:animEffect transition="in" filter="barn(inHorizontal)">
                                      <p:cBhvr>
                                        <p:cTn id="127" dur="500"/>
                                        <p:tgtEl>
                                          <p:spTgt spid="1052"/>
                                        </p:tgtEl>
                                      </p:cBhvr>
                                    </p:animEffect>
                                  </p:childTnLst>
                                </p:cTn>
                              </p:par>
                              <p:par>
                                <p:cTn id="128" presetID="16" presetClass="entr" presetSubtype="26" fill="hold" nodeType="withEffect">
                                  <p:stCondLst>
                                    <p:cond delay="0"/>
                                  </p:stCondLst>
                                  <p:childTnLst>
                                    <p:set>
                                      <p:cBhvr>
                                        <p:cTn id="129" dur="1" fill="hold">
                                          <p:stCondLst>
                                            <p:cond delay="0"/>
                                          </p:stCondLst>
                                        </p:cTn>
                                        <p:tgtEl>
                                          <p:spTgt spid="1054"/>
                                        </p:tgtEl>
                                        <p:attrNameLst>
                                          <p:attrName>style.visibility</p:attrName>
                                        </p:attrNameLst>
                                      </p:cBhvr>
                                      <p:to>
                                        <p:strVal val="visible"/>
                                      </p:to>
                                    </p:set>
                                    <p:animEffect transition="in" filter="barn(inHorizontal)">
                                      <p:cBhvr>
                                        <p:cTn id="130"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1736" y="214290"/>
            <a:ext cx="3071834" cy="6429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理化、材料分析</a:t>
            </a:r>
            <a:endParaRPr lang="zh-CN" altLang="en-US" sz="2800" b="1" dirty="0">
              <a:solidFill>
                <a:schemeClr val="bg1"/>
              </a:solidFill>
            </a:endParaRPr>
          </a:p>
        </p:txBody>
      </p:sp>
      <p:cxnSp>
        <p:nvCxnSpPr>
          <p:cNvPr id="16" name="直接连接符 15"/>
          <p:cNvCxnSpPr/>
          <p:nvPr/>
        </p:nvCxnSpPr>
        <p:spPr>
          <a:xfrm>
            <a:off x="1285852" y="1000108"/>
            <a:ext cx="6286544"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5" name="矩形 4"/>
          <p:cNvSpPr/>
          <p:nvPr/>
        </p:nvSpPr>
        <p:spPr>
          <a:xfrm>
            <a:off x="714348" y="1285860"/>
            <a:ext cx="1357322"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成分、元素</a:t>
            </a:r>
            <a:endParaRPr lang="zh-CN" altLang="en-US" b="1" dirty="0">
              <a:solidFill>
                <a:schemeClr val="bg1"/>
              </a:solidFill>
            </a:endParaRPr>
          </a:p>
        </p:txBody>
      </p:sp>
      <p:sp>
        <p:nvSpPr>
          <p:cNvPr id="6" name="矩形 5"/>
          <p:cNvSpPr/>
          <p:nvPr/>
        </p:nvSpPr>
        <p:spPr>
          <a:xfrm>
            <a:off x="2786050" y="1285860"/>
            <a:ext cx="1357322"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化学结构</a:t>
            </a:r>
            <a:endParaRPr lang="zh-CN" altLang="en-US" b="1" dirty="0">
              <a:solidFill>
                <a:schemeClr val="bg1"/>
              </a:solidFill>
            </a:endParaRPr>
          </a:p>
        </p:txBody>
      </p:sp>
      <p:sp>
        <p:nvSpPr>
          <p:cNvPr id="8" name="矩形 7"/>
          <p:cNvSpPr/>
          <p:nvPr/>
        </p:nvSpPr>
        <p:spPr>
          <a:xfrm>
            <a:off x="4643438" y="1285860"/>
            <a:ext cx="1357322"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物相、形貌</a:t>
            </a:r>
            <a:endParaRPr lang="zh-CN" altLang="en-US" b="1" dirty="0">
              <a:solidFill>
                <a:schemeClr val="bg1"/>
              </a:solidFill>
            </a:endParaRPr>
          </a:p>
        </p:txBody>
      </p:sp>
      <p:sp>
        <p:nvSpPr>
          <p:cNvPr id="9" name="矩形 8"/>
          <p:cNvSpPr/>
          <p:nvPr/>
        </p:nvSpPr>
        <p:spPr>
          <a:xfrm>
            <a:off x="6858016" y="1285860"/>
            <a:ext cx="1357322"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性能分析</a:t>
            </a:r>
            <a:endParaRPr lang="zh-CN" altLang="en-US" b="1" dirty="0">
              <a:solidFill>
                <a:schemeClr val="bg1"/>
              </a:solidFill>
            </a:endParaRPr>
          </a:p>
        </p:txBody>
      </p:sp>
      <p:sp>
        <p:nvSpPr>
          <p:cNvPr id="10" name="矩形 9"/>
          <p:cNvSpPr/>
          <p:nvPr/>
        </p:nvSpPr>
        <p:spPr>
          <a:xfrm>
            <a:off x="1571604" y="2000240"/>
            <a:ext cx="1143008"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元素分析</a:t>
            </a:r>
            <a:endParaRPr lang="zh-CN" altLang="en-US" b="1" dirty="0">
              <a:solidFill>
                <a:schemeClr val="bg1"/>
              </a:solidFill>
            </a:endParaRPr>
          </a:p>
        </p:txBody>
      </p:sp>
      <p:sp>
        <p:nvSpPr>
          <p:cNvPr id="12" name="矩形 11"/>
          <p:cNvSpPr/>
          <p:nvPr/>
        </p:nvSpPr>
        <p:spPr>
          <a:xfrm>
            <a:off x="285720" y="2000240"/>
            <a:ext cx="1143008"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成分分析</a:t>
            </a:r>
            <a:endParaRPr lang="zh-CN" altLang="en-US" b="1" dirty="0">
              <a:solidFill>
                <a:schemeClr val="bg1"/>
              </a:solidFill>
            </a:endParaRPr>
          </a:p>
        </p:txBody>
      </p:sp>
      <p:sp>
        <p:nvSpPr>
          <p:cNvPr id="13" name="矩形 12"/>
          <p:cNvSpPr/>
          <p:nvPr/>
        </p:nvSpPr>
        <p:spPr>
          <a:xfrm>
            <a:off x="1571604"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chemeClr val="bg1"/>
                </a:solidFill>
                <a:latin typeface="Times New Roman" pitchFamily="18" charset="0"/>
                <a:cs typeface="Times New Roman" pitchFamily="18" charset="0"/>
              </a:rPr>
              <a:t>AAS</a:t>
            </a:r>
          </a:p>
          <a:p>
            <a:pPr algn="ctr">
              <a:lnSpc>
                <a:spcPct val="150000"/>
              </a:lnSpc>
            </a:pPr>
            <a:r>
              <a:rPr lang="en-US" altLang="zh-CN" b="1" dirty="0" smtClean="0">
                <a:solidFill>
                  <a:schemeClr val="bg1"/>
                </a:solidFill>
                <a:latin typeface="Times New Roman" pitchFamily="18" charset="0"/>
                <a:cs typeface="Times New Roman" pitchFamily="18" charset="0"/>
              </a:rPr>
              <a:t>ICP-OES</a:t>
            </a:r>
          </a:p>
          <a:p>
            <a:pPr algn="ctr">
              <a:lnSpc>
                <a:spcPct val="150000"/>
              </a:lnSpc>
            </a:pPr>
            <a:r>
              <a:rPr lang="en-US" altLang="zh-CN" b="1" dirty="0" smtClean="0">
                <a:solidFill>
                  <a:srgbClr val="FFFF00"/>
                </a:solidFill>
                <a:latin typeface="Times New Roman" pitchFamily="18" charset="0"/>
                <a:cs typeface="Times New Roman" pitchFamily="18" charset="0"/>
              </a:rPr>
              <a:t>ICP-MS</a:t>
            </a:r>
          </a:p>
          <a:p>
            <a:pPr algn="ctr">
              <a:lnSpc>
                <a:spcPct val="150000"/>
              </a:lnSpc>
            </a:pPr>
            <a:r>
              <a:rPr lang="en-US" altLang="zh-CN" b="1" dirty="0" smtClean="0">
                <a:solidFill>
                  <a:schemeClr val="bg1"/>
                </a:solidFill>
                <a:latin typeface="Times New Roman" pitchFamily="18" charset="0"/>
                <a:cs typeface="Times New Roman" pitchFamily="18" charset="0"/>
              </a:rPr>
              <a:t>XRF</a:t>
            </a:r>
          </a:p>
          <a:p>
            <a:pPr algn="ctr">
              <a:lnSpc>
                <a:spcPct val="150000"/>
              </a:lnSpc>
            </a:pPr>
            <a:r>
              <a:rPr lang="zh-CN" altLang="en-US" sz="1400" b="1" dirty="0" smtClean="0">
                <a:solidFill>
                  <a:schemeClr val="bg1"/>
                </a:solidFill>
                <a:latin typeface="Times New Roman" pitchFamily="18" charset="0"/>
                <a:cs typeface="Times New Roman" pitchFamily="18" charset="0"/>
              </a:rPr>
              <a:t>元素分析仪</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en-US" altLang="zh-CN" b="1" dirty="0" smtClean="0">
                <a:solidFill>
                  <a:srgbClr val="FFFF00"/>
                </a:solidFill>
                <a:latin typeface="Times New Roman" pitchFamily="18" charset="0"/>
                <a:cs typeface="Times New Roman" pitchFamily="18" charset="0"/>
              </a:rPr>
              <a:t>EDS</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14" name="矩形 13"/>
          <p:cNvSpPr/>
          <p:nvPr/>
        </p:nvSpPr>
        <p:spPr>
          <a:xfrm>
            <a:off x="285720"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GC</a:t>
            </a:r>
          </a:p>
          <a:p>
            <a:pPr algn="ctr">
              <a:lnSpc>
                <a:spcPct val="150000"/>
              </a:lnSpc>
            </a:pPr>
            <a:r>
              <a:rPr lang="en-US" altLang="zh-CN" b="1" dirty="0" smtClean="0">
                <a:solidFill>
                  <a:schemeClr val="bg1"/>
                </a:solidFill>
                <a:latin typeface="Times New Roman" pitchFamily="18" charset="0"/>
                <a:cs typeface="Times New Roman" pitchFamily="18" charset="0"/>
              </a:rPr>
              <a:t>GC-MS</a:t>
            </a:r>
          </a:p>
          <a:p>
            <a:pPr algn="ctr">
              <a:lnSpc>
                <a:spcPct val="150000"/>
              </a:lnSpc>
            </a:pPr>
            <a:r>
              <a:rPr lang="en-US" altLang="zh-CN" b="1" dirty="0" smtClean="0">
                <a:solidFill>
                  <a:srgbClr val="FFFF00"/>
                </a:solidFill>
                <a:latin typeface="Times New Roman" pitchFamily="18" charset="0"/>
                <a:cs typeface="Times New Roman" pitchFamily="18" charset="0"/>
              </a:rPr>
              <a:t>HPLC</a:t>
            </a:r>
          </a:p>
          <a:p>
            <a:pPr algn="ctr">
              <a:lnSpc>
                <a:spcPct val="150000"/>
              </a:lnSpc>
            </a:pPr>
            <a:r>
              <a:rPr lang="en-US" altLang="zh-CN" b="1" dirty="0" smtClean="0">
                <a:solidFill>
                  <a:schemeClr val="bg1"/>
                </a:solidFill>
                <a:latin typeface="Times New Roman" pitchFamily="18" charset="0"/>
                <a:cs typeface="Times New Roman" pitchFamily="18" charset="0"/>
              </a:rPr>
              <a:t>LC-MS</a:t>
            </a:r>
          </a:p>
          <a:p>
            <a:pPr algn="ctr">
              <a:lnSpc>
                <a:spcPct val="150000"/>
              </a:lnSpc>
            </a:pPr>
            <a:r>
              <a:rPr lang="en-US" altLang="zh-CN" b="1" dirty="0" smtClean="0">
                <a:solidFill>
                  <a:schemeClr val="bg1"/>
                </a:solidFill>
                <a:latin typeface="Times New Roman" pitchFamily="18" charset="0"/>
                <a:cs typeface="Times New Roman" pitchFamily="18" charset="0"/>
              </a:rPr>
              <a:t>IC</a:t>
            </a:r>
          </a:p>
          <a:p>
            <a:pPr algn="ctr">
              <a:lnSpc>
                <a:spcPct val="150000"/>
              </a:lnSpc>
            </a:pPr>
            <a:r>
              <a:rPr lang="zh-CN" altLang="en-US" sz="1400" b="1" dirty="0" smtClean="0">
                <a:solidFill>
                  <a:srgbClr val="FFFF00"/>
                </a:solidFill>
                <a:latin typeface="Times New Roman" pitchFamily="18" charset="0"/>
                <a:cs typeface="Times New Roman" pitchFamily="18" charset="0"/>
              </a:rPr>
              <a:t>氨基酸分析</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15" name="矩形 14"/>
          <p:cNvSpPr/>
          <p:nvPr/>
        </p:nvSpPr>
        <p:spPr>
          <a:xfrm>
            <a:off x="2928926"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FTIR</a:t>
            </a:r>
          </a:p>
          <a:p>
            <a:pPr algn="ctr">
              <a:lnSpc>
                <a:spcPct val="150000"/>
              </a:lnSpc>
            </a:pPr>
            <a:r>
              <a:rPr lang="en-US" altLang="zh-CN" b="1" dirty="0" smtClean="0">
                <a:solidFill>
                  <a:srgbClr val="FFFF00"/>
                </a:solidFill>
                <a:latin typeface="Times New Roman" pitchFamily="18" charset="0"/>
                <a:cs typeface="Times New Roman" pitchFamily="18" charset="0"/>
              </a:rPr>
              <a:t>Raman</a:t>
            </a:r>
          </a:p>
          <a:p>
            <a:pPr algn="ctr">
              <a:lnSpc>
                <a:spcPct val="150000"/>
              </a:lnSpc>
            </a:pPr>
            <a:r>
              <a:rPr lang="en-US" altLang="zh-CN" b="1" dirty="0" smtClean="0">
                <a:solidFill>
                  <a:srgbClr val="FFFF00"/>
                </a:solidFill>
                <a:latin typeface="Times New Roman" pitchFamily="18" charset="0"/>
                <a:cs typeface="Times New Roman" pitchFamily="18" charset="0"/>
              </a:rPr>
              <a:t>UV-Vis</a:t>
            </a:r>
          </a:p>
          <a:p>
            <a:pPr algn="ctr">
              <a:lnSpc>
                <a:spcPct val="150000"/>
              </a:lnSpc>
            </a:pPr>
            <a:r>
              <a:rPr lang="en-US" altLang="zh-CN" b="1" dirty="0" smtClean="0">
                <a:solidFill>
                  <a:srgbClr val="FFFF00"/>
                </a:solidFill>
                <a:latin typeface="Times New Roman" pitchFamily="18" charset="0"/>
                <a:cs typeface="Times New Roman" pitchFamily="18" charset="0"/>
              </a:rPr>
              <a:t>FL</a:t>
            </a:r>
          </a:p>
          <a:p>
            <a:pPr algn="ctr">
              <a:lnSpc>
                <a:spcPct val="150000"/>
              </a:lnSpc>
            </a:pPr>
            <a:r>
              <a:rPr lang="en-US" altLang="zh-CN" b="1" dirty="0" smtClean="0">
                <a:solidFill>
                  <a:srgbClr val="FFFF00"/>
                </a:solidFill>
                <a:latin typeface="Times New Roman" pitchFamily="18" charset="0"/>
                <a:cs typeface="Times New Roman" pitchFamily="18" charset="0"/>
              </a:rPr>
              <a:t>NMR</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17" name="矩形 16"/>
          <p:cNvSpPr/>
          <p:nvPr/>
        </p:nvSpPr>
        <p:spPr>
          <a:xfrm>
            <a:off x="4714876"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XRD</a:t>
            </a:r>
          </a:p>
          <a:p>
            <a:pPr algn="ctr">
              <a:lnSpc>
                <a:spcPct val="150000"/>
              </a:lnSpc>
            </a:pPr>
            <a:r>
              <a:rPr lang="en-US" altLang="zh-CN" b="1" dirty="0" smtClean="0">
                <a:solidFill>
                  <a:srgbClr val="FFFF00"/>
                </a:solidFill>
                <a:latin typeface="Times New Roman" pitchFamily="18" charset="0"/>
                <a:cs typeface="Times New Roman" pitchFamily="18" charset="0"/>
              </a:rPr>
              <a:t>SEM</a:t>
            </a:r>
          </a:p>
          <a:p>
            <a:pPr algn="ctr">
              <a:lnSpc>
                <a:spcPct val="150000"/>
              </a:lnSpc>
            </a:pPr>
            <a:r>
              <a:rPr lang="en-US" altLang="zh-CN" b="1" dirty="0" smtClean="0">
                <a:solidFill>
                  <a:schemeClr val="bg1"/>
                </a:solidFill>
                <a:latin typeface="Times New Roman" pitchFamily="18" charset="0"/>
                <a:cs typeface="Times New Roman" pitchFamily="18" charset="0"/>
              </a:rPr>
              <a:t>TEM</a:t>
            </a:r>
          </a:p>
          <a:p>
            <a:pPr algn="ctr">
              <a:lnSpc>
                <a:spcPct val="150000"/>
              </a:lnSpc>
            </a:pPr>
            <a:r>
              <a:rPr lang="en-US" altLang="zh-CN" b="1" dirty="0" smtClean="0">
                <a:solidFill>
                  <a:schemeClr val="bg1"/>
                </a:solidFill>
                <a:latin typeface="Times New Roman" pitchFamily="18" charset="0"/>
                <a:cs typeface="Times New Roman" pitchFamily="18" charset="0"/>
              </a:rPr>
              <a:t>AFM</a:t>
            </a:r>
          </a:p>
          <a:p>
            <a:pPr algn="ctr">
              <a:lnSpc>
                <a:spcPct val="150000"/>
              </a:lnSpc>
            </a:pPr>
            <a:r>
              <a:rPr lang="zh-CN" altLang="en-US" sz="1400" b="1" dirty="0" smtClean="0">
                <a:solidFill>
                  <a:schemeClr val="bg1"/>
                </a:solidFill>
                <a:latin typeface="Times New Roman" pitchFamily="18" charset="0"/>
                <a:cs typeface="Times New Roman" pitchFamily="18" charset="0"/>
              </a:rPr>
              <a:t>金相显微镜</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rgbClr val="FFFF00"/>
                </a:solidFill>
                <a:latin typeface="Times New Roman" pitchFamily="18" charset="0"/>
                <a:cs typeface="Times New Roman" pitchFamily="18" charset="0"/>
              </a:rPr>
              <a:t>粒度分析仪</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18" name="矩形 17"/>
          <p:cNvSpPr/>
          <p:nvPr/>
        </p:nvSpPr>
        <p:spPr>
          <a:xfrm>
            <a:off x="6429388"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TGA</a:t>
            </a:r>
          </a:p>
          <a:p>
            <a:pPr algn="ctr">
              <a:lnSpc>
                <a:spcPct val="150000"/>
              </a:lnSpc>
            </a:pPr>
            <a:r>
              <a:rPr lang="en-US" altLang="zh-CN" b="1" dirty="0" smtClean="0">
                <a:solidFill>
                  <a:schemeClr val="bg1"/>
                </a:solidFill>
                <a:latin typeface="Times New Roman" pitchFamily="18" charset="0"/>
                <a:cs typeface="Times New Roman" pitchFamily="18" charset="0"/>
              </a:rPr>
              <a:t>DTG</a:t>
            </a:r>
          </a:p>
          <a:p>
            <a:pPr algn="ctr">
              <a:lnSpc>
                <a:spcPct val="150000"/>
              </a:lnSpc>
            </a:pPr>
            <a:r>
              <a:rPr lang="en-US" altLang="zh-CN" b="1" dirty="0" smtClean="0">
                <a:solidFill>
                  <a:srgbClr val="FFFF00"/>
                </a:solidFill>
                <a:latin typeface="Times New Roman" pitchFamily="18" charset="0"/>
                <a:cs typeface="Times New Roman" pitchFamily="18" charset="0"/>
              </a:rPr>
              <a:t>DSC</a:t>
            </a:r>
          </a:p>
          <a:p>
            <a:pPr algn="ctr">
              <a:lnSpc>
                <a:spcPct val="150000"/>
              </a:lnSpc>
            </a:pPr>
            <a:r>
              <a:rPr lang="en-US" altLang="zh-CN" b="1" dirty="0" smtClean="0">
                <a:solidFill>
                  <a:schemeClr val="bg1"/>
                </a:solidFill>
                <a:latin typeface="Times New Roman" pitchFamily="18" charset="0"/>
                <a:cs typeface="Times New Roman" pitchFamily="18" charset="0"/>
              </a:rPr>
              <a:t>DMA</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19" name="矩形 18"/>
          <p:cNvSpPr/>
          <p:nvPr/>
        </p:nvSpPr>
        <p:spPr>
          <a:xfrm>
            <a:off x="7786710" y="271462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smtClean="0">
                <a:solidFill>
                  <a:srgbClr val="FFFF00"/>
                </a:solidFill>
                <a:latin typeface="Times New Roman" pitchFamily="18" charset="0"/>
                <a:cs typeface="Times New Roman" pitchFamily="18" charset="0"/>
              </a:rPr>
              <a:t>拉伸仪</a:t>
            </a:r>
            <a:endParaRPr lang="en-US" altLang="zh-CN"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rgbClr val="FFFF00"/>
                </a:solidFill>
                <a:latin typeface="Times New Roman" pitchFamily="18" charset="0"/>
                <a:cs typeface="Times New Roman" pitchFamily="18" charset="0"/>
              </a:rPr>
              <a:t>硬度仪</a:t>
            </a:r>
            <a:endParaRPr lang="en-US" altLang="zh-CN"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压痕仪</a:t>
            </a:r>
            <a:endParaRPr lang="en-US" altLang="zh-CN"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chemeClr val="bg1"/>
                </a:solidFill>
                <a:latin typeface="Times New Roman" pitchFamily="18" charset="0"/>
                <a:cs typeface="Times New Roman" pitchFamily="18" charset="0"/>
              </a:rPr>
              <a:t>摩擦磨损仪</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zh-CN" altLang="en-US" sz="1400" b="1" dirty="0" smtClean="0">
                <a:solidFill>
                  <a:srgbClr val="FFFF00"/>
                </a:solidFill>
                <a:latin typeface="Times New Roman" pitchFamily="18" charset="0"/>
                <a:cs typeface="Times New Roman" pitchFamily="18" charset="0"/>
              </a:rPr>
              <a:t>万能试验机</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20" name="矩形 19"/>
          <p:cNvSpPr/>
          <p:nvPr/>
        </p:nvSpPr>
        <p:spPr>
          <a:xfrm>
            <a:off x="6429388" y="2000240"/>
            <a:ext cx="1143008"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热分析</a:t>
            </a:r>
            <a:endParaRPr lang="zh-CN" altLang="en-US" b="1" dirty="0">
              <a:solidFill>
                <a:schemeClr val="bg1"/>
              </a:solidFill>
            </a:endParaRPr>
          </a:p>
        </p:txBody>
      </p:sp>
      <p:sp>
        <p:nvSpPr>
          <p:cNvPr id="21" name="矩形 20"/>
          <p:cNvSpPr/>
          <p:nvPr/>
        </p:nvSpPr>
        <p:spPr>
          <a:xfrm>
            <a:off x="7715272" y="2000240"/>
            <a:ext cx="1143008" cy="4286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力学分析</a:t>
            </a:r>
            <a:endParaRPr lang="zh-CN" altLang="en-US" b="1" dirty="0">
              <a:solidFill>
                <a:schemeClr val="bg1"/>
              </a:solidFill>
            </a:endParaRPr>
          </a:p>
        </p:txBody>
      </p:sp>
      <p:cxnSp>
        <p:nvCxnSpPr>
          <p:cNvPr id="51" name="直接连接符 50"/>
          <p:cNvCxnSpPr/>
          <p:nvPr/>
        </p:nvCxnSpPr>
        <p:spPr>
          <a:xfrm rot="5400000">
            <a:off x="786977" y="2571347"/>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8" name="直接连接符 67"/>
          <p:cNvCxnSpPr/>
          <p:nvPr/>
        </p:nvCxnSpPr>
        <p:spPr>
          <a:xfrm rot="5400000">
            <a:off x="2001423" y="257055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9" name="直接连接符 68"/>
          <p:cNvCxnSpPr/>
          <p:nvPr/>
        </p:nvCxnSpPr>
        <p:spPr>
          <a:xfrm rot="5400000">
            <a:off x="6859207" y="257055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0" name="直接连接符 69"/>
          <p:cNvCxnSpPr/>
          <p:nvPr/>
        </p:nvCxnSpPr>
        <p:spPr>
          <a:xfrm rot="5400000">
            <a:off x="1858547" y="185617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1" name="直接连接符 70"/>
          <p:cNvCxnSpPr/>
          <p:nvPr/>
        </p:nvCxnSpPr>
        <p:spPr>
          <a:xfrm rot="5400000">
            <a:off x="786977" y="185617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2" name="直接连接符 71"/>
          <p:cNvCxnSpPr/>
          <p:nvPr/>
        </p:nvCxnSpPr>
        <p:spPr>
          <a:xfrm rot="5400000">
            <a:off x="8216529" y="257055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3" name="直接连接符 72"/>
          <p:cNvCxnSpPr/>
          <p:nvPr/>
        </p:nvCxnSpPr>
        <p:spPr>
          <a:xfrm rot="5400000">
            <a:off x="7002083" y="185617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4" name="直接连接符 73"/>
          <p:cNvCxnSpPr/>
          <p:nvPr/>
        </p:nvCxnSpPr>
        <p:spPr>
          <a:xfrm rot="5400000">
            <a:off x="7930777" y="1856173"/>
            <a:ext cx="284958" cy="158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82" name="直接连接符 81"/>
          <p:cNvCxnSpPr/>
          <p:nvPr/>
        </p:nvCxnSpPr>
        <p:spPr>
          <a:xfrm rot="5400000">
            <a:off x="4785520" y="2213760"/>
            <a:ext cx="100013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83" name="直接连接符 82"/>
          <p:cNvCxnSpPr/>
          <p:nvPr/>
        </p:nvCxnSpPr>
        <p:spPr>
          <a:xfrm rot="5400000">
            <a:off x="2999569" y="2213760"/>
            <a:ext cx="100013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85" name="直接连接符 84"/>
          <p:cNvCxnSpPr/>
          <p:nvPr/>
        </p:nvCxnSpPr>
        <p:spPr>
          <a:xfrm rot="5400000">
            <a:off x="4071140" y="927876"/>
            <a:ext cx="142876"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89" name="直接连接符 88"/>
          <p:cNvCxnSpPr/>
          <p:nvPr/>
        </p:nvCxnSpPr>
        <p:spPr>
          <a:xfrm rot="5400000">
            <a:off x="7428726" y="1142190"/>
            <a:ext cx="28575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0" name="直接连接符 89"/>
          <p:cNvCxnSpPr/>
          <p:nvPr/>
        </p:nvCxnSpPr>
        <p:spPr>
          <a:xfrm rot="5400000">
            <a:off x="5144298" y="1142190"/>
            <a:ext cx="28575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1" name="直接连接符 90"/>
          <p:cNvCxnSpPr/>
          <p:nvPr/>
        </p:nvCxnSpPr>
        <p:spPr>
          <a:xfrm rot="5400000">
            <a:off x="3358348" y="1142190"/>
            <a:ext cx="28575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33" name="直接连接符 32"/>
          <p:cNvCxnSpPr/>
          <p:nvPr/>
        </p:nvCxnSpPr>
        <p:spPr>
          <a:xfrm rot="5400000">
            <a:off x="1143770" y="1142190"/>
            <a:ext cx="285752" cy="158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3143272" cy="6429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一、成分分析</a:t>
            </a:r>
            <a:endParaRPr lang="zh-CN" altLang="en-US" sz="3200" b="1" dirty="0">
              <a:solidFill>
                <a:schemeClr val="bg1"/>
              </a:solidFill>
            </a:endParaRPr>
          </a:p>
        </p:txBody>
      </p:sp>
      <p:sp>
        <p:nvSpPr>
          <p:cNvPr id="3" name="TextBox 2"/>
          <p:cNvSpPr txBox="1"/>
          <p:nvPr/>
        </p:nvSpPr>
        <p:spPr>
          <a:xfrm>
            <a:off x="285720" y="1252823"/>
            <a:ext cx="8143932" cy="461665"/>
          </a:xfrm>
          <a:prstGeom prst="rect">
            <a:avLst/>
          </a:prstGeom>
          <a:noFill/>
        </p:spPr>
        <p:txBody>
          <a:bodyPr wrap="square" rtlCol="0">
            <a:spAutoFit/>
          </a:bodyPr>
          <a:lstStyle/>
          <a:p>
            <a:pPr>
              <a:buClr>
                <a:srgbClr val="FF0000"/>
              </a:buClr>
            </a:pPr>
            <a:r>
              <a:rPr lang="zh-CN" altLang="en-US" sz="2400" b="1" u="sng" dirty="0" smtClean="0">
                <a:solidFill>
                  <a:srgbClr val="3366FF"/>
                </a:solidFill>
              </a:rPr>
              <a:t>成分分析</a:t>
            </a:r>
            <a:r>
              <a:rPr lang="zh-CN" altLang="en-US" sz="2400" b="1" dirty="0" smtClean="0">
                <a:solidFill>
                  <a:srgbClr val="3366FF"/>
                </a:solidFill>
              </a:rPr>
              <a:t>：  </a:t>
            </a:r>
            <a:r>
              <a:rPr lang="zh-CN" altLang="en-US" sz="2400" b="1" dirty="0" smtClean="0"/>
              <a:t>对样品的化学成分进行</a:t>
            </a:r>
            <a:r>
              <a:rPr lang="zh-CN" altLang="en-US" sz="2400" b="1" dirty="0" smtClean="0">
                <a:solidFill>
                  <a:srgbClr val="FF0000"/>
                </a:solidFill>
              </a:rPr>
              <a:t>定性</a:t>
            </a:r>
            <a:r>
              <a:rPr lang="zh-CN" altLang="en-US" sz="2400" b="1" dirty="0" smtClean="0"/>
              <a:t>、</a:t>
            </a:r>
            <a:r>
              <a:rPr lang="zh-CN" altLang="en-US" sz="2400" b="1" dirty="0" smtClean="0">
                <a:solidFill>
                  <a:srgbClr val="FF0000"/>
                </a:solidFill>
              </a:rPr>
              <a:t>定量</a:t>
            </a:r>
            <a:r>
              <a:rPr lang="zh-CN" altLang="en-US" sz="2400" b="1" dirty="0" smtClean="0"/>
              <a:t>分析。</a:t>
            </a:r>
            <a:endParaRPr lang="en-US" altLang="zh-CN" sz="2400" b="1" dirty="0" smtClean="0"/>
          </a:p>
        </p:txBody>
      </p:sp>
      <p:sp>
        <p:nvSpPr>
          <p:cNvPr id="4" name="矩形 3"/>
          <p:cNvSpPr/>
          <p:nvPr/>
        </p:nvSpPr>
        <p:spPr>
          <a:xfrm>
            <a:off x="142844" y="2214554"/>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GC</a:t>
            </a:r>
          </a:p>
          <a:p>
            <a:pPr algn="ctr">
              <a:lnSpc>
                <a:spcPct val="150000"/>
              </a:lnSpc>
            </a:pPr>
            <a:r>
              <a:rPr lang="en-US" altLang="zh-CN" b="1" dirty="0" smtClean="0">
                <a:solidFill>
                  <a:schemeClr val="bg1"/>
                </a:solidFill>
                <a:latin typeface="Times New Roman" pitchFamily="18" charset="0"/>
                <a:cs typeface="Times New Roman" pitchFamily="18" charset="0"/>
              </a:rPr>
              <a:t>GC-MS</a:t>
            </a:r>
          </a:p>
          <a:p>
            <a:pPr algn="ctr">
              <a:lnSpc>
                <a:spcPct val="150000"/>
              </a:lnSpc>
            </a:pPr>
            <a:r>
              <a:rPr lang="en-US" altLang="zh-CN" b="1" dirty="0" smtClean="0">
                <a:solidFill>
                  <a:srgbClr val="FFFF00"/>
                </a:solidFill>
                <a:latin typeface="Times New Roman" pitchFamily="18" charset="0"/>
                <a:cs typeface="Times New Roman" pitchFamily="18" charset="0"/>
              </a:rPr>
              <a:t>HPLC</a:t>
            </a:r>
          </a:p>
          <a:p>
            <a:pPr algn="ctr">
              <a:lnSpc>
                <a:spcPct val="150000"/>
              </a:lnSpc>
            </a:pPr>
            <a:r>
              <a:rPr lang="en-US" altLang="zh-CN" b="1" dirty="0" smtClean="0">
                <a:solidFill>
                  <a:schemeClr val="bg1"/>
                </a:solidFill>
                <a:latin typeface="Times New Roman" pitchFamily="18" charset="0"/>
                <a:cs typeface="Times New Roman" pitchFamily="18" charset="0"/>
              </a:rPr>
              <a:t>LC-MS</a:t>
            </a:r>
          </a:p>
          <a:p>
            <a:pPr algn="ctr">
              <a:lnSpc>
                <a:spcPct val="150000"/>
              </a:lnSpc>
            </a:pPr>
            <a:r>
              <a:rPr lang="en-US" altLang="zh-CN" b="1" dirty="0" smtClean="0">
                <a:solidFill>
                  <a:schemeClr val="bg1"/>
                </a:solidFill>
                <a:latin typeface="Times New Roman" pitchFamily="18" charset="0"/>
                <a:cs typeface="Times New Roman" pitchFamily="18" charset="0"/>
              </a:rPr>
              <a:t>IC</a:t>
            </a:r>
          </a:p>
          <a:p>
            <a:pPr algn="ctr">
              <a:lnSpc>
                <a:spcPct val="150000"/>
              </a:lnSpc>
            </a:pPr>
            <a:r>
              <a:rPr lang="zh-CN" altLang="en-US" sz="1400" b="1" dirty="0" smtClean="0">
                <a:solidFill>
                  <a:srgbClr val="FFFF00"/>
                </a:solidFill>
                <a:latin typeface="Times New Roman" pitchFamily="18" charset="0"/>
                <a:cs typeface="Times New Roman" pitchFamily="18" charset="0"/>
              </a:rPr>
              <a:t>氨基酸分析</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5" name="TextBox 4"/>
          <p:cNvSpPr txBox="1"/>
          <p:nvPr/>
        </p:nvSpPr>
        <p:spPr>
          <a:xfrm>
            <a:off x="1500166" y="1643050"/>
            <a:ext cx="7143800" cy="5262979"/>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1</a:t>
            </a:r>
            <a:r>
              <a:rPr lang="zh-CN" altLang="en-US" sz="2400" b="1" dirty="0" smtClean="0">
                <a:solidFill>
                  <a:srgbClr val="3366FF"/>
                </a:solidFill>
              </a:rPr>
              <a:t>、气相色谱</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 Gas chromatography </a:t>
            </a:r>
            <a:r>
              <a:rPr lang="zh-CN" altLang="en-US" sz="2400" b="1" dirty="0" smtClean="0">
                <a:latin typeface="Times New Roman" pitchFamily="18" charset="0"/>
                <a:cs typeface="Times New Roman" pitchFamily="18" charset="0"/>
              </a:rPr>
              <a:t>，</a:t>
            </a:r>
            <a:r>
              <a:rPr lang="en-US" altLang="zh-CN" sz="2400" b="1" dirty="0" smtClean="0">
                <a:solidFill>
                  <a:srgbClr val="FF0000"/>
                </a:solidFill>
                <a:latin typeface="Times New Roman" pitchFamily="18" charset="0"/>
                <a:cs typeface="Times New Roman" pitchFamily="18" charset="0"/>
              </a:rPr>
              <a:t>GC</a:t>
            </a:r>
            <a:r>
              <a:rPr lang="zh-CN" altLang="en-US" sz="2400" b="1" dirty="0" smtClean="0">
                <a:latin typeface="Times New Roman" pitchFamily="18" charset="0"/>
                <a:cs typeface="Times New Roman" pitchFamily="18" charset="0"/>
              </a:rPr>
              <a:t>）</a:t>
            </a:r>
            <a:endParaRPr lang="en-US" altLang="zh-CN" sz="2400" b="1"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t>是一种分离、分析技术。</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分析对象：</a:t>
            </a:r>
            <a:r>
              <a:rPr lang="zh-CN" altLang="en-US" sz="2000" b="1" dirty="0" smtClean="0"/>
              <a:t>易挥发和热稳定的有机物，分子量</a:t>
            </a:r>
            <a:r>
              <a:rPr lang="en-US" altLang="zh-CN" sz="2000" b="1" dirty="0" smtClean="0"/>
              <a:t>&lt;400</a:t>
            </a:r>
            <a:r>
              <a:rPr lang="zh-CN" altLang="en-US" sz="2000" b="1" dirty="0" smtClean="0"/>
              <a:t>。</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sz="2000" b="1" dirty="0" smtClean="0"/>
              <a:t>利用物质的</a:t>
            </a:r>
            <a:r>
              <a:rPr lang="zh-CN" altLang="en-US" sz="2000" b="1" dirty="0" smtClean="0">
                <a:solidFill>
                  <a:srgbClr val="FF0000"/>
                </a:solidFill>
              </a:rPr>
              <a:t>沸点、极性</a:t>
            </a:r>
            <a:r>
              <a:rPr lang="zh-CN" altLang="en-US" sz="2000" b="1" dirty="0" smtClean="0"/>
              <a:t>的差异来实现混合物的分离。</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sz="2000" b="1" dirty="0" smtClean="0"/>
              <a:t>  </a:t>
            </a:r>
            <a:r>
              <a:rPr lang="zh-CN" altLang="en-US" sz="2000" b="1" dirty="0" smtClean="0">
                <a:solidFill>
                  <a:srgbClr val="3366FF"/>
                </a:solidFill>
              </a:rPr>
              <a:t>石化：</a:t>
            </a:r>
            <a:r>
              <a:rPr lang="zh-CN" altLang="en-US" sz="2000" b="1" dirty="0" smtClean="0"/>
              <a:t>油气田勘探、原油、炼厂气、油品、汽油添加剂分析</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环境：</a:t>
            </a:r>
            <a:r>
              <a:rPr lang="zh-CN" altLang="en-US" sz="2000" b="1" dirty="0" smtClean="0"/>
              <a:t>大气污染、饮用水、土壤、固废的有机污染物分析</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食品：</a:t>
            </a:r>
            <a:r>
              <a:rPr lang="zh-CN" altLang="en-US" sz="2000" b="1" dirty="0" smtClean="0"/>
              <a:t>农药残留、香精香料、食品添加剂、食品包装材料</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医药：</a:t>
            </a:r>
            <a:r>
              <a:rPr lang="zh-CN" altLang="en-US" sz="2000" b="1" dirty="0" smtClean="0"/>
              <a:t>药物成分、代谢物测定、药代动力学、临床药物监测</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化学合成：</a:t>
            </a:r>
            <a:r>
              <a:rPr lang="zh-CN" altLang="en-US" sz="2000" b="1" dirty="0" smtClean="0"/>
              <a:t>醇、酚、醚、醛、酮、酸和酯等</a:t>
            </a:r>
            <a:endParaRPr lang="en-US" altLang="zh-CN" sz="2000" b="1" dirty="0" smtClean="0"/>
          </a:p>
          <a:p>
            <a:pPr>
              <a:lnSpc>
                <a:spcPct val="150000"/>
              </a:lnSpc>
              <a:buClr>
                <a:srgbClr val="FF0000"/>
              </a:buClr>
            </a:pPr>
            <a:r>
              <a:rPr lang="en-US" altLang="zh-CN" sz="2000" b="1" dirty="0" smtClean="0"/>
              <a:t>     </a:t>
            </a:r>
            <a:r>
              <a:rPr lang="zh-CN" altLang="en-US" sz="2000" b="1" dirty="0" smtClean="0"/>
              <a:t>。。。。。。</a:t>
            </a:r>
            <a:endParaRPr lang="zh-CN" altLang="en-US" sz="2000" b="1" dirty="0"/>
          </a:p>
        </p:txBody>
      </p:sp>
      <p:pic>
        <p:nvPicPr>
          <p:cNvPr id="5122" name="Picture 2" descr="https://cbu01.alicdn.com/img/ibank/2014/955/871/1777178559_1164500762.400x400.jpg"/>
          <p:cNvPicPr>
            <a:picLocks noChangeAspect="1" noChangeArrowheads="1"/>
          </p:cNvPicPr>
          <p:nvPr/>
        </p:nvPicPr>
        <p:blipFill>
          <a:blip r:embed="rId2"/>
          <a:srcRect/>
          <a:stretch>
            <a:fillRect/>
          </a:stretch>
        </p:blipFill>
        <p:spPr bwMode="auto">
          <a:xfrm>
            <a:off x="4286248" y="0"/>
            <a:ext cx="1714512" cy="1285884"/>
          </a:xfrm>
          <a:prstGeom prst="rect">
            <a:avLst/>
          </a:prstGeom>
          <a:noFill/>
        </p:spPr>
      </p:pic>
      <p:pic>
        <p:nvPicPr>
          <p:cNvPr id="8" name="图片 7" descr="http://www.lhyiqi.com/upload/images/watermark/20130621_132802.jpg"/>
          <p:cNvPicPr/>
          <p:nvPr/>
        </p:nvPicPr>
        <p:blipFill>
          <a:blip r:embed="rId3"/>
          <a:srcRect/>
          <a:stretch>
            <a:fillRect/>
          </a:stretch>
        </p:blipFill>
        <p:spPr bwMode="auto">
          <a:xfrm>
            <a:off x="6143636" y="-24"/>
            <a:ext cx="2714644" cy="1357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additive="base">
                                        <p:cTn id="5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 calcmode="lin" valueType="num">
                                      <p:cBhvr additive="base">
                                        <p:cTn id="6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
                                            <p:txEl>
                                              <p:pRg st="9" end="9"/>
                                            </p:txEl>
                                          </p:spTgt>
                                        </p:tgtEl>
                                        <p:attrNameLst>
                                          <p:attrName>style.visibility</p:attrName>
                                        </p:attrNameLst>
                                      </p:cBhvr>
                                      <p:to>
                                        <p:strVal val="visible"/>
                                      </p:to>
                                    </p:set>
                                    <p:anim calcmode="lin" valueType="num">
                                      <p:cBhvr additive="base">
                                        <p:cTn id="7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 calcmode="lin" valueType="num">
                                      <p:cBhvr additive="base">
                                        <p:cTn id="7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 y="1574150"/>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CN" b="1" dirty="0" smtClean="0">
                <a:solidFill>
                  <a:srgbClr val="FFFF00"/>
                </a:solidFill>
                <a:latin typeface="Times New Roman" pitchFamily="18" charset="0"/>
                <a:cs typeface="Times New Roman" pitchFamily="18" charset="0"/>
              </a:rPr>
              <a:t>GC</a:t>
            </a:r>
          </a:p>
          <a:p>
            <a:pPr algn="ctr">
              <a:lnSpc>
                <a:spcPct val="150000"/>
              </a:lnSpc>
            </a:pPr>
            <a:r>
              <a:rPr lang="en-US" altLang="zh-CN" b="1" dirty="0" smtClean="0">
                <a:solidFill>
                  <a:schemeClr val="bg1"/>
                </a:solidFill>
                <a:latin typeface="Times New Roman" pitchFamily="18" charset="0"/>
                <a:cs typeface="Times New Roman" pitchFamily="18" charset="0"/>
              </a:rPr>
              <a:t>GC-MS</a:t>
            </a:r>
          </a:p>
          <a:p>
            <a:pPr algn="ctr">
              <a:lnSpc>
                <a:spcPct val="150000"/>
              </a:lnSpc>
            </a:pPr>
            <a:r>
              <a:rPr lang="en-US" altLang="zh-CN" b="1" dirty="0" smtClean="0">
                <a:solidFill>
                  <a:srgbClr val="FFFF00"/>
                </a:solidFill>
                <a:latin typeface="Times New Roman" pitchFamily="18" charset="0"/>
                <a:cs typeface="Times New Roman" pitchFamily="18" charset="0"/>
              </a:rPr>
              <a:t>HPLC</a:t>
            </a:r>
          </a:p>
          <a:p>
            <a:pPr algn="ctr">
              <a:lnSpc>
                <a:spcPct val="150000"/>
              </a:lnSpc>
            </a:pPr>
            <a:r>
              <a:rPr lang="en-US" altLang="zh-CN" b="1" dirty="0" smtClean="0">
                <a:solidFill>
                  <a:schemeClr val="bg1"/>
                </a:solidFill>
                <a:latin typeface="Times New Roman" pitchFamily="18" charset="0"/>
                <a:cs typeface="Times New Roman" pitchFamily="18" charset="0"/>
              </a:rPr>
              <a:t>LC-MS</a:t>
            </a:r>
          </a:p>
          <a:p>
            <a:pPr algn="ctr">
              <a:lnSpc>
                <a:spcPct val="150000"/>
              </a:lnSpc>
            </a:pPr>
            <a:r>
              <a:rPr lang="en-US" altLang="zh-CN" b="1" dirty="0" smtClean="0">
                <a:solidFill>
                  <a:schemeClr val="bg1"/>
                </a:solidFill>
                <a:latin typeface="Times New Roman" pitchFamily="18" charset="0"/>
                <a:cs typeface="Times New Roman" pitchFamily="18" charset="0"/>
              </a:rPr>
              <a:t>IC</a:t>
            </a:r>
          </a:p>
          <a:p>
            <a:pPr algn="ctr">
              <a:lnSpc>
                <a:spcPct val="150000"/>
              </a:lnSpc>
            </a:pPr>
            <a:r>
              <a:rPr lang="zh-CN" altLang="en-US" sz="1400" b="1" dirty="0" smtClean="0">
                <a:solidFill>
                  <a:srgbClr val="FFFF00"/>
                </a:solidFill>
                <a:latin typeface="Times New Roman" pitchFamily="18" charset="0"/>
                <a:cs typeface="Times New Roman" pitchFamily="18" charset="0"/>
              </a:rPr>
              <a:t>氨基酸分析</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3" name="TextBox 4"/>
          <p:cNvSpPr txBox="1"/>
          <p:nvPr/>
        </p:nvSpPr>
        <p:spPr>
          <a:xfrm>
            <a:off x="1214414" y="788332"/>
            <a:ext cx="7358114" cy="58169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rgbClr val="FF0000"/>
              </a:buClr>
            </a:pPr>
            <a:r>
              <a:rPr lang="en-US" altLang="zh-CN" sz="2400" b="1" dirty="0" smtClean="0">
                <a:solidFill>
                  <a:srgbClr val="3366FF"/>
                </a:solidFill>
              </a:rPr>
              <a:t>2</a:t>
            </a:r>
            <a:r>
              <a:rPr lang="zh-CN" altLang="en-US" sz="2400" b="1" dirty="0" smtClean="0">
                <a:solidFill>
                  <a:srgbClr val="3366FF"/>
                </a:solidFill>
              </a:rPr>
              <a:t>、高效液相色谱</a:t>
            </a:r>
            <a:endParaRPr lang="en-US" altLang="zh-CN" sz="2400" b="1" dirty="0" smtClean="0">
              <a:solidFill>
                <a:srgbClr val="3366FF"/>
              </a:solidFill>
            </a:endParaRPr>
          </a:p>
          <a:p>
            <a:pPr>
              <a:lnSpc>
                <a:spcPct val="150000"/>
              </a:lnSpc>
              <a:buClr>
                <a:srgbClr val="FF0000"/>
              </a:buClr>
            </a:pP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High Performance Liquid Chromatography</a:t>
            </a:r>
            <a:r>
              <a:rPr lang="zh-CN" altLang="en-US" sz="2000" dirty="0" smtClean="0">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HPLC</a:t>
            </a:r>
            <a:r>
              <a:rPr lang="zh-CN" altLang="en-US" sz="2000" dirty="0" smtClean="0">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t>是一种分离、分析技术。</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分析对象：</a:t>
            </a:r>
            <a:r>
              <a:rPr lang="zh-CN" altLang="en-US" sz="2000" b="1" dirty="0" smtClean="0"/>
              <a:t>高沸点、难挥发的有机物，分子量</a:t>
            </a:r>
            <a:r>
              <a:rPr lang="en-US" altLang="zh-CN" sz="2000" b="1" dirty="0" smtClean="0"/>
              <a:t>&gt;400, &lt;2000</a:t>
            </a:r>
            <a:r>
              <a:rPr lang="zh-CN" altLang="en-US" sz="2000" b="1" dirty="0" smtClean="0"/>
              <a:t>。</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原理：</a:t>
            </a:r>
            <a:r>
              <a:rPr lang="zh-CN" altLang="en-US" sz="2000" b="1" dirty="0" smtClean="0"/>
              <a:t>利用物质的</a:t>
            </a:r>
            <a:r>
              <a:rPr lang="zh-CN" altLang="en-US" sz="2000" b="1" dirty="0" smtClean="0">
                <a:solidFill>
                  <a:srgbClr val="FF0000"/>
                </a:solidFill>
              </a:rPr>
              <a:t>极性、分子量</a:t>
            </a:r>
            <a:r>
              <a:rPr lang="zh-CN" altLang="en-US" sz="2000" b="1" dirty="0" smtClean="0"/>
              <a:t>差异来实现混合物的分离。</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sz="2000" b="1" dirty="0" smtClean="0"/>
              <a:t>  </a:t>
            </a:r>
            <a:r>
              <a:rPr lang="zh-CN" altLang="en-US" sz="2000" b="1" dirty="0" smtClean="0">
                <a:solidFill>
                  <a:srgbClr val="3366FF"/>
                </a:solidFill>
              </a:rPr>
              <a:t>石化：</a:t>
            </a:r>
            <a:r>
              <a:rPr lang="zh-CN" altLang="en-US" sz="2000" b="1" dirty="0" smtClean="0"/>
              <a:t>油气田勘探、原油、炼厂气、油品、汽油添加剂分析</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环境：</a:t>
            </a:r>
            <a:r>
              <a:rPr lang="zh-CN" altLang="en-US" sz="2000" b="1" dirty="0" smtClean="0"/>
              <a:t>大气污染、饮用水、土壤、固废的有机污染物分析</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食品：</a:t>
            </a:r>
            <a:r>
              <a:rPr lang="zh-CN" altLang="en-US" sz="2000" b="1" dirty="0" smtClean="0"/>
              <a:t>农药残留、香精香料、食品添加剂、食品包装材料</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医药：</a:t>
            </a:r>
            <a:r>
              <a:rPr lang="zh-CN" altLang="en-US" sz="2000" b="1" dirty="0" smtClean="0"/>
              <a:t>药物成分、代谢物测定、药代动力学、临床药物监测</a:t>
            </a:r>
            <a:endParaRPr lang="en-US" altLang="zh-CN" sz="2000" b="1" dirty="0" smtClean="0"/>
          </a:p>
          <a:p>
            <a:pPr>
              <a:lnSpc>
                <a:spcPct val="150000"/>
              </a:lnSpc>
              <a:buClr>
                <a:srgbClr val="FF0000"/>
              </a:buClr>
              <a:buFont typeface="Arial" pitchFamily="34" charset="0"/>
              <a:buChar char="•"/>
            </a:pPr>
            <a:r>
              <a:rPr lang="en-US" altLang="zh-CN" sz="2000" b="1" dirty="0" smtClean="0"/>
              <a:t>  </a:t>
            </a:r>
            <a:r>
              <a:rPr lang="zh-CN" altLang="en-US" sz="2000" b="1" dirty="0" smtClean="0">
                <a:solidFill>
                  <a:srgbClr val="3366FF"/>
                </a:solidFill>
              </a:rPr>
              <a:t>化学合成：</a:t>
            </a:r>
            <a:r>
              <a:rPr lang="zh-CN" altLang="en-US" sz="2000" b="1" dirty="0" smtClean="0"/>
              <a:t>醇、酚、醚、醛、酮、酸和酯等</a:t>
            </a:r>
            <a:endParaRPr lang="en-US" altLang="zh-CN" sz="2000" b="1" dirty="0" smtClean="0"/>
          </a:p>
          <a:p>
            <a:pPr>
              <a:lnSpc>
                <a:spcPct val="150000"/>
              </a:lnSpc>
              <a:buClr>
                <a:srgbClr val="FF0000"/>
              </a:buClr>
            </a:pPr>
            <a:r>
              <a:rPr lang="en-US" altLang="zh-CN" sz="2000" b="1" dirty="0" smtClean="0"/>
              <a:t>    </a:t>
            </a:r>
            <a:r>
              <a:rPr lang="zh-CN" altLang="en-US" sz="2000" b="1" dirty="0" smtClean="0"/>
              <a:t>。。。。。。</a:t>
            </a:r>
            <a:endParaRPr lang="zh-CN" altLang="en-US" sz="2000" b="1" dirty="0"/>
          </a:p>
        </p:txBody>
      </p:sp>
      <p:pic>
        <p:nvPicPr>
          <p:cNvPr id="4100" name="Picture 4" descr="高效液相色谱(HPLC)">
            <a:hlinkClick r:id="rId2"/>
          </p:cNvPr>
          <p:cNvPicPr>
            <a:picLocks noChangeAspect="1" noChangeArrowheads="1"/>
          </p:cNvPicPr>
          <p:nvPr/>
        </p:nvPicPr>
        <p:blipFill>
          <a:blip r:embed="rId3"/>
          <a:srcRect/>
          <a:stretch>
            <a:fillRect/>
          </a:stretch>
        </p:blipFill>
        <p:spPr bwMode="auto">
          <a:xfrm>
            <a:off x="3857620" y="142851"/>
            <a:ext cx="1357322" cy="1357323"/>
          </a:xfrm>
          <a:prstGeom prst="rect">
            <a:avLst/>
          </a:prstGeom>
          <a:noFill/>
        </p:spPr>
      </p:pic>
      <p:pic>
        <p:nvPicPr>
          <p:cNvPr id="6" name="图片 5" descr="http://a.hiphotos.baidu.com/zhidao/pic/item/2f738bd4b31c870131b40464277f9e2f0708ff36.jpg"/>
          <p:cNvPicPr/>
          <p:nvPr/>
        </p:nvPicPr>
        <p:blipFill>
          <a:blip r:embed="rId4"/>
          <a:srcRect l="1445" r="29989" b="49888"/>
          <a:stretch>
            <a:fillRect/>
          </a:stretch>
        </p:blipFill>
        <p:spPr bwMode="auto">
          <a:xfrm>
            <a:off x="5314958" y="71414"/>
            <a:ext cx="3614760" cy="140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1521844"/>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CN" b="1" dirty="0" smtClean="0">
                <a:solidFill>
                  <a:srgbClr val="FFFF00"/>
                </a:solidFill>
                <a:latin typeface="Times New Roman" pitchFamily="18" charset="0"/>
                <a:cs typeface="Times New Roman" pitchFamily="18" charset="0"/>
              </a:rPr>
              <a:t>GC</a:t>
            </a:r>
          </a:p>
          <a:p>
            <a:pPr algn="ctr">
              <a:lnSpc>
                <a:spcPct val="150000"/>
              </a:lnSpc>
            </a:pPr>
            <a:r>
              <a:rPr lang="en-US" altLang="zh-CN" b="1" dirty="0" smtClean="0">
                <a:solidFill>
                  <a:schemeClr val="bg1"/>
                </a:solidFill>
                <a:latin typeface="Times New Roman" pitchFamily="18" charset="0"/>
                <a:cs typeface="Times New Roman" pitchFamily="18" charset="0"/>
              </a:rPr>
              <a:t>GC-MS</a:t>
            </a:r>
          </a:p>
          <a:p>
            <a:pPr algn="ctr">
              <a:lnSpc>
                <a:spcPct val="150000"/>
              </a:lnSpc>
            </a:pPr>
            <a:r>
              <a:rPr lang="en-US" altLang="zh-CN" b="1" dirty="0" smtClean="0">
                <a:solidFill>
                  <a:srgbClr val="FFFF00"/>
                </a:solidFill>
                <a:latin typeface="Times New Roman" pitchFamily="18" charset="0"/>
                <a:cs typeface="Times New Roman" pitchFamily="18" charset="0"/>
              </a:rPr>
              <a:t>HPLC</a:t>
            </a:r>
          </a:p>
          <a:p>
            <a:pPr algn="ctr">
              <a:lnSpc>
                <a:spcPct val="150000"/>
              </a:lnSpc>
            </a:pPr>
            <a:r>
              <a:rPr lang="en-US" altLang="zh-CN" b="1" dirty="0" smtClean="0">
                <a:solidFill>
                  <a:schemeClr val="bg1"/>
                </a:solidFill>
                <a:latin typeface="Times New Roman" pitchFamily="18" charset="0"/>
                <a:cs typeface="Times New Roman" pitchFamily="18" charset="0"/>
              </a:rPr>
              <a:t>LC-MS</a:t>
            </a:r>
          </a:p>
          <a:p>
            <a:pPr algn="ctr">
              <a:lnSpc>
                <a:spcPct val="150000"/>
              </a:lnSpc>
            </a:pPr>
            <a:r>
              <a:rPr lang="en-US" altLang="zh-CN" b="1" dirty="0" smtClean="0">
                <a:solidFill>
                  <a:schemeClr val="bg1"/>
                </a:solidFill>
                <a:latin typeface="Times New Roman" pitchFamily="18" charset="0"/>
                <a:cs typeface="Times New Roman" pitchFamily="18" charset="0"/>
              </a:rPr>
              <a:t>IC</a:t>
            </a:r>
          </a:p>
          <a:p>
            <a:pPr algn="ctr">
              <a:lnSpc>
                <a:spcPct val="150000"/>
              </a:lnSpc>
            </a:pPr>
            <a:r>
              <a:rPr lang="zh-CN" altLang="en-US" sz="1400" b="1" dirty="0" smtClean="0">
                <a:solidFill>
                  <a:srgbClr val="FFFF00"/>
                </a:solidFill>
                <a:latin typeface="Times New Roman" pitchFamily="18" charset="0"/>
                <a:cs typeface="Times New Roman" pitchFamily="18" charset="0"/>
              </a:rPr>
              <a:t>氨基酸分析</a:t>
            </a:r>
            <a:endParaRPr lang="en-US" altLang="zh-CN" sz="1400" b="1" dirty="0" smtClean="0">
              <a:solidFill>
                <a:srgbClr val="FFFF00"/>
              </a:solidFill>
              <a:latin typeface="Times New Roman" pitchFamily="18" charset="0"/>
              <a:cs typeface="Times New Roman" pitchFamily="18" charset="0"/>
            </a:endParaRP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3" name="TextBox 4"/>
          <p:cNvSpPr txBox="1"/>
          <p:nvPr/>
        </p:nvSpPr>
        <p:spPr>
          <a:xfrm>
            <a:off x="1500166" y="1142984"/>
            <a:ext cx="7143800" cy="4939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rgbClr val="FF0000"/>
              </a:buClr>
            </a:pPr>
            <a:r>
              <a:rPr lang="en-US" altLang="zh-CN" sz="2400" b="1" dirty="0" smtClean="0">
                <a:solidFill>
                  <a:srgbClr val="3366FF"/>
                </a:solidFill>
              </a:rPr>
              <a:t>3</a:t>
            </a:r>
            <a:r>
              <a:rPr lang="zh-CN" altLang="en-US" sz="2400" b="1" dirty="0" smtClean="0">
                <a:solidFill>
                  <a:srgbClr val="3366FF"/>
                </a:solidFill>
              </a:rPr>
              <a:t>、氨基酸分析仪</a:t>
            </a:r>
            <a:r>
              <a:rPr lang="zh-CN" altLang="en-US" sz="2400" b="1" dirty="0" smtClean="0"/>
              <a:t>（</a:t>
            </a:r>
            <a:r>
              <a:rPr lang="en-US" altLang="zh-CN" sz="2400" b="1" dirty="0" smtClean="0"/>
              <a:t> </a:t>
            </a:r>
            <a:r>
              <a:rPr lang="pt-BR" sz="2400" b="1" dirty="0" smtClean="0"/>
              <a:t>Amino Acid Analyzer </a:t>
            </a:r>
            <a:r>
              <a:rPr lang="zh-CN" altLang="en-US" sz="2400" b="1" dirty="0" smtClean="0"/>
              <a:t>，</a:t>
            </a:r>
            <a:r>
              <a:rPr lang="en-US" altLang="zh-CN" sz="2400" b="1" dirty="0" smtClean="0">
                <a:solidFill>
                  <a:srgbClr val="FF0000"/>
                </a:solidFill>
              </a:rPr>
              <a:t>AAA</a:t>
            </a:r>
            <a:r>
              <a:rPr lang="zh-CN" altLang="en-US" sz="2400" b="1" dirty="0" smtClean="0"/>
              <a:t>）</a:t>
            </a:r>
            <a:endParaRPr lang="en-US" altLang="zh-CN" sz="2400" b="1" dirty="0" smtClean="0"/>
          </a:p>
          <a:p>
            <a:pPr>
              <a:lnSpc>
                <a:spcPct val="150000"/>
              </a:lnSpc>
              <a:buClr>
                <a:srgbClr val="FF0000"/>
              </a:buClr>
              <a:buFont typeface="Wingdings" pitchFamily="2" charset="2"/>
              <a:buChar char="Ø"/>
            </a:pPr>
            <a:r>
              <a:rPr lang="zh-CN" altLang="en-US" b="1" dirty="0" smtClean="0"/>
              <a:t>是一种专门分离、分析氨基酸技术。</a:t>
            </a:r>
            <a:endParaRPr lang="en-US" altLang="zh-CN" b="1" dirty="0" smtClean="0"/>
          </a:p>
          <a:p>
            <a:pPr>
              <a:lnSpc>
                <a:spcPct val="150000"/>
              </a:lnSpc>
              <a:buClr>
                <a:srgbClr val="FF0000"/>
              </a:buClr>
              <a:buFont typeface="Wingdings" pitchFamily="2" charset="2"/>
              <a:buChar char="Ø"/>
            </a:pPr>
            <a:r>
              <a:rPr lang="zh-CN" altLang="en-US" b="1" dirty="0" smtClean="0">
                <a:solidFill>
                  <a:srgbClr val="3366FF"/>
                </a:solidFill>
              </a:rPr>
              <a:t>分析对象：</a:t>
            </a:r>
            <a:r>
              <a:rPr lang="zh-CN" altLang="en-US" b="1" dirty="0" smtClean="0"/>
              <a:t>蛋白质水解液、游离氨基酸。</a:t>
            </a:r>
            <a:endParaRPr lang="en-US" altLang="zh-CN" b="1" dirty="0" smtClean="0"/>
          </a:p>
          <a:p>
            <a:pPr>
              <a:lnSpc>
                <a:spcPct val="150000"/>
              </a:lnSpc>
              <a:buClr>
                <a:srgbClr val="FF0000"/>
              </a:buClr>
              <a:buFont typeface="Wingdings" pitchFamily="2" charset="2"/>
              <a:buChar char="Ø"/>
            </a:pPr>
            <a:r>
              <a:rPr lang="en-US" altLang="zh-CN" b="1" dirty="0" smtClean="0"/>
              <a:t> </a:t>
            </a:r>
            <a:r>
              <a:rPr lang="zh-CN" altLang="en-US" b="1" dirty="0" smtClean="0">
                <a:solidFill>
                  <a:srgbClr val="3366FF"/>
                </a:solidFill>
              </a:rPr>
              <a:t>原理：</a:t>
            </a:r>
            <a:r>
              <a:rPr lang="zh-CN" altLang="en-US" b="1" dirty="0" smtClean="0"/>
              <a:t>采用经典的阳离子交换</a:t>
            </a:r>
            <a:r>
              <a:rPr lang="zh-CN" altLang="en-US" b="1" dirty="0" smtClean="0">
                <a:solidFill>
                  <a:srgbClr val="FF0000"/>
                </a:solidFill>
              </a:rPr>
              <a:t>色谱</a:t>
            </a:r>
            <a:r>
              <a:rPr lang="zh-CN" altLang="en-US" b="1" dirty="0" smtClean="0"/>
              <a:t>分离、</a:t>
            </a:r>
            <a:r>
              <a:rPr lang="zh-CN" altLang="en-US" b="1" dirty="0" smtClean="0">
                <a:solidFill>
                  <a:srgbClr val="FF0000"/>
                </a:solidFill>
              </a:rPr>
              <a:t>茚三酮</a:t>
            </a:r>
            <a:r>
              <a:rPr lang="zh-CN" altLang="en-US" b="1" dirty="0" smtClean="0"/>
              <a:t>柱后衍生法</a:t>
            </a:r>
            <a:endParaRPr lang="en-US" altLang="zh-CN" b="1" dirty="0" smtClean="0"/>
          </a:p>
          <a:p>
            <a:pPr>
              <a:lnSpc>
                <a:spcPct val="150000"/>
              </a:lnSpc>
              <a:buClr>
                <a:srgbClr val="FF0000"/>
              </a:buClr>
              <a:buFont typeface="Wingdings" pitchFamily="2" charset="2"/>
              <a:buChar char="Ø"/>
            </a:pPr>
            <a:r>
              <a:rPr lang="en-US" altLang="zh-CN" b="1" dirty="0" smtClean="0"/>
              <a:t> </a:t>
            </a:r>
            <a:r>
              <a:rPr lang="zh-CN" altLang="en-US" b="1" dirty="0" smtClean="0">
                <a:solidFill>
                  <a:srgbClr val="3366FF"/>
                </a:solidFill>
              </a:rPr>
              <a:t>应用领域：</a:t>
            </a:r>
            <a:endParaRPr lang="en-US" altLang="zh-CN" b="1" dirty="0" smtClean="0">
              <a:solidFill>
                <a:srgbClr val="3366FF"/>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医学：</a:t>
            </a:r>
            <a:r>
              <a:rPr lang="zh-CN" altLang="en-US" b="1" u="sng" dirty="0" smtClean="0"/>
              <a:t>氨基酸代谢</a:t>
            </a:r>
            <a:r>
              <a:rPr lang="zh-CN" altLang="en-US" b="1" dirty="0" smtClean="0"/>
              <a:t>异常、必需氨基酸</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饲料：</a:t>
            </a:r>
            <a:r>
              <a:rPr lang="zh-CN" altLang="en-US" b="1" dirty="0" smtClean="0"/>
              <a:t>质量控制、真伪鉴别（</a:t>
            </a:r>
            <a:r>
              <a:rPr lang="zh-CN" altLang="en-US" b="1" dirty="0" smtClean="0">
                <a:hlinkClick r:id="rId2"/>
              </a:rPr>
              <a:t>鱼粉</a:t>
            </a:r>
            <a:r>
              <a:rPr lang="zh-CN" altLang="en-US" b="1" dirty="0" smtClean="0"/>
              <a:t>组成是赖氨酸、蛋氨酸含量高）</a:t>
            </a:r>
            <a:endParaRPr lang="en-US" altLang="zh-CN" b="1" dirty="0" smtClean="0"/>
          </a:p>
          <a:p>
            <a:pPr>
              <a:lnSpc>
                <a:spcPct val="150000"/>
              </a:lnSpc>
              <a:buClr>
                <a:srgbClr val="FF0000"/>
              </a:buClr>
              <a:buFont typeface="Arial" pitchFamily="34" charset="0"/>
              <a:buChar char="•"/>
            </a:pPr>
            <a:r>
              <a:rPr lang="zh-CN" altLang="en-US" b="1" dirty="0" smtClean="0">
                <a:solidFill>
                  <a:srgbClr val="7030A0"/>
                </a:solidFill>
              </a:rPr>
              <a:t>  农业、食品、饮料：</a:t>
            </a:r>
            <a:endParaRPr lang="en-US" altLang="zh-CN" b="1" dirty="0" smtClean="0">
              <a:solidFill>
                <a:srgbClr val="7030A0"/>
              </a:solidFill>
            </a:endParaRPr>
          </a:p>
          <a:p>
            <a:r>
              <a:rPr lang="zh-CN" altLang="en-US" b="1" dirty="0" smtClean="0"/>
              <a:t>   </a:t>
            </a:r>
            <a:r>
              <a:rPr lang="zh-CN" altLang="en-US" b="1" dirty="0" smtClean="0">
                <a:solidFill>
                  <a:srgbClr val="00B050"/>
                </a:solidFill>
              </a:rPr>
              <a:t>■</a:t>
            </a:r>
            <a:r>
              <a:rPr lang="zh-CN" altLang="en-US" b="1" dirty="0" smtClean="0"/>
              <a:t> 对玉米、大豆、小麦等的氨基酸检测</a:t>
            </a:r>
          </a:p>
          <a:p>
            <a:r>
              <a:rPr lang="zh-CN" altLang="en-US" b="1" dirty="0" smtClean="0"/>
              <a:t>   </a:t>
            </a:r>
            <a:r>
              <a:rPr lang="zh-CN" altLang="en-US" b="1" dirty="0" smtClean="0">
                <a:solidFill>
                  <a:srgbClr val="00B050"/>
                </a:solidFill>
              </a:rPr>
              <a:t>■</a:t>
            </a:r>
            <a:r>
              <a:rPr lang="zh-CN" altLang="en-US" b="1" dirty="0" smtClean="0"/>
              <a:t> 对果汁、饮料进行真伪的鉴别</a:t>
            </a:r>
          </a:p>
          <a:p>
            <a:r>
              <a:rPr lang="zh-CN" altLang="en-US" b="1" dirty="0" smtClean="0"/>
              <a:t>   </a:t>
            </a:r>
            <a:r>
              <a:rPr lang="zh-CN" altLang="en-US" b="1" dirty="0" smtClean="0">
                <a:solidFill>
                  <a:srgbClr val="00B050"/>
                </a:solidFill>
              </a:rPr>
              <a:t>■</a:t>
            </a:r>
            <a:r>
              <a:rPr lang="zh-CN" altLang="en-US" b="1" dirty="0" smtClean="0"/>
              <a:t> 测定</a:t>
            </a:r>
            <a:r>
              <a:rPr lang="zh-CN" altLang="en-US" b="1" dirty="0" smtClean="0">
                <a:hlinkClick r:id="rId3"/>
              </a:rPr>
              <a:t>茶氨酸</a:t>
            </a:r>
            <a:r>
              <a:rPr lang="zh-CN" altLang="en-US" b="1" dirty="0" smtClean="0"/>
              <a:t>来鉴别茶叶真伪</a:t>
            </a:r>
          </a:p>
          <a:p>
            <a:r>
              <a:rPr lang="zh-CN" altLang="en-US" b="1" dirty="0" smtClean="0"/>
              <a:t>   </a:t>
            </a:r>
            <a:r>
              <a:rPr lang="zh-CN" altLang="en-US" b="1" dirty="0" smtClean="0">
                <a:solidFill>
                  <a:srgbClr val="00B050"/>
                </a:solidFill>
              </a:rPr>
              <a:t>■</a:t>
            </a:r>
            <a:r>
              <a:rPr lang="zh-CN" altLang="en-US" b="1" dirty="0" smtClean="0"/>
              <a:t> 对酱油级别的认定</a:t>
            </a:r>
            <a:endParaRPr lang="en-US" altLang="zh-CN" b="1" dirty="0" smtClean="0"/>
          </a:p>
          <a:p>
            <a:r>
              <a:rPr lang="en-US" altLang="zh-CN" b="1" dirty="0" smtClean="0"/>
              <a:t>         </a:t>
            </a:r>
            <a:r>
              <a:rPr lang="zh-CN" altLang="en-US" b="1" dirty="0" smtClean="0"/>
              <a:t>。。。。。。</a:t>
            </a:r>
          </a:p>
        </p:txBody>
      </p:sp>
      <p:pic>
        <p:nvPicPr>
          <p:cNvPr id="5" name="Picture 2" descr="https://gss0.bdstatic.com/94o3dSag_xI4khGkpoWK1HF6hhy/baike/s%3D250/sign=717dcaa9b13533faf1b6942b98d2fdca/b7fd5266d0160924c3bde1bcd40735fae7cd34f8.jpg"/>
          <p:cNvPicPr>
            <a:picLocks noChangeAspect="1" noChangeArrowheads="1"/>
          </p:cNvPicPr>
          <p:nvPr/>
        </p:nvPicPr>
        <p:blipFill>
          <a:blip r:embed="rId4"/>
          <a:srcRect/>
          <a:stretch>
            <a:fillRect/>
          </a:stretch>
        </p:blipFill>
        <p:spPr bwMode="auto">
          <a:xfrm>
            <a:off x="6286512" y="142852"/>
            <a:ext cx="2381250" cy="1171575"/>
          </a:xfrm>
          <a:prstGeom prst="rect">
            <a:avLst/>
          </a:prstGeom>
          <a:noFill/>
        </p:spPr>
      </p:pic>
      <p:pic>
        <p:nvPicPr>
          <p:cNvPr id="3074" name="Picture 2" descr="氨基酸全自动分析仪(Amino Acid)">
            <a:hlinkClick r:id="rId5"/>
          </p:cNvPr>
          <p:cNvPicPr>
            <a:picLocks noChangeAspect="1" noChangeArrowheads="1"/>
          </p:cNvPicPr>
          <p:nvPr/>
        </p:nvPicPr>
        <p:blipFill>
          <a:blip r:embed="rId6"/>
          <a:srcRect/>
          <a:stretch>
            <a:fillRect/>
          </a:stretch>
        </p:blipFill>
        <p:spPr bwMode="auto">
          <a:xfrm>
            <a:off x="4500562" y="142852"/>
            <a:ext cx="1219200" cy="121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142852"/>
            <a:ext cx="3286148" cy="6429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二、元素分析</a:t>
            </a:r>
            <a:endParaRPr lang="zh-CN" altLang="en-US" sz="3200" b="1" dirty="0">
              <a:solidFill>
                <a:schemeClr val="bg1"/>
              </a:solidFill>
            </a:endParaRPr>
          </a:p>
        </p:txBody>
      </p:sp>
      <p:sp>
        <p:nvSpPr>
          <p:cNvPr id="5" name="TextBox 4"/>
          <p:cNvSpPr txBox="1"/>
          <p:nvPr/>
        </p:nvSpPr>
        <p:spPr>
          <a:xfrm>
            <a:off x="285720" y="857232"/>
            <a:ext cx="8715404" cy="830997"/>
          </a:xfrm>
          <a:prstGeom prst="rect">
            <a:avLst/>
          </a:prstGeom>
          <a:noFill/>
        </p:spPr>
        <p:txBody>
          <a:bodyPr wrap="square" rtlCol="0">
            <a:spAutoFit/>
          </a:bodyPr>
          <a:lstStyle/>
          <a:p>
            <a:pPr marL="514350" indent="-514350">
              <a:buAutoNum type="arabicPeriod"/>
            </a:pPr>
            <a:r>
              <a:rPr lang="zh-CN" altLang="en-US" sz="2400" b="1" dirty="0" smtClean="0">
                <a:solidFill>
                  <a:srgbClr val="0070C0"/>
                </a:solidFill>
                <a:latin typeface="Times New Roman" pitchFamily="18" charset="0"/>
                <a:cs typeface="Times New Roman" pitchFamily="18" charset="0"/>
                <a:sym typeface="Wingdings" pitchFamily="2" charset="2"/>
              </a:rPr>
              <a:t>电感耦合等离子体质谱</a:t>
            </a:r>
            <a:endParaRPr lang="en-US" altLang="zh-CN" sz="2400" b="1" dirty="0" smtClean="0">
              <a:solidFill>
                <a:srgbClr val="0070C0"/>
              </a:solidFill>
              <a:latin typeface="Times New Roman" pitchFamily="18" charset="0"/>
              <a:cs typeface="Times New Roman" pitchFamily="18" charset="0"/>
              <a:sym typeface="Wingdings" pitchFamily="2" charset="2"/>
            </a:endParaRPr>
          </a:p>
          <a:p>
            <a:pPr marL="514350" indent="-514350"/>
            <a:r>
              <a:rPr lang="en-US" altLang="zh-CN" sz="2400" b="1" dirty="0" smtClean="0">
                <a:solidFill>
                  <a:srgbClr val="0070C0"/>
                </a:solidFill>
                <a:latin typeface="Times New Roman" pitchFamily="18" charset="0"/>
                <a:cs typeface="Times New Roman" pitchFamily="18" charset="0"/>
                <a:sym typeface="Wingdings" pitchFamily="2" charset="2"/>
              </a:rPr>
              <a:t>     </a:t>
            </a:r>
            <a:r>
              <a:rPr lang="zh-CN" altLang="en-US" sz="2000" b="1" dirty="0" smtClean="0">
                <a:solidFill>
                  <a:srgbClr val="0070C0"/>
                </a:solidFill>
                <a:latin typeface="Times New Roman" pitchFamily="18" charset="0"/>
                <a:cs typeface="Times New Roman" pitchFamily="18" charset="0"/>
                <a:sym typeface="Wingdings" pitchFamily="2" charset="2"/>
              </a:rPr>
              <a:t>（</a:t>
            </a:r>
            <a:r>
              <a:rPr lang="en-US" altLang="en-US" sz="2000" b="1" dirty="0" smtClean="0">
                <a:solidFill>
                  <a:srgbClr val="0070C0"/>
                </a:solidFill>
                <a:latin typeface="Times New Roman" pitchFamily="18" charset="0"/>
                <a:cs typeface="Times New Roman" pitchFamily="18" charset="0"/>
                <a:sym typeface="Wingdings" pitchFamily="2" charset="2"/>
              </a:rPr>
              <a:t>Inductively Coupled Plasma Mass Spectromet</a:t>
            </a:r>
            <a:r>
              <a:rPr lang="en-US" altLang="zh-CN" sz="2000" b="1" dirty="0" smtClean="0">
                <a:solidFill>
                  <a:srgbClr val="0070C0"/>
                </a:solidFill>
                <a:latin typeface="Times New Roman" pitchFamily="18" charset="0"/>
                <a:cs typeface="Times New Roman" pitchFamily="18" charset="0"/>
                <a:sym typeface="Wingdings" pitchFamily="2" charset="2"/>
              </a:rPr>
              <a:t>er,  </a:t>
            </a:r>
            <a:r>
              <a:rPr lang="en-US" altLang="en-US" sz="2000" b="1" dirty="0" smtClean="0">
                <a:solidFill>
                  <a:srgbClr val="FF0000"/>
                </a:solidFill>
                <a:latin typeface="Times New Roman" pitchFamily="18" charset="0"/>
                <a:cs typeface="Times New Roman" pitchFamily="18" charset="0"/>
                <a:sym typeface="Wingdings" pitchFamily="2" charset="2"/>
              </a:rPr>
              <a:t>ICP-MS</a:t>
            </a:r>
            <a:r>
              <a:rPr lang="zh-CN" altLang="en-US" sz="2000" b="1" dirty="0" smtClean="0">
                <a:solidFill>
                  <a:srgbClr val="0070C0"/>
                </a:solidFill>
                <a:latin typeface="Times New Roman" pitchFamily="18" charset="0"/>
                <a:cs typeface="Times New Roman" pitchFamily="18" charset="0"/>
                <a:sym typeface="Wingdings" pitchFamily="2" charset="2"/>
              </a:rPr>
              <a:t>） </a:t>
            </a:r>
          </a:p>
        </p:txBody>
      </p:sp>
      <p:sp>
        <p:nvSpPr>
          <p:cNvPr id="4" name="矩形 3"/>
          <p:cNvSpPr/>
          <p:nvPr/>
        </p:nvSpPr>
        <p:spPr>
          <a:xfrm>
            <a:off x="142844" y="2285992"/>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chemeClr val="bg1"/>
                </a:solidFill>
                <a:latin typeface="Times New Roman" pitchFamily="18" charset="0"/>
                <a:cs typeface="Times New Roman" pitchFamily="18" charset="0"/>
              </a:rPr>
              <a:t>AAS</a:t>
            </a:r>
          </a:p>
          <a:p>
            <a:pPr algn="ctr">
              <a:lnSpc>
                <a:spcPct val="150000"/>
              </a:lnSpc>
            </a:pPr>
            <a:r>
              <a:rPr lang="en-US" altLang="zh-CN" b="1" dirty="0" smtClean="0">
                <a:solidFill>
                  <a:schemeClr val="bg1"/>
                </a:solidFill>
                <a:latin typeface="Times New Roman" pitchFamily="18" charset="0"/>
                <a:cs typeface="Times New Roman" pitchFamily="18" charset="0"/>
              </a:rPr>
              <a:t>ICP-OES</a:t>
            </a:r>
          </a:p>
          <a:p>
            <a:pPr algn="ctr">
              <a:lnSpc>
                <a:spcPct val="150000"/>
              </a:lnSpc>
            </a:pPr>
            <a:r>
              <a:rPr lang="en-US" altLang="zh-CN" b="1" dirty="0" smtClean="0">
                <a:solidFill>
                  <a:srgbClr val="FFFF00"/>
                </a:solidFill>
                <a:latin typeface="Times New Roman" pitchFamily="18" charset="0"/>
                <a:cs typeface="Times New Roman" pitchFamily="18" charset="0"/>
              </a:rPr>
              <a:t>ICP-MS</a:t>
            </a:r>
          </a:p>
          <a:p>
            <a:pPr algn="ctr">
              <a:lnSpc>
                <a:spcPct val="150000"/>
              </a:lnSpc>
            </a:pPr>
            <a:r>
              <a:rPr lang="en-US" altLang="zh-CN" b="1" dirty="0" smtClean="0">
                <a:solidFill>
                  <a:schemeClr val="bg1"/>
                </a:solidFill>
                <a:latin typeface="Times New Roman" pitchFamily="18" charset="0"/>
                <a:cs typeface="Times New Roman" pitchFamily="18" charset="0"/>
              </a:rPr>
              <a:t>XRF</a:t>
            </a:r>
          </a:p>
          <a:p>
            <a:pPr algn="ctr">
              <a:lnSpc>
                <a:spcPct val="150000"/>
              </a:lnSpc>
            </a:pPr>
            <a:r>
              <a:rPr lang="zh-CN" altLang="en-US" sz="1400" b="1" dirty="0" smtClean="0">
                <a:solidFill>
                  <a:schemeClr val="bg1"/>
                </a:solidFill>
                <a:latin typeface="Times New Roman" pitchFamily="18" charset="0"/>
                <a:cs typeface="Times New Roman" pitchFamily="18" charset="0"/>
              </a:rPr>
              <a:t>元素分析仪</a:t>
            </a:r>
            <a:endParaRPr lang="en-US" altLang="zh-CN" sz="1400" b="1" dirty="0" smtClean="0">
              <a:solidFill>
                <a:schemeClr val="bg1"/>
              </a:solidFill>
              <a:latin typeface="Times New Roman" pitchFamily="18" charset="0"/>
              <a:cs typeface="Times New Roman" pitchFamily="18" charset="0"/>
            </a:endParaRPr>
          </a:p>
          <a:p>
            <a:pPr algn="ctr">
              <a:lnSpc>
                <a:spcPct val="150000"/>
              </a:lnSpc>
            </a:pPr>
            <a:r>
              <a:rPr lang="en-US" altLang="zh-CN" b="1" dirty="0" smtClean="0">
                <a:solidFill>
                  <a:srgbClr val="FFFF00"/>
                </a:solidFill>
                <a:latin typeface="Times New Roman" pitchFamily="18" charset="0"/>
                <a:cs typeface="Times New Roman" pitchFamily="18" charset="0"/>
              </a:rPr>
              <a:t>EDS</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
        <p:nvSpPr>
          <p:cNvPr id="6" name="TextBox 5"/>
          <p:cNvSpPr txBox="1"/>
          <p:nvPr/>
        </p:nvSpPr>
        <p:spPr>
          <a:xfrm>
            <a:off x="1643042" y="1714488"/>
            <a:ext cx="7215238" cy="4773614"/>
          </a:xfrm>
          <a:prstGeom prst="rect">
            <a:avLst/>
          </a:prstGeom>
          <a:noFill/>
        </p:spPr>
        <p:txBody>
          <a:bodyPr wrap="square" rtlCol="0">
            <a:spAutoFit/>
          </a:bodyPr>
          <a:lstStyle/>
          <a:p>
            <a:pPr>
              <a:lnSpc>
                <a:spcPct val="150000"/>
              </a:lnSpc>
              <a:buClr>
                <a:srgbClr val="FF0000"/>
              </a:buClr>
              <a:buFont typeface="Wingdings" pitchFamily="2" charset="2"/>
              <a:buChar char="Ø"/>
            </a:pPr>
            <a:r>
              <a:rPr lang="zh-CN" altLang="en-US" b="1" dirty="0" smtClean="0">
                <a:solidFill>
                  <a:srgbClr val="3366FF"/>
                </a:solidFill>
              </a:rPr>
              <a:t> 分析对象：</a:t>
            </a:r>
            <a:r>
              <a:rPr lang="en-US" altLang="zh-CN" b="1" dirty="0" smtClean="0"/>
              <a:t>1.</a:t>
            </a:r>
            <a:r>
              <a:rPr lang="zh-CN" altLang="en-US" b="1" dirty="0" smtClean="0"/>
              <a:t>痕量及超痕量多元素分析； </a:t>
            </a:r>
            <a:r>
              <a:rPr lang="en-US" altLang="zh-CN" b="1" dirty="0" smtClean="0"/>
              <a:t>2.</a:t>
            </a:r>
            <a:r>
              <a:rPr lang="zh-CN" altLang="en-US" b="1" dirty="0" smtClean="0"/>
              <a:t>同位素比值分析</a:t>
            </a:r>
            <a:endParaRPr lang="en-US" altLang="zh-CN" b="1" dirty="0" smtClean="0"/>
          </a:p>
          <a:p>
            <a:pPr>
              <a:buClr>
                <a:srgbClr val="FF0000"/>
              </a:buClr>
              <a:buFont typeface="Wingdings" pitchFamily="2" charset="2"/>
              <a:buChar char="Ø"/>
            </a:pPr>
            <a:r>
              <a:rPr lang="en-US" altLang="zh-CN" b="1" dirty="0" smtClean="0"/>
              <a:t> </a:t>
            </a:r>
            <a:r>
              <a:rPr lang="zh-CN" altLang="en-US" b="1" dirty="0" smtClean="0">
                <a:solidFill>
                  <a:srgbClr val="3366FF"/>
                </a:solidFill>
              </a:rPr>
              <a:t>原理：</a:t>
            </a:r>
            <a:r>
              <a:rPr lang="zh-CN" altLang="en-US" b="1" dirty="0" smtClean="0"/>
              <a:t>溶液样品送入等离子体光源，高温汽化，解离出离子化气体，通过铜或镍取样锥收集的离子，在低真空下形成分子束，再通过截取锥进入四极质谱分析器，经滤质器质量分离后，到达离子探测器，根据探测器的计数与浓度的比例关系</a:t>
            </a:r>
            <a:r>
              <a:rPr lang="en-US" b="1" dirty="0" smtClean="0"/>
              <a:t>,</a:t>
            </a:r>
            <a:r>
              <a:rPr lang="zh-CN" altLang="en-US" b="1" dirty="0" smtClean="0"/>
              <a:t>可测出元素的含量或</a:t>
            </a:r>
            <a:r>
              <a:rPr lang="en-US" b="1" dirty="0" err="1" smtClean="0"/>
              <a:t>同位素</a:t>
            </a:r>
            <a:r>
              <a:rPr lang="zh-CN" altLang="en-US" b="1" dirty="0" smtClean="0"/>
              <a:t>比值。</a:t>
            </a:r>
            <a:endParaRPr lang="en-US" altLang="zh-CN" b="1" dirty="0" smtClean="0"/>
          </a:p>
          <a:p>
            <a:pPr>
              <a:buClr>
                <a:srgbClr val="FF0000"/>
              </a:buClr>
              <a:buFont typeface="Wingdings" pitchFamily="2" charset="2"/>
              <a:buChar char="Ø"/>
            </a:pPr>
            <a:r>
              <a:rPr lang="en-US" altLang="zh-CN" b="1" dirty="0" smtClean="0"/>
              <a:t>  </a:t>
            </a:r>
            <a:r>
              <a:rPr lang="zh-CN" altLang="en-US" b="1" dirty="0" smtClean="0">
                <a:solidFill>
                  <a:srgbClr val="3366FF"/>
                </a:solidFill>
              </a:rPr>
              <a:t>特点：</a:t>
            </a:r>
            <a:r>
              <a:rPr lang="zh-CN" altLang="en-US" b="1" dirty="0" smtClean="0"/>
              <a:t>很低的检出限</a:t>
            </a:r>
            <a:r>
              <a:rPr lang="en-US" altLang="zh-CN" b="1" dirty="0" smtClean="0"/>
              <a:t>(</a:t>
            </a:r>
            <a:r>
              <a:rPr lang="zh-CN" altLang="en-US" b="1" dirty="0" smtClean="0"/>
              <a:t>达</a:t>
            </a:r>
            <a:r>
              <a:rPr lang="en-US" altLang="zh-CN" b="1" dirty="0" err="1" smtClean="0"/>
              <a:t>ppt</a:t>
            </a:r>
            <a:r>
              <a:rPr lang="en-US" altLang="zh-CN" b="1" dirty="0" smtClean="0"/>
              <a:t>), </a:t>
            </a:r>
            <a:r>
              <a:rPr lang="zh-CN" altLang="en-US" b="1" dirty="0" smtClean="0"/>
              <a:t>基体效应小</a:t>
            </a:r>
            <a:r>
              <a:rPr lang="en-US" altLang="zh-CN" b="1" dirty="0" smtClean="0"/>
              <a:t>,</a:t>
            </a:r>
            <a:r>
              <a:rPr lang="zh-CN" altLang="en-US" b="1" dirty="0" smtClean="0"/>
              <a:t>谱线简单，能同时测定许多元素。</a:t>
            </a:r>
            <a:endParaRPr lang="en-US" altLang="zh-CN" b="1" dirty="0" smtClean="0"/>
          </a:p>
          <a:p>
            <a:pPr>
              <a:lnSpc>
                <a:spcPct val="120000"/>
              </a:lnSpc>
              <a:buClr>
                <a:srgbClr val="FF0000"/>
              </a:buClr>
              <a:buFont typeface="Wingdings" pitchFamily="2" charset="2"/>
              <a:buChar char="Ø"/>
            </a:pPr>
            <a:r>
              <a:rPr lang="en-US" altLang="zh-CN" b="1" dirty="0" smtClean="0"/>
              <a:t> </a:t>
            </a:r>
            <a:r>
              <a:rPr lang="zh-CN" altLang="en-US" b="1" dirty="0" smtClean="0">
                <a:solidFill>
                  <a:srgbClr val="3366FF"/>
                </a:solidFill>
              </a:rPr>
              <a:t>应用领域：</a:t>
            </a:r>
            <a:endParaRPr lang="en-US" altLang="zh-CN" b="1" dirty="0" smtClean="0">
              <a:solidFill>
                <a:srgbClr val="3366FF"/>
              </a:solidFill>
            </a:endParaRPr>
          </a:p>
          <a:p>
            <a:pPr>
              <a:lnSpc>
                <a:spcPct val="120000"/>
              </a:lnSpc>
              <a:buClr>
                <a:srgbClr val="FF0000"/>
              </a:buClr>
              <a:buFont typeface="Arial" pitchFamily="34" charset="0"/>
              <a:buChar char="•"/>
            </a:pPr>
            <a:r>
              <a:rPr lang="zh-CN" altLang="en-US" b="1" dirty="0" smtClean="0"/>
              <a:t>  </a:t>
            </a:r>
            <a:r>
              <a:rPr lang="zh-CN" altLang="en-US" b="1" dirty="0" smtClean="0">
                <a:solidFill>
                  <a:srgbClr val="7030A0"/>
                </a:solidFill>
              </a:rPr>
              <a:t>地质学：</a:t>
            </a:r>
            <a:r>
              <a:rPr lang="zh-CN" altLang="en-US" b="1" dirty="0" smtClean="0"/>
              <a:t>岩石、矿物、地下水中微量、痕量和超痕量元素。</a:t>
            </a:r>
            <a:endParaRPr lang="en-US" altLang="zh-CN" b="1" dirty="0" smtClean="0"/>
          </a:p>
          <a:p>
            <a:pPr>
              <a:lnSpc>
                <a:spcPct val="120000"/>
              </a:lnSpc>
              <a:buClr>
                <a:srgbClr val="FF0000"/>
              </a:buClr>
              <a:buFont typeface="Arial" pitchFamily="34" charset="0"/>
              <a:buChar char="•"/>
            </a:pPr>
            <a:r>
              <a:rPr lang="zh-CN" altLang="en-US" b="1" dirty="0" smtClean="0"/>
              <a:t>  </a:t>
            </a:r>
            <a:r>
              <a:rPr lang="zh-CN" altLang="en-US" b="1" dirty="0" smtClean="0">
                <a:solidFill>
                  <a:srgbClr val="7030A0"/>
                </a:solidFill>
              </a:rPr>
              <a:t>环境：</a:t>
            </a:r>
            <a:r>
              <a:rPr lang="zh-CN" altLang="en-US" b="1" dirty="0" smtClean="0"/>
              <a:t>土壤、水体</a:t>
            </a:r>
            <a:endParaRPr lang="en-US" altLang="zh-CN" b="1" dirty="0" smtClean="0"/>
          </a:p>
          <a:p>
            <a:pPr>
              <a:lnSpc>
                <a:spcPct val="120000"/>
              </a:lnSpc>
              <a:buClr>
                <a:srgbClr val="FF0000"/>
              </a:buClr>
              <a:buFont typeface="Arial" pitchFamily="34" charset="0"/>
              <a:buChar char="•"/>
            </a:pPr>
            <a:r>
              <a:rPr lang="zh-CN" altLang="en-US" b="1" dirty="0" smtClean="0"/>
              <a:t>  </a:t>
            </a:r>
            <a:r>
              <a:rPr lang="zh-CN" altLang="en-US" b="1" dirty="0" smtClean="0">
                <a:solidFill>
                  <a:srgbClr val="7030A0"/>
                </a:solidFill>
              </a:rPr>
              <a:t>食品、饮料：</a:t>
            </a:r>
            <a:r>
              <a:rPr lang="zh-CN" altLang="en-US" b="1" dirty="0" smtClean="0"/>
              <a:t>质量控制、真伪鉴别</a:t>
            </a:r>
            <a:endParaRPr lang="en-US" altLang="zh-CN" b="1" dirty="0" smtClean="0">
              <a:solidFill>
                <a:srgbClr val="7030A0"/>
              </a:solidFill>
            </a:endParaRPr>
          </a:p>
          <a:p>
            <a:pPr>
              <a:lnSpc>
                <a:spcPct val="120000"/>
              </a:lnSpc>
              <a:buClr>
                <a:srgbClr val="FF0000"/>
              </a:buClr>
              <a:buFont typeface="Arial" pitchFamily="34" charset="0"/>
              <a:buChar char="•"/>
            </a:pPr>
            <a:r>
              <a:rPr lang="zh-CN" altLang="en-US" dirty="0" smtClean="0"/>
              <a:t>   </a:t>
            </a:r>
            <a:r>
              <a:rPr lang="zh-CN" altLang="en-US" b="1" dirty="0" smtClean="0">
                <a:solidFill>
                  <a:srgbClr val="7030A0"/>
                </a:solidFill>
              </a:rPr>
              <a:t>临床：</a:t>
            </a:r>
            <a:r>
              <a:rPr lang="zh-CN" altLang="en-US" b="1" dirty="0" smtClean="0"/>
              <a:t>尿样、血样和血清中痕量元素</a:t>
            </a:r>
            <a:endParaRPr lang="en-US" altLang="zh-CN" b="1" dirty="0" smtClean="0"/>
          </a:p>
          <a:p>
            <a:pPr>
              <a:lnSpc>
                <a:spcPct val="120000"/>
              </a:lnSpc>
              <a:buClr>
                <a:srgbClr val="FF0000"/>
              </a:buClr>
              <a:buFont typeface="Arial" pitchFamily="34" charset="0"/>
              <a:buChar char="•"/>
            </a:pPr>
            <a:r>
              <a:rPr lang="zh-CN" altLang="en-US" b="1" dirty="0" smtClean="0"/>
              <a:t>   </a:t>
            </a:r>
            <a:r>
              <a:rPr lang="zh-CN" altLang="en-US" b="1" dirty="0" smtClean="0">
                <a:solidFill>
                  <a:srgbClr val="7030A0"/>
                </a:solidFill>
              </a:rPr>
              <a:t>药物：</a:t>
            </a:r>
            <a:r>
              <a:rPr lang="zh-CN" altLang="en-US" b="1" dirty="0" smtClean="0"/>
              <a:t>药物原料、中间体中的重金属分析</a:t>
            </a:r>
            <a:r>
              <a:rPr lang="en-US" altLang="zh-CN" b="1" dirty="0" smtClean="0"/>
              <a:t>.</a:t>
            </a:r>
            <a:endParaRPr lang="zh-CN" altLang="en-US" b="1" dirty="0" smtClean="0"/>
          </a:p>
          <a:p>
            <a:pPr>
              <a:lnSpc>
                <a:spcPct val="120000"/>
              </a:lnSpc>
            </a:pPr>
            <a:r>
              <a:rPr lang="zh-CN" altLang="en-US" b="1" dirty="0" smtClean="0"/>
              <a:t>     。。。。。。</a:t>
            </a:r>
          </a:p>
          <a:p>
            <a:endParaRPr lang="zh-CN" altLang="en-US" dirty="0"/>
          </a:p>
        </p:txBody>
      </p:sp>
      <p:pic>
        <p:nvPicPr>
          <p:cNvPr id="2050" name="Picture 2" descr="电感耦合等离子体质谱仪(ICP-MS)">
            <a:hlinkClick r:id="rId2"/>
          </p:cNvPr>
          <p:cNvPicPr>
            <a:picLocks noChangeAspect="1" noChangeArrowheads="1"/>
          </p:cNvPicPr>
          <p:nvPr/>
        </p:nvPicPr>
        <p:blipFill>
          <a:blip r:embed="rId3"/>
          <a:srcRect/>
          <a:stretch>
            <a:fillRect/>
          </a:stretch>
        </p:blipFill>
        <p:spPr bwMode="auto">
          <a:xfrm>
            <a:off x="7500958" y="142852"/>
            <a:ext cx="1500198" cy="1500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142852"/>
            <a:ext cx="3857652" cy="5715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rPr>
              <a:t>三、化学结构分析</a:t>
            </a:r>
            <a:endParaRPr lang="zh-CN" altLang="en-US" sz="3200" b="1" dirty="0">
              <a:solidFill>
                <a:schemeClr val="bg1"/>
              </a:solidFill>
            </a:endParaRPr>
          </a:p>
        </p:txBody>
      </p:sp>
      <p:sp>
        <p:nvSpPr>
          <p:cNvPr id="4" name="TextBox 3"/>
          <p:cNvSpPr txBox="1"/>
          <p:nvPr/>
        </p:nvSpPr>
        <p:spPr>
          <a:xfrm>
            <a:off x="1214414" y="1065331"/>
            <a:ext cx="7143800" cy="5493812"/>
          </a:xfrm>
          <a:prstGeom prst="rect">
            <a:avLst/>
          </a:prstGeom>
          <a:noFill/>
        </p:spPr>
        <p:txBody>
          <a:bodyPr wrap="square" rtlCol="0">
            <a:spAutoFit/>
          </a:bodyPr>
          <a:lstStyle/>
          <a:p>
            <a:pPr>
              <a:lnSpc>
                <a:spcPct val="150000"/>
              </a:lnSpc>
              <a:buClr>
                <a:srgbClr val="FF0000"/>
              </a:buClr>
            </a:pPr>
            <a:r>
              <a:rPr lang="en-US" altLang="zh-CN" sz="2400" b="1" dirty="0" smtClean="0">
                <a:solidFill>
                  <a:srgbClr val="3366FF"/>
                </a:solidFill>
              </a:rPr>
              <a:t>1</a:t>
            </a:r>
            <a:r>
              <a:rPr lang="zh-CN" altLang="en-US" sz="2400" b="1" dirty="0" smtClean="0">
                <a:solidFill>
                  <a:srgbClr val="3366FF"/>
                </a:solidFill>
              </a:rPr>
              <a:t>、</a:t>
            </a:r>
            <a:r>
              <a:rPr lang="zh-CN" altLang="en-US" sz="2400" b="1" dirty="0" smtClean="0">
                <a:solidFill>
                  <a:srgbClr val="0070C0"/>
                </a:solidFill>
              </a:rPr>
              <a:t>傅里叶变换红外光谱仪</a:t>
            </a:r>
            <a:endParaRPr lang="en-US" altLang="zh-CN" sz="2400" b="1" dirty="0" smtClean="0">
              <a:solidFill>
                <a:srgbClr val="0070C0"/>
              </a:solidFill>
            </a:endParaRPr>
          </a:p>
          <a:p>
            <a:pPr>
              <a:lnSpc>
                <a:spcPct val="150000"/>
              </a:lnSpc>
              <a:buClr>
                <a:srgbClr val="FF0000"/>
              </a:buClr>
            </a:pPr>
            <a:r>
              <a:rPr lang="en-US" altLang="zh-CN" sz="2400" b="1" dirty="0" smtClean="0"/>
              <a:t> </a:t>
            </a:r>
            <a:r>
              <a:rPr lang="zh-CN" alt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Fourier Transform infrared spectroscopy</a:t>
            </a:r>
            <a:r>
              <a:rPr lang="zh-CN" altLang="en-US" sz="2400" dirty="0" smtClean="0">
                <a:latin typeface="Times New Roman" pitchFamily="18" charset="0"/>
                <a:cs typeface="Times New Roman" pitchFamily="18" charset="0"/>
              </a:rPr>
              <a:t>，</a:t>
            </a:r>
            <a:r>
              <a:rPr lang="en-US" altLang="zh-CN" sz="2400" dirty="0" smtClean="0">
                <a:solidFill>
                  <a:srgbClr val="FF0000"/>
                </a:solidFill>
                <a:latin typeface="Times New Roman" pitchFamily="18" charset="0"/>
                <a:cs typeface="Times New Roman" pitchFamily="18" charset="0"/>
              </a:rPr>
              <a:t>FT-IR</a:t>
            </a:r>
            <a:r>
              <a:rPr lang="zh-CN" altLang="en-US" sz="2400" dirty="0" smtClean="0">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pPr>
              <a:lnSpc>
                <a:spcPct val="150000"/>
              </a:lnSpc>
              <a:buClr>
                <a:srgbClr val="FF0000"/>
              </a:buClr>
              <a:buFont typeface="Wingdings" pitchFamily="2" charset="2"/>
              <a:buChar char="Ø"/>
            </a:pPr>
            <a:r>
              <a:rPr lang="zh-CN" altLang="en-US" sz="2000" b="1" dirty="0" smtClean="0">
                <a:solidFill>
                  <a:srgbClr val="3366FF"/>
                </a:solidFill>
              </a:rPr>
              <a:t>分析对象：</a:t>
            </a:r>
            <a:r>
              <a:rPr lang="zh-CN" altLang="en-US" sz="2000" b="1" dirty="0" smtClean="0"/>
              <a:t>有机物、无机物</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原理： </a:t>
            </a:r>
            <a:r>
              <a:rPr lang="zh-CN" altLang="en-US" sz="2000" b="1" dirty="0" smtClean="0"/>
              <a:t>利用物质对</a:t>
            </a:r>
            <a:r>
              <a:rPr lang="en-US" altLang="zh-CN" sz="2000" b="1" dirty="0" smtClean="0"/>
              <a:t>IR</a:t>
            </a:r>
            <a:r>
              <a:rPr lang="zh-CN" altLang="en-US" sz="2000" b="1" dirty="0" smtClean="0"/>
              <a:t>光的选择性吸收，得到</a:t>
            </a:r>
            <a:r>
              <a:rPr lang="en-US" altLang="zh-CN" sz="2000" b="1" dirty="0" smtClean="0">
                <a:solidFill>
                  <a:srgbClr val="FF0000"/>
                </a:solidFill>
              </a:rPr>
              <a:t>IR</a:t>
            </a:r>
            <a:r>
              <a:rPr lang="zh-CN" altLang="en-US" sz="2000" b="1" dirty="0" smtClean="0">
                <a:solidFill>
                  <a:srgbClr val="FF0000"/>
                </a:solidFill>
              </a:rPr>
              <a:t>光谱</a:t>
            </a:r>
            <a:r>
              <a:rPr lang="zh-CN" altLang="en-US" sz="2000" b="1" dirty="0" smtClean="0"/>
              <a:t>。</a:t>
            </a:r>
            <a:endParaRPr lang="en-US" altLang="zh-CN" sz="2000" b="1" dirty="0" smtClean="0"/>
          </a:p>
          <a:p>
            <a:pPr>
              <a:lnSpc>
                <a:spcPct val="150000"/>
              </a:lnSpc>
              <a:buClr>
                <a:srgbClr val="FF0000"/>
              </a:buClr>
              <a:buFont typeface="Wingdings" pitchFamily="2" charset="2"/>
              <a:buChar char="Ø"/>
            </a:pPr>
            <a:r>
              <a:rPr lang="en-US" altLang="zh-CN" sz="2000" b="1" dirty="0" smtClean="0"/>
              <a:t> </a:t>
            </a:r>
            <a:r>
              <a:rPr lang="zh-CN" altLang="en-US" sz="2000" b="1" dirty="0" smtClean="0">
                <a:solidFill>
                  <a:srgbClr val="3366FF"/>
                </a:solidFill>
              </a:rPr>
              <a:t>应用领域：</a:t>
            </a:r>
            <a:endParaRPr lang="en-US" altLang="zh-CN" sz="2000" b="1" dirty="0" smtClean="0">
              <a:solidFill>
                <a:srgbClr val="3366FF"/>
              </a:solidFill>
            </a:endParaRPr>
          </a:p>
          <a:p>
            <a:pPr>
              <a:lnSpc>
                <a:spcPct val="150000"/>
              </a:lnSpc>
              <a:buClr>
                <a:srgbClr val="FF0000"/>
              </a:buClr>
              <a:buFont typeface="Arial" pitchFamily="34" charset="0"/>
              <a:buChar char="•"/>
            </a:pPr>
            <a:r>
              <a:rPr lang="zh-CN" altLang="en-US" dirty="0" smtClean="0"/>
              <a:t>   </a:t>
            </a:r>
            <a:r>
              <a:rPr lang="zh-CN" altLang="en-US" b="1" dirty="0" smtClean="0">
                <a:solidFill>
                  <a:srgbClr val="7030A0"/>
                </a:solidFill>
              </a:rPr>
              <a:t>化学、高分子：</a:t>
            </a:r>
            <a:r>
              <a:rPr lang="zh-CN" altLang="en-US" b="1" dirty="0" smtClean="0"/>
              <a:t>结构表征</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医药化工：</a:t>
            </a:r>
            <a:r>
              <a:rPr lang="zh-CN" altLang="en-US" b="1" dirty="0" smtClean="0"/>
              <a:t>质量控制、成分鉴定、药物鉴别</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石油化工：</a:t>
            </a:r>
            <a:r>
              <a:rPr lang="zh-CN" altLang="en-US" b="1" dirty="0" smtClean="0"/>
              <a:t>石油产品质量</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材料科学：</a:t>
            </a:r>
            <a:r>
              <a:rPr lang="zh-CN" altLang="en-US" b="1" dirty="0" smtClean="0"/>
              <a:t>结构表征</a:t>
            </a:r>
            <a:endParaRPr lang="en-US" altLang="zh-CN" b="1" dirty="0" smtClean="0">
              <a:solidFill>
                <a:srgbClr val="7030A0"/>
              </a:solidFill>
            </a:endParaRPr>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食品：</a:t>
            </a:r>
            <a:r>
              <a:rPr lang="zh-CN" altLang="en-US" b="1" dirty="0" smtClean="0"/>
              <a:t>质量控制、真伪鉴别</a:t>
            </a:r>
            <a:endParaRPr lang="en-US" altLang="zh-CN" b="1" dirty="0" smtClean="0"/>
          </a:p>
          <a:p>
            <a:pPr>
              <a:lnSpc>
                <a:spcPct val="150000"/>
              </a:lnSpc>
              <a:buClr>
                <a:srgbClr val="FF0000"/>
              </a:buClr>
              <a:buFont typeface="Arial" pitchFamily="34" charset="0"/>
              <a:buChar char="•"/>
            </a:pPr>
            <a:r>
              <a:rPr lang="zh-CN" altLang="en-US" b="1" dirty="0" smtClean="0"/>
              <a:t>   </a:t>
            </a:r>
            <a:r>
              <a:rPr lang="zh-CN" altLang="en-US" b="1" dirty="0" smtClean="0">
                <a:solidFill>
                  <a:srgbClr val="7030A0"/>
                </a:solidFill>
              </a:rPr>
              <a:t>环境：</a:t>
            </a:r>
            <a:endParaRPr lang="en-US" altLang="zh-CN" b="1" dirty="0" smtClean="0">
              <a:solidFill>
                <a:srgbClr val="7030A0"/>
              </a:solidFill>
            </a:endParaRPr>
          </a:p>
          <a:p>
            <a:pPr>
              <a:lnSpc>
                <a:spcPct val="150000"/>
              </a:lnSpc>
              <a:buClr>
                <a:srgbClr val="FF0000"/>
              </a:buClr>
            </a:pPr>
            <a:endParaRPr lang="en-US" altLang="zh-CN" b="1" dirty="0" smtClean="0">
              <a:solidFill>
                <a:srgbClr val="7030A0"/>
              </a:solidFill>
            </a:endParaRPr>
          </a:p>
        </p:txBody>
      </p:sp>
      <p:pic>
        <p:nvPicPr>
          <p:cNvPr id="1026" name="Picture 2" descr="傅里叶变换红外光谱仪(FT-IR)">
            <a:hlinkClick r:id="rId2"/>
          </p:cNvPr>
          <p:cNvPicPr>
            <a:picLocks noChangeAspect="1" noChangeArrowheads="1"/>
          </p:cNvPicPr>
          <p:nvPr/>
        </p:nvPicPr>
        <p:blipFill>
          <a:blip r:embed="rId3"/>
          <a:srcRect/>
          <a:stretch>
            <a:fillRect/>
          </a:stretch>
        </p:blipFill>
        <p:spPr bwMode="auto">
          <a:xfrm>
            <a:off x="5715008" y="71413"/>
            <a:ext cx="1928826" cy="1714513"/>
          </a:xfrm>
          <a:prstGeom prst="rect">
            <a:avLst/>
          </a:prstGeom>
          <a:noFill/>
        </p:spPr>
      </p:pic>
      <p:pic>
        <p:nvPicPr>
          <p:cNvPr id="1028" name="Picture 4" descr="https://gss1.bdstatic.com/9vo3dSag_xI4khGkpoWK1HF6hhy/baike/w%3D268%3Bg%3D0/sign=ae39ea04b58f8c54e3d3c22902124ac8/060828381f30e924b9f1b0db4d086e061c95f786.jpg"/>
          <p:cNvPicPr>
            <a:picLocks noChangeAspect="1" noChangeArrowheads="1"/>
          </p:cNvPicPr>
          <p:nvPr/>
        </p:nvPicPr>
        <p:blipFill>
          <a:blip r:embed="rId4"/>
          <a:srcRect/>
          <a:stretch>
            <a:fillRect/>
          </a:stretch>
        </p:blipFill>
        <p:spPr bwMode="auto">
          <a:xfrm>
            <a:off x="4929190" y="3357562"/>
            <a:ext cx="3686376" cy="2214578"/>
          </a:xfrm>
          <a:prstGeom prst="rect">
            <a:avLst/>
          </a:prstGeom>
          <a:noFill/>
        </p:spPr>
      </p:pic>
      <p:sp>
        <p:nvSpPr>
          <p:cNvPr id="7" name="矩形 6"/>
          <p:cNvSpPr/>
          <p:nvPr/>
        </p:nvSpPr>
        <p:spPr>
          <a:xfrm>
            <a:off x="0" y="1785926"/>
            <a:ext cx="1143008" cy="3143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smtClean="0">
                <a:solidFill>
                  <a:srgbClr val="FFFF00"/>
                </a:solidFill>
                <a:latin typeface="Times New Roman" pitchFamily="18" charset="0"/>
                <a:cs typeface="Times New Roman" pitchFamily="18" charset="0"/>
              </a:rPr>
              <a:t>FTIR</a:t>
            </a:r>
          </a:p>
          <a:p>
            <a:pPr algn="ctr">
              <a:lnSpc>
                <a:spcPct val="150000"/>
              </a:lnSpc>
            </a:pPr>
            <a:r>
              <a:rPr lang="en-US" altLang="zh-CN" b="1" dirty="0" smtClean="0">
                <a:solidFill>
                  <a:srgbClr val="FFFF00"/>
                </a:solidFill>
                <a:latin typeface="Times New Roman" pitchFamily="18" charset="0"/>
                <a:cs typeface="Times New Roman" pitchFamily="18" charset="0"/>
              </a:rPr>
              <a:t>Raman</a:t>
            </a:r>
          </a:p>
          <a:p>
            <a:pPr algn="ctr">
              <a:lnSpc>
                <a:spcPct val="150000"/>
              </a:lnSpc>
            </a:pPr>
            <a:r>
              <a:rPr lang="en-US" altLang="zh-CN" b="1" dirty="0" smtClean="0">
                <a:solidFill>
                  <a:srgbClr val="FFFF00"/>
                </a:solidFill>
                <a:latin typeface="Times New Roman" pitchFamily="18" charset="0"/>
                <a:cs typeface="Times New Roman" pitchFamily="18" charset="0"/>
              </a:rPr>
              <a:t>UV-Vis</a:t>
            </a:r>
          </a:p>
          <a:p>
            <a:pPr algn="ctr">
              <a:lnSpc>
                <a:spcPct val="150000"/>
              </a:lnSpc>
            </a:pPr>
            <a:r>
              <a:rPr lang="en-US" altLang="zh-CN" b="1" dirty="0" smtClean="0">
                <a:solidFill>
                  <a:srgbClr val="FFFF00"/>
                </a:solidFill>
                <a:latin typeface="Times New Roman" pitchFamily="18" charset="0"/>
                <a:cs typeface="Times New Roman" pitchFamily="18" charset="0"/>
              </a:rPr>
              <a:t>FL</a:t>
            </a:r>
          </a:p>
          <a:p>
            <a:pPr algn="ctr">
              <a:lnSpc>
                <a:spcPct val="150000"/>
              </a:lnSpc>
            </a:pPr>
            <a:r>
              <a:rPr lang="en-US" altLang="zh-CN" b="1" dirty="0" smtClean="0">
                <a:solidFill>
                  <a:srgbClr val="FFFF00"/>
                </a:solidFill>
                <a:latin typeface="Times New Roman" pitchFamily="18" charset="0"/>
                <a:cs typeface="Times New Roman" pitchFamily="18" charset="0"/>
              </a:rPr>
              <a:t>NMR</a:t>
            </a:r>
          </a:p>
          <a:p>
            <a:pPr algn="ctr">
              <a:lnSpc>
                <a:spcPct val="150000"/>
              </a:lnSpc>
            </a:pPr>
            <a:r>
              <a:rPr lang="zh-CN" altLang="en-US" b="1" dirty="0" smtClean="0">
                <a:solidFill>
                  <a:schemeClr val="bg1"/>
                </a:solidFill>
                <a:latin typeface="Times New Roman" pitchFamily="18" charset="0"/>
                <a:cs typeface="Times New Roman" pitchFamily="18" charset="0"/>
              </a:rPr>
              <a:t>。。。</a:t>
            </a:r>
            <a:endParaRPr lang="en-US" altLang="zh-CN" b="1" dirty="0" smtClean="0">
              <a:solidFill>
                <a:schemeClr val="bg1"/>
              </a:solidFill>
              <a:latin typeface="Times New Roman" pitchFamily="18" charset="0"/>
              <a:cs typeface="Times New Roman" pitchFamily="18" charset="0"/>
            </a:endParaRPr>
          </a:p>
          <a:p>
            <a:pPr algn="ctr"/>
            <a:endParaRPr lang="zh-CN" alt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1459</TotalTime>
  <Words>1727</Words>
  <Application>Microsoft Office PowerPoint</Application>
  <PresentationFormat>全屏显示(4:3)</PresentationFormat>
  <Paragraphs>283</Paragraphs>
  <Slides>21</Slides>
  <Notes>2</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龙腾四海</vt:lpstr>
      <vt:lpstr>常用分析检测仪器简介</vt:lpstr>
      <vt:lpstr>合肥学院分析测试中心-简介</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分析检测仪器简介</dc:title>
  <dc:creator>微软用户</dc:creator>
  <cp:lastModifiedBy>微软用户</cp:lastModifiedBy>
  <cp:revision>170</cp:revision>
  <dcterms:created xsi:type="dcterms:W3CDTF">2017-12-05T07:46:29Z</dcterms:created>
  <dcterms:modified xsi:type="dcterms:W3CDTF">2017-12-12T05:43:01Z</dcterms:modified>
</cp:coreProperties>
</file>