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8" r:id="rId4"/>
    <p:sldId id="290" r:id="rId5"/>
    <p:sldId id="3269" r:id="rId6"/>
    <p:sldId id="3270" r:id="rId7"/>
    <p:sldId id="3271" r:id="rId8"/>
    <p:sldId id="3323" r:id="rId9"/>
    <p:sldId id="3317" r:id="rId10"/>
    <p:sldId id="284" r:id="rId11"/>
    <p:sldId id="3313" r:id="rId12"/>
    <p:sldId id="3303" r:id="rId13"/>
    <p:sldId id="3315" r:id="rId14"/>
    <p:sldId id="3326" r:id="rId15"/>
    <p:sldId id="3304" r:id="rId16"/>
    <p:sldId id="285" r:id="rId17"/>
    <p:sldId id="3316" r:id="rId18"/>
    <p:sldId id="3324" r:id="rId19"/>
    <p:sldId id="3288" r:id="rId20"/>
    <p:sldId id="3322" r:id="rId21"/>
    <p:sldId id="3319" r:id="rId22"/>
    <p:sldId id="286" r:id="rId23"/>
    <p:sldId id="3318" r:id="rId24"/>
    <p:sldId id="3325" r:id="rId25"/>
    <p:sldId id="3321" r:id="rId26"/>
    <p:sldId id="3320" r:id="rId27"/>
    <p:sldId id="287"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466A"/>
    <a:srgbClr val="E6D2D1"/>
    <a:srgbClr val="85ADA2"/>
    <a:srgbClr val="DFE5E2"/>
    <a:srgbClr val="CED7D3"/>
    <a:srgbClr val="CADBD6"/>
    <a:srgbClr val="3D101E"/>
    <a:srgbClr val="982048"/>
    <a:srgbClr val="731B36"/>
    <a:srgbClr val="841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603" autoAdjust="0"/>
    <p:restoredTop sz="86461" autoAdjust="0"/>
  </p:normalViewPr>
  <p:slideViewPr>
    <p:cSldViewPr snapToGrid="0" showGuides="1">
      <p:cViewPr varScale="1">
        <p:scale>
          <a:sx n="58" d="100"/>
          <a:sy n="58" d="100"/>
        </p:scale>
        <p:origin x="240"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C2B86-A54B-46FD-9437-E60A174EB699}" type="datetimeFigureOut">
              <a:rPr lang="zh-CN" altLang="en-US" smtClean="0"/>
              <a:pPr/>
              <a:t>2022/5/25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31408-FE0C-42FA-9538-5E063708AEB1}" type="slidenum">
              <a:rPr lang="zh-CN" altLang="en-US" smtClean="0"/>
              <a:pPr/>
              <a:t>‹#›</a:t>
            </a:fld>
            <a:endParaRPr lang="zh-CN" altLang="en-US"/>
          </a:p>
        </p:txBody>
      </p:sp>
    </p:spTree>
    <p:extLst>
      <p:ext uri="{BB962C8B-B14F-4D97-AF65-F5344CB8AC3E}">
        <p14:creationId xmlns:p14="http://schemas.microsoft.com/office/powerpoint/2010/main" val="154135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My First Template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380856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164267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289428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1372044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97963"/>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35"/>
          <a:stretch/>
        </p:blipFill>
        <p:spPr>
          <a:xfrm rot="16200000">
            <a:off x="2667000" y="-2667001"/>
            <a:ext cx="6858002" cy="12191999"/>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6823" y="0"/>
            <a:ext cx="1774822"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r="28533"/>
          <a:stretch/>
        </p:blipFill>
        <p:spPr>
          <a:xfrm>
            <a:off x="1" y="-3"/>
            <a:ext cx="1268411" cy="685800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r="28533"/>
          <a:stretch/>
        </p:blipFill>
        <p:spPr>
          <a:xfrm>
            <a:off x="1268412" y="-3"/>
            <a:ext cx="1268411" cy="6858000"/>
          </a:xfrm>
          <a:prstGeom prst="rect">
            <a:avLst/>
          </a:prstGeom>
        </p:spPr>
      </p:pic>
    </p:spTree>
    <p:extLst>
      <p:ext uri="{BB962C8B-B14F-4D97-AF65-F5344CB8AC3E}">
        <p14:creationId xmlns:p14="http://schemas.microsoft.com/office/powerpoint/2010/main" val="262017526"/>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635"/>
          <a:stretch/>
        </p:blipFill>
        <p:spPr>
          <a:xfrm rot="16200000">
            <a:off x="2667000" y="-2667001"/>
            <a:ext cx="6858002" cy="12191999"/>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4123" y="0"/>
            <a:ext cx="1774822" cy="685800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r="28533"/>
          <a:stretch/>
        </p:blipFill>
        <p:spPr>
          <a:xfrm>
            <a:off x="-14288" y="-3"/>
            <a:ext cx="1268411" cy="6858000"/>
          </a:xfrm>
          <a:prstGeom prst="rect">
            <a:avLst/>
          </a:prstGeom>
        </p:spPr>
      </p:pic>
    </p:spTree>
    <p:extLst>
      <p:ext uri="{BB962C8B-B14F-4D97-AF65-F5344CB8AC3E}">
        <p14:creationId xmlns:p14="http://schemas.microsoft.com/office/powerpoint/2010/main" val="1478479980"/>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5AD45-5CA2-441B-8893-056B38DDFD2A}" type="datetimeFigureOut">
              <a:rPr lang="zh-CN" altLang="en-US" smtClean="0"/>
              <a:pPr/>
              <a:t>2022/5/25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47F04-12C8-44E6-84C2-E84D8B828F9A}" type="slidenum">
              <a:rPr lang="zh-CN" altLang="en-US" smtClean="0"/>
              <a:pPr/>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B5D7EF"/>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rgbClr val="B5D7EF"/>
                </a:solidFill>
                <a:latin typeface="微软雅黑" panose="020B0503020204020204" pitchFamily="34" charset="-122"/>
                <a:ea typeface="微软雅黑" panose="020B0503020204020204" pitchFamily="34" charset="-122"/>
                <a:sym typeface="+mn-ea"/>
              </a:rPr>
              <a:t>PPT</a:t>
            </a:r>
            <a:r>
              <a:rPr lang="zh-CN" altLang="en-US" sz="300" dirty="0">
                <a:solidFill>
                  <a:srgbClr val="B5D7EF"/>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B5D7EF"/>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025373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15635"/>
          <a:stretch/>
        </p:blipFill>
        <p:spPr>
          <a:xfrm rot="16200000">
            <a:off x="2667000" y="-2667001"/>
            <a:ext cx="6858002" cy="12191999"/>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6823" y="0"/>
            <a:ext cx="1774822" cy="6858000"/>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r="28533"/>
          <a:stretch/>
        </p:blipFill>
        <p:spPr>
          <a:xfrm>
            <a:off x="1" y="-3"/>
            <a:ext cx="1268411" cy="68580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r="28533"/>
          <a:stretch/>
        </p:blipFill>
        <p:spPr>
          <a:xfrm>
            <a:off x="1268412" y="-3"/>
            <a:ext cx="1268411" cy="685800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8749" t="10949"/>
          <a:stretch/>
        </p:blipFill>
        <p:spPr>
          <a:xfrm>
            <a:off x="3852228" y="5467149"/>
            <a:ext cx="490139" cy="1405544"/>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1" r="-10814" b="31815"/>
          <a:stretch/>
        </p:blipFill>
        <p:spPr>
          <a:xfrm>
            <a:off x="3801395" y="0"/>
            <a:ext cx="599473" cy="1780674"/>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2276" y="1854902"/>
            <a:ext cx="3498947" cy="3498947"/>
          </a:xfrm>
          <a:prstGeom prst="rect">
            <a:avLst/>
          </a:prstGeom>
        </p:spPr>
      </p:pic>
      <p:sp>
        <p:nvSpPr>
          <p:cNvPr id="15" name="文本框 14"/>
          <p:cNvSpPr txBox="1"/>
          <p:nvPr/>
        </p:nvSpPr>
        <p:spPr>
          <a:xfrm>
            <a:off x="5946544" y="2274835"/>
            <a:ext cx="4812754" cy="2308324"/>
          </a:xfrm>
          <a:prstGeom prst="rect">
            <a:avLst/>
          </a:prstGeom>
          <a:noFill/>
        </p:spPr>
        <p:txBody>
          <a:bodyPr wrap="square" rtlCol="0">
            <a:spAutoFit/>
          </a:bodyPr>
          <a:lstStyle/>
          <a:p>
            <a:r>
              <a:rPr lang="zh-CN" altLang="en-US" sz="7200" b="1" dirty="0">
                <a:gradFill>
                  <a:gsLst>
                    <a:gs pos="0">
                      <a:srgbClr val="3D101E"/>
                    </a:gs>
                    <a:gs pos="73000">
                      <a:srgbClr val="982048"/>
                    </a:gs>
                    <a:gs pos="61000">
                      <a:srgbClr val="731B36"/>
                    </a:gs>
                    <a:gs pos="36000">
                      <a:srgbClr val="731B36"/>
                    </a:gs>
                    <a:gs pos="25000">
                      <a:srgbClr val="982048"/>
                    </a:gs>
                    <a:gs pos="12000">
                      <a:srgbClr val="731B36"/>
                    </a:gs>
                    <a:gs pos="49000">
                      <a:srgbClr val="3D101E"/>
                    </a:gs>
                    <a:gs pos="98901">
                      <a:srgbClr val="3D101E"/>
                    </a:gs>
                    <a:gs pos="86000">
                      <a:srgbClr val="731B36"/>
                    </a:gs>
                  </a:gsLst>
                  <a:lin ang="5400000" scaled="1"/>
                </a:gradFill>
                <a:latin typeface="字魂36号-正文宋楷" panose="02000000000000000000" pitchFamily="2" charset="-122"/>
                <a:ea typeface="字魂36号-正文宋楷" panose="02000000000000000000" pitchFamily="2" charset="-122"/>
              </a:rPr>
              <a:t>应用心理学</a:t>
            </a:r>
          </a:p>
          <a:p>
            <a:r>
              <a:rPr lang="zh-CN" altLang="en-US" sz="7200" b="1" dirty="0">
                <a:gradFill>
                  <a:gsLst>
                    <a:gs pos="0">
                      <a:srgbClr val="3D101E"/>
                    </a:gs>
                    <a:gs pos="73000">
                      <a:srgbClr val="982048"/>
                    </a:gs>
                    <a:gs pos="61000">
                      <a:srgbClr val="731B36"/>
                    </a:gs>
                    <a:gs pos="36000">
                      <a:srgbClr val="731B36"/>
                    </a:gs>
                    <a:gs pos="25000">
                      <a:srgbClr val="982048"/>
                    </a:gs>
                    <a:gs pos="12000">
                      <a:srgbClr val="731B36"/>
                    </a:gs>
                    <a:gs pos="49000">
                      <a:srgbClr val="3D101E"/>
                    </a:gs>
                    <a:gs pos="98901">
                      <a:srgbClr val="3D101E"/>
                    </a:gs>
                    <a:gs pos="86000">
                      <a:srgbClr val="731B36"/>
                    </a:gs>
                  </a:gsLst>
                  <a:lin ang="5400000" scaled="1"/>
                </a:gradFill>
                <a:latin typeface="字魂36号-正文宋楷" panose="02000000000000000000" pitchFamily="2" charset="-122"/>
                <a:ea typeface="字魂36号-正文宋楷" panose="02000000000000000000" pitchFamily="2" charset="-122"/>
              </a:rPr>
              <a:t>专业介绍</a:t>
            </a:r>
          </a:p>
        </p:txBody>
      </p:sp>
      <p:pic>
        <p:nvPicPr>
          <p:cNvPr id="21" name="葛顺 - Tears (眼泪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5400" y="-534391"/>
            <a:ext cx="406400" cy="406400"/>
          </a:xfrm>
          <a:prstGeom prst="rect">
            <a:avLst/>
          </a:prstGeom>
        </p:spPr>
      </p:pic>
      <p:sp>
        <p:nvSpPr>
          <p:cNvPr id="4" name="文本框 3">
            <a:extLst>
              <a:ext uri="{FF2B5EF4-FFF2-40B4-BE49-F238E27FC236}">
                <a16:creationId xmlns:a16="http://schemas.microsoft.com/office/drawing/2014/main" id="{6F83C496-7E88-454A-899C-65CC90186FD0}"/>
              </a:ext>
            </a:extLst>
          </p:cNvPr>
          <p:cNvSpPr txBox="1"/>
          <p:nvPr/>
        </p:nvSpPr>
        <p:spPr>
          <a:xfrm>
            <a:off x="46518" y="235507"/>
            <a:ext cx="4688732" cy="461665"/>
          </a:xfrm>
          <a:prstGeom prst="rect">
            <a:avLst/>
          </a:prstGeom>
          <a:noFill/>
        </p:spPr>
        <p:txBody>
          <a:bodyPr wrap="square" rtlCol="0">
            <a:spAutoFit/>
          </a:bodyPr>
          <a:lstStyle/>
          <a:p>
            <a:r>
              <a:rPr lang="zh-CN" altLang="en-US" sz="2400" b="1" dirty="0">
                <a:latin typeface="华文行楷" panose="02010800040101010101" pitchFamily="2" charset="-122"/>
                <a:ea typeface="华文行楷" panose="02010800040101010101" pitchFamily="2" charset="-122"/>
              </a:rPr>
              <a:t>合肥学院教育学院</a:t>
            </a:r>
          </a:p>
        </p:txBody>
      </p:sp>
      <p:sp>
        <p:nvSpPr>
          <p:cNvPr id="22" name="矩形 21">
            <a:extLst>
              <a:ext uri="{FF2B5EF4-FFF2-40B4-BE49-F238E27FC236}">
                <a16:creationId xmlns:a16="http://schemas.microsoft.com/office/drawing/2014/main" id="{1715E262-A01A-4B18-A063-555AF158153D}"/>
              </a:ext>
            </a:extLst>
          </p:cNvPr>
          <p:cNvSpPr/>
          <p:nvPr/>
        </p:nvSpPr>
        <p:spPr>
          <a:xfrm>
            <a:off x="5734150" y="1365835"/>
            <a:ext cx="5267789" cy="923330"/>
          </a:xfrm>
          <a:prstGeom prst="rect">
            <a:avLst/>
          </a:prstGeom>
          <a:noFill/>
        </p:spPr>
        <p:txBody>
          <a:bodyPr wrap="none" lIns="91440" tIns="45720" rIns="91440" bIns="45720">
            <a:spAutoFit/>
          </a:bodyPr>
          <a:lstStyle/>
          <a:p>
            <a:pPr algn="ctr"/>
            <a:r>
              <a:rPr lang="en-US" altLang="zh-CN"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Segoe Script" panose="030B0504020000000003" pitchFamily="66" charset="0"/>
              </a:rPr>
              <a:t>psychological</a:t>
            </a:r>
            <a:endParaRPr lang="zh-CN" alt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177077208"/>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49" presetClass="entr" presetSubtype="0" decel="10000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 calcmode="lin" valueType="num">
                                      <p:cBhvr>
                                        <p:cTn id="12" dur="500" fill="hold"/>
                                        <p:tgtEl>
                                          <p:spTgt spid="13"/>
                                        </p:tgtEl>
                                        <p:attrNameLst>
                                          <p:attrName>style.rotation</p:attrName>
                                        </p:attrNameLst>
                                      </p:cBhvr>
                                      <p:tavLst>
                                        <p:tav tm="0">
                                          <p:val>
                                            <p:fltVal val="360"/>
                                          </p:val>
                                        </p:tav>
                                        <p:tav tm="100000">
                                          <p:val>
                                            <p:fltVal val="0"/>
                                          </p:val>
                                        </p:tav>
                                      </p:tavLst>
                                    </p:anim>
                                    <p:animEffect transition="in" filter="fade">
                                      <p:cBhvr>
                                        <p:cTn id="13" dur="500"/>
                                        <p:tgtEl>
                                          <p:spTgt spid="13"/>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remove" display="0">
                  <p:stCondLst>
                    <p:cond delay="indefinite"/>
                  </p:stCondLst>
                  <p:endCondLst>
                    <p:cond evt="onStopAudio" delay="0">
                      <p:tgtEl>
                        <p:sldTgt/>
                      </p:tgtEl>
                    </p:cond>
                  </p:endCondLst>
                </p:cTn>
                <p:tgtEl>
                  <p:spTgt spid="21"/>
                </p:tgtEl>
              </p:cMediaNode>
            </p:audio>
          </p:childTnLst>
        </p:cTn>
      </p:par>
    </p:tnLst>
    <p:bldLst>
      <p:bldP spid="15"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5635"/>
          <a:stretch/>
        </p:blipFill>
        <p:spPr>
          <a:xfrm rot="16200000">
            <a:off x="2666998" y="-2666998"/>
            <a:ext cx="6858002" cy="1219199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8533"/>
          <a:stretch/>
        </p:blipFill>
        <p:spPr>
          <a:xfrm rot="16200000">
            <a:off x="4980966" y="-383567"/>
            <a:ext cx="2260600" cy="12222533"/>
          </a:xfrm>
          <a:prstGeom prst="rect">
            <a:avLst/>
          </a:prstGeom>
        </p:spPr>
      </p:pic>
      <p:grpSp>
        <p:nvGrpSpPr>
          <p:cNvPr id="2" name="组合 1"/>
          <p:cNvGrpSpPr/>
          <p:nvPr/>
        </p:nvGrpSpPr>
        <p:grpSpPr>
          <a:xfrm>
            <a:off x="977900" y="1651000"/>
            <a:ext cx="6997700" cy="3657290"/>
            <a:chOff x="977900" y="1651000"/>
            <a:chExt cx="6997700" cy="3657290"/>
          </a:xfrm>
        </p:grpSpPr>
        <p:sp>
          <p:nvSpPr>
            <p:cNvPr id="6" name="矩形 5"/>
            <p:cNvSpPr/>
            <p:nvPr/>
          </p:nvSpPr>
          <p:spPr>
            <a:xfrm>
              <a:off x="977900" y="1651000"/>
              <a:ext cx="6997700" cy="3657290"/>
            </a:xfrm>
            <a:prstGeom prst="rect">
              <a:avLst/>
            </a:prstGeom>
            <a:no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7" name="矩形 6"/>
            <p:cNvSpPr/>
            <p:nvPr/>
          </p:nvSpPr>
          <p:spPr>
            <a:xfrm>
              <a:off x="977900" y="3981992"/>
              <a:ext cx="6997700" cy="1326298"/>
            </a:xfrm>
            <a:prstGeom prst="rect">
              <a:avLst/>
            </a:prstGeom>
            <a:solidFill>
              <a:srgbClr val="B0466A"/>
            </a:solid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文本框 7"/>
            <p:cNvSpPr txBox="1"/>
            <p:nvPr/>
          </p:nvSpPr>
          <p:spPr>
            <a:xfrm>
              <a:off x="3081141" y="4127918"/>
              <a:ext cx="2791219" cy="938719"/>
            </a:xfrm>
            <a:prstGeom prst="rect">
              <a:avLst/>
            </a:prstGeom>
            <a:noFill/>
          </p:spPr>
          <p:txBody>
            <a:bodyPr wrap="square" rtlCol="0">
              <a:spAutoFit/>
            </a:bodyPr>
            <a:lstStyle/>
            <a:p>
              <a:pPr algn="ctr">
                <a:lnSpc>
                  <a:spcPct val="150000"/>
                </a:lnSpc>
              </a:pPr>
              <a:r>
                <a:rPr lang="zh-CN" altLang="en-US" sz="4000" b="1" dirty="0">
                  <a:solidFill>
                    <a:schemeClr val="bg1"/>
                  </a:solidFill>
                  <a:latin typeface="字魂36号-正文宋楷" panose="02000000000000000000" pitchFamily="2" charset="-122"/>
                  <a:ea typeface="字魂36号-正文宋楷" panose="02000000000000000000" pitchFamily="2" charset="-122"/>
                </a:rPr>
                <a:t>师资力量</a:t>
              </a:r>
            </a:p>
          </p:txBody>
        </p:sp>
      </p:grpSp>
      <p:sp>
        <p:nvSpPr>
          <p:cNvPr id="10" name="文本框 9">
            <a:extLst>
              <a:ext uri="{FF2B5EF4-FFF2-40B4-BE49-F238E27FC236}">
                <a16:creationId xmlns:a16="http://schemas.microsoft.com/office/drawing/2014/main" id="{A5A11990-DB5C-41EF-B262-DA9916647334}"/>
              </a:ext>
            </a:extLst>
          </p:cNvPr>
          <p:cNvSpPr txBox="1"/>
          <p:nvPr/>
        </p:nvSpPr>
        <p:spPr>
          <a:xfrm>
            <a:off x="3161111" y="1744702"/>
            <a:ext cx="2631277"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教师队伍</a:t>
            </a:r>
          </a:p>
        </p:txBody>
      </p:sp>
      <p:sp>
        <p:nvSpPr>
          <p:cNvPr id="12" name="文本框 9">
            <a:extLst>
              <a:ext uri="{FF2B5EF4-FFF2-40B4-BE49-F238E27FC236}">
                <a16:creationId xmlns:a16="http://schemas.microsoft.com/office/drawing/2014/main" id="{78939339-A170-4B56-AE6B-010C2A8185A9}"/>
              </a:ext>
            </a:extLst>
          </p:cNvPr>
          <p:cNvSpPr txBox="1"/>
          <p:nvPr/>
        </p:nvSpPr>
        <p:spPr>
          <a:xfrm>
            <a:off x="3161110" y="2549802"/>
            <a:ext cx="3303890"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教科研成果</a:t>
            </a:r>
          </a:p>
        </p:txBody>
      </p:sp>
      <p:sp>
        <p:nvSpPr>
          <p:cNvPr id="13" name="文本框 9">
            <a:extLst>
              <a:ext uri="{FF2B5EF4-FFF2-40B4-BE49-F238E27FC236}">
                <a16:creationId xmlns:a16="http://schemas.microsoft.com/office/drawing/2014/main" id="{332544A9-E6C2-421B-95BE-D966E62136EA}"/>
              </a:ext>
            </a:extLst>
          </p:cNvPr>
          <p:cNvSpPr txBox="1"/>
          <p:nvPr/>
        </p:nvSpPr>
        <p:spPr>
          <a:xfrm>
            <a:off x="3161110" y="3354902"/>
            <a:ext cx="3913457"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教师获奖</a:t>
            </a:r>
          </a:p>
        </p:txBody>
      </p:sp>
      <p:pic>
        <p:nvPicPr>
          <p:cNvPr id="14" name="图片 13">
            <a:extLst>
              <a:ext uri="{FF2B5EF4-FFF2-40B4-BE49-F238E27FC236}">
                <a16:creationId xmlns:a16="http://schemas.microsoft.com/office/drawing/2014/main" id="{D26E86FA-016B-4A0A-BA1C-A44EF012FF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1895" y="3256604"/>
            <a:ext cx="3850105" cy="3850105"/>
          </a:xfrm>
          <a:prstGeom prst="rect">
            <a:avLst/>
          </a:prstGeom>
        </p:spPr>
      </p:pic>
    </p:spTree>
    <p:extLst>
      <p:ext uri="{BB962C8B-B14F-4D97-AF65-F5344CB8AC3E}">
        <p14:creationId xmlns:p14="http://schemas.microsoft.com/office/powerpoint/2010/main" val="2068703638"/>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2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2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F286659-7444-4D98-9B79-EF6BEF5FE0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8381" y="3870339"/>
            <a:ext cx="3031958" cy="3031958"/>
          </a:xfrm>
          <a:prstGeom prst="rect">
            <a:avLst/>
          </a:prstGeom>
        </p:spPr>
      </p:pic>
      <p:grpSp>
        <p:nvGrpSpPr>
          <p:cNvPr id="2" name="组合 1"/>
          <p:cNvGrpSpPr/>
          <p:nvPr/>
        </p:nvGrpSpPr>
        <p:grpSpPr>
          <a:xfrm>
            <a:off x="1086093" y="1718207"/>
            <a:ext cx="10019813" cy="3447682"/>
            <a:chOff x="1626087" y="2342553"/>
            <a:chExt cx="8939825" cy="3507382"/>
          </a:xfrm>
        </p:grpSpPr>
        <p:sp>
          <p:nvSpPr>
            <p:cNvPr id="5" name="圆角矩形 4"/>
            <p:cNvSpPr/>
            <p:nvPr/>
          </p:nvSpPr>
          <p:spPr>
            <a:xfrm>
              <a:off x="1626087" y="2353312"/>
              <a:ext cx="8939825" cy="3496623"/>
            </a:xfrm>
            <a:prstGeom prst="roundRect">
              <a:avLst>
                <a:gd name="adj" fmla="val 2685"/>
              </a:avLst>
            </a:prstGeom>
            <a:solidFill>
              <a:srgbClr val="C3DCD7">
                <a:alpha val="60000"/>
              </a:srgbClr>
            </a:solidFill>
            <a:ln w="76200">
              <a:solidFill>
                <a:srgbClr val="85A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4" name="矩形 3"/>
            <p:cNvSpPr/>
            <p:nvPr/>
          </p:nvSpPr>
          <p:spPr>
            <a:xfrm>
              <a:off x="1977536" y="3030789"/>
              <a:ext cx="8099545" cy="1972568"/>
            </a:xfrm>
            <a:prstGeom prst="rect">
              <a:avLst/>
            </a:prstGeom>
          </p:spPr>
          <p:txBody>
            <a:bodyPr wrap="square">
              <a:spAutoFit/>
            </a:bodyPr>
            <a:lstStyle/>
            <a:p>
              <a:pPr>
                <a:lnSpc>
                  <a:spcPct val="150000"/>
                </a:lnSpc>
              </a:pPr>
              <a:r>
                <a:rPr lang="zh-CN" altLang="en-US" b="0" i="0" dirty="0">
                  <a:solidFill>
                    <a:srgbClr val="333333"/>
                  </a:solidFill>
                  <a:effectLst/>
                  <a:latin typeface="字魂36号-正文宋楷" panose="02000000000000000000" pitchFamily="2" charset="-122"/>
                  <a:ea typeface="字魂36号-正文宋楷" panose="02000000000000000000" pitchFamily="2" charset="-122"/>
                </a:rPr>
                <a:t>   </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应用心理学专业现拥有一支年龄结构合理、职称结构科学，具有进取精神的学科建设团队。共有教师</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18</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人，其中教授</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3</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人，博士</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3</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人，副教授</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6</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人，讲师</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6</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人；专任教师中具有硕士（含）以上学位的比例</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87.5%</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；拥有国家心理咨询师职业资格</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6</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人，双能型教师达</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85%</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a:t>
              </a:r>
            </a:p>
          </p:txBody>
        </p:sp>
        <p:sp>
          <p:nvSpPr>
            <p:cNvPr id="13" name="矩形 12"/>
            <p:cNvSpPr/>
            <p:nvPr/>
          </p:nvSpPr>
          <p:spPr>
            <a:xfrm>
              <a:off x="1626087" y="2342553"/>
              <a:ext cx="2160000" cy="540000"/>
            </a:xfrm>
            <a:prstGeom prst="rect">
              <a:avLst/>
            </a:prstGeom>
            <a:solidFill>
              <a:srgbClr val="85ADA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字魂36号-正文宋楷" panose="02000000000000000000" pitchFamily="2" charset="-122"/>
                <a:ea typeface="字魂36号-正文宋楷" panose="02000000000000000000" pitchFamily="2" charset="-122"/>
              </a:endParaRPr>
            </a:p>
          </p:txBody>
        </p:sp>
      </p:grpSp>
      <p:sp>
        <p:nvSpPr>
          <p:cNvPr id="7" name="文本框 6">
            <a:extLst>
              <a:ext uri="{FF2B5EF4-FFF2-40B4-BE49-F238E27FC236}">
                <a16:creationId xmlns:a16="http://schemas.microsoft.com/office/drawing/2014/main" id="{5C09C116-E954-481F-86CD-3DABE814452F}"/>
              </a:ext>
            </a:extLst>
          </p:cNvPr>
          <p:cNvSpPr txBox="1"/>
          <p:nvPr/>
        </p:nvSpPr>
        <p:spPr>
          <a:xfrm>
            <a:off x="1289966" y="1818129"/>
            <a:ext cx="2631277" cy="430887"/>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教师队伍</a:t>
            </a:r>
          </a:p>
        </p:txBody>
      </p:sp>
    </p:spTree>
    <p:extLst>
      <p:ext uri="{BB962C8B-B14F-4D97-AF65-F5344CB8AC3E}">
        <p14:creationId xmlns:p14="http://schemas.microsoft.com/office/powerpoint/2010/main" val="1369094237"/>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23"/>
          <p:cNvSpPr txBox="1"/>
          <p:nvPr/>
        </p:nvSpPr>
        <p:spPr>
          <a:xfrm>
            <a:off x="644170" y="387789"/>
            <a:ext cx="3072341" cy="710259"/>
          </a:xfrm>
          <a:prstGeom prst="rect">
            <a:avLst/>
          </a:prstGeom>
          <a:noFill/>
        </p:spPr>
        <p:txBody>
          <a:bodyPr wrap="square" rtlCol="0">
            <a:spAutoFit/>
          </a:bodyPr>
          <a:lstStyle/>
          <a:p>
            <a:pPr>
              <a:lnSpc>
                <a:spcPct val="150000"/>
              </a:lnSpc>
            </a:pPr>
            <a:r>
              <a:rPr lang="zh-CN" altLang="en-US" sz="3034" b="1" dirty="0">
                <a:latin typeface="微软雅黑" panose="020B0503020204020204" pitchFamily="34" charset="-122"/>
                <a:ea typeface="微软雅黑" panose="020B0503020204020204" pitchFamily="34" charset="-122"/>
                <a:cs typeface="+mn-ea"/>
                <a:sym typeface="+mn-lt"/>
              </a:rPr>
              <a:t>教科研成果</a:t>
            </a:r>
            <a:endParaRPr lang="en-GB" altLang="zh-CN" sz="3034" b="1" dirty="0">
              <a:latin typeface="微软雅黑" panose="020B0503020204020204" pitchFamily="34" charset="-122"/>
              <a:ea typeface="微软雅黑" panose="020B0503020204020204" pitchFamily="34" charset="-122"/>
              <a:cs typeface="+mn-ea"/>
              <a:sym typeface="+mn-lt"/>
            </a:endParaRPr>
          </a:p>
        </p:txBody>
      </p:sp>
      <p:pic>
        <p:nvPicPr>
          <p:cNvPr id="28" name="图片 27">
            <a:extLst>
              <a:ext uri="{FF2B5EF4-FFF2-40B4-BE49-F238E27FC236}">
                <a16:creationId xmlns:a16="http://schemas.microsoft.com/office/drawing/2014/main" id="{4A089764-C3D8-4AD2-B6EC-A3766604D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594" y="3490405"/>
            <a:ext cx="6134100" cy="2676525"/>
          </a:xfrm>
          <a:prstGeom prst="rect">
            <a:avLst/>
          </a:prstGeom>
        </p:spPr>
      </p:pic>
      <p:pic>
        <p:nvPicPr>
          <p:cNvPr id="30" name="图片 29">
            <a:extLst>
              <a:ext uri="{FF2B5EF4-FFF2-40B4-BE49-F238E27FC236}">
                <a16:creationId xmlns:a16="http://schemas.microsoft.com/office/drawing/2014/main" id="{7C6B003B-9248-493F-A117-502900AC12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425"/>
          <a:stretch/>
        </p:blipFill>
        <p:spPr>
          <a:xfrm>
            <a:off x="3439457" y="691322"/>
            <a:ext cx="6048375" cy="2410097"/>
          </a:xfrm>
          <a:prstGeom prst="rect">
            <a:avLst/>
          </a:prstGeom>
        </p:spPr>
      </p:pic>
    </p:spTree>
    <p:extLst>
      <p:ext uri="{BB962C8B-B14F-4D97-AF65-F5344CB8AC3E}">
        <p14:creationId xmlns:p14="http://schemas.microsoft.com/office/powerpoint/2010/main" val="2804201355"/>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23"/>
          <p:cNvSpPr txBox="1"/>
          <p:nvPr/>
        </p:nvSpPr>
        <p:spPr>
          <a:xfrm>
            <a:off x="644170" y="387789"/>
            <a:ext cx="3072341" cy="710259"/>
          </a:xfrm>
          <a:prstGeom prst="rect">
            <a:avLst/>
          </a:prstGeom>
          <a:noFill/>
        </p:spPr>
        <p:txBody>
          <a:bodyPr wrap="square" rtlCol="0">
            <a:spAutoFit/>
          </a:bodyPr>
          <a:lstStyle/>
          <a:p>
            <a:pPr>
              <a:lnSpc>
                <a:spcPct val="150000"/>
              </a:lnSpc>
            </a:pPr>
            <a:r>
              <a:rPr lang="zh-CN" altLang="en-US" sz="3034" b="1" dirty="0">
                <a:latin typeface="微软雅黑" panose="020B0503020204020204" pitchFamily="34" charset="-122"/>
                <a:ea typeface="微软雅黑" panose="020B0503020204020204" pitchFamily="34" charset="-122"/>
                <a:cs typeface="+mn-ea"/>
                <a:sym typeface="+mn-lt"/>
              </a:rPr>
              <a:t>课题立项</a:t>
            </a:r>
            <a:endParaRPr lang="en-GB" altLang="zh-CN" sz="3034" b="1" dirty="0">
              <a:latin typeface="微软雅黑" panose="020B0503020204020204" pitchFamily="34" charset="-122"/>
              <a:ea typeface="微软雅黑" panose="020B0503020204020204" pitchFamily="34" charset="-122"/>
              <a:cs typeface="+mn-ea"/>
              <a:sym typeface="+mn-lt"/>
            </a:endParaRPr>
          </a:p>
        </p:txBody>
      </p:sp>
      <p:pic>
        <p:nvPicPr>
          <p:cNvPr id="3" name="图片 2">
            <a:extLst>
              <a:ext uri="{FF2B5EF4-FFF2-40B4-BE49-F238E27FC236}">
                <a16:creationId xmlns:a16="http://schemas.microsoft.com/office/drawing/2014/main" id="{7C8F2FA1-600B-4935-B996-19F5672BAA5D}"/>
              </a:ext>
            </a:extLst>
          </p:cNvPr>
          <p:cNvPicPr>
            <a:picLocks noChangeAspect="1"/>
          </p:cNvPicPr>
          <p:nvPr/>
        </p:nvPicPr>
        <p:blipFill rotWithShape="1">
          <a:blip r:embed="rId3" cstate="print"/>
          <a:srcRect t="3853" r="4582" b="3650"/>
          <a:stretch/>
        </p:blipFill>
        <p:spPr>
          <a:xfrm>
            <a:off x="279457" y="1154784"/>
            <a:ext cx="5541589" cy="4308050"/>
          </a:xfrm>
          <a:prstGeom prst="rect">
            <a:avLst/>
          </a:prstGeom>
        </p:spPr>
      </p:pic>
      <p:pic>
        <p:nvPicPr>
          <p:cNvPr id="5" name="图片 4">
            <a:extLst>
              <a:ext uri="{FF2B5EF4-FFF2-40B4-BE49-F238E27FC236}">
                <a16:creationId xmlns:a16="http://schemas.microsoft.com/office/drawing/2014/main" id="{4A4EA8FB-9BC7-4883-9918-0D9B309093A2}"/>
              </a:ext>
            </a:extLst>
          </p:cNvPr>
          <p:cNvPicPr>
            <a:picLocks noChangeAspect="1"/>
          </p:cNvPicPr>
          <p:nvPr/>
        </p:nvPicPr>
        <p:blipFill rotWithShape="1">
          <a:blip r:embed="rId4" cstate="print"/>
          <a:srcRect r="3473"/>
          <a:stretch/>
        </p:blipFill>
        <p:spPr>
          <a:xfrm>
            <a:off x="5909042" y="1051354"/>
            <a:ext cx="5865879" cy="2323142"/>
          </a:xfrm>
          <a:prstGeom prst="rect">
            <a:avLst/>
          </a:prstGeom>
        </p:spPr>
      </p:pic>
      <p:pic>
        <p:nvPicPr>
          <p:cNvPr id="7" name="图片 6">
            <a:extLst>
              <a:ext uri="{FF2B5EF4-FFF2-40B4-BE49-F238E27FC236}">
                <a16:creationId xmlns:a16="http://schemas.microsoft.com/office/drawing/2014/main" id="{66080682-5BB4-4E21-AA4D-149FA99B6BA2}"/>
              </a:ext>
            </a:extLst>
          </p:cNvPr>
          <p:cNvPicPr>
            <a:picLocks noChangeAspect="1"/>
          </p:cNvPicPr>
          <p:nvPr/>
        </p:nvPicPr>
        <p:blipFill rotWithShape="1">
          <a:blip r:embed="rId5" cstate="print"/>
          <a:srcRect l="2995" r="3778"/>
          <a:stretch/>
        </p:blipFill>
        <p:spPr>
          <a:xfrm>
            <a:off x="5909042" y="3429000"/>
            <a:ext cx="5865879" cy="2377646"/>
          </a:xfrm>
          <a:prstGeom prst="rect">
            <a:avLst/>
          </a:prstGeom>
        </p:spPr>
      </p:pic>
    </p:spTree>
    <p:extLst>
      <p:ext uri="{BB962C8B-B14F-4D97-AF65-F5344CB8AC3E}">
        <p14:creationId xmlns:p14="http://schemas.microsoft.com/office/powerpoint/2010/main" val="2293155220"/>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4485D81B-552F-4FA0-AB6B-0E706D20158D}"/>
              </a:ext>
            </a:extLst>
          </p:cNvPr>
          <p:cNvSpPr txBox="1"/>
          <p:nvPr/>
        </p:nvSpPr>
        <p:spPr>
          <a:xfrm>
            <a:off x="182256" y="293521"/>
            <a:ext cx="3072341" cy="710259"/>
          </a:xfrm>
          <a:prstGeom prst="rect">
            <a:avLst/>
          </a:prstGeom>
          <a:noFill/>
        </p:spPr>
        <p:txBody>
          <a:bodyPr wrap="square" rtlCol="0">
            <a:spAutoFit/>
          </a:bodyPr>
          <a:lstStyle/>
          <a:p>
            <a:pPr>
              <a:lnSpc>
                <a:spcPct val="150000"/>
              </a:lnSpc>
            </a:pPr>
            <a:r>
              <a:rPr lang="zh-CN" altLang="en-US" sz="3034" b="1" dirty="0">
                <a:latin typeface="微软雅黑" panose="020B0503020204020204" pitchFamily="34" charset="-122"/>
                <a:ea typeface="微软雅黑" panose="020B0503020204020204" pitchFamily="34" charset="-122"/>
                <a:cs typeface="+mn-ea"/>
                <a:sym typeface="+mn-lt"/>
              </a:rPr>
              <a:t>教师获奖（部分）</a:t>
            </a:r>
            <a:endParaRPr lang="en-GB" altLang="zh-CN" sz="3034" b="1" dirty="0">
              <a:latin typeface="微软雅黑" panose="020B0503020204020204" pitchFamily="34" charset="-122"/>
              <a:ea typeface="微软雅黑" panose="020B0503020204020204" pitchFamily="34" charset="-122"/>
              <a:cs typeface="+mn-ea"/>
              <a:sym typeface="+mn-lt"/>
            </a:endParaRPr>
          </a:p>
        </p:txBody>
      </p:sp>
      <p:pic>
        <p:nvPicPr>
          <p:cNvPr id="4" name="图片 3">
            <a:extLst>
              <a:ext uri="{FF2B5EF4-FFF2-40B4-BE49-F238E27FC236}">
                <a16:creationId xmlns:a16="http://schemas.microsoft.com/office/drawing/2014/main" id="{8223D28B-1BB6-41B7-A701-790B5251BB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08"/>
          <a:stretch/>
        </p:blipFill>
        <p:spPr>
          <a:xfrm rot="-60000">
            <a:off x="427353" y="1402237"/>
            <a:ext cx="3238599" cy="2267145"/>
          </a:xfrm>
          <a:prstGeom prst="rect">
            <a:avLst/>
          </a:prstGeom>
        </p:spPr>
      </p:pic>
      <p:pic>
        <p:nvPicPr>
          <p:cNvPr id="6" name="图片 5">
            <a:extLst>
              <a:ext uri="{FF2B5EF4-FFF2-40B4-BE49-F238E27FC236}">
                <a16:creationId xmlns:a16="http://schemas.microsoft.com/office/drawing/2014/main" id="{7FACBB4C-8B1E-4B08-AC4E-27B91004CD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90" t="4280" r="7969"/>
          <a:stretch/>
        </p:blipFill>
        <p:spPr>
          <a:xfrm>
            <a:off x="4886715" y="801511"/>
            <a:ext cx="2199886" cy="2785158"/>
          </a:xfrm>
          <a:prstGeom prst="rect">
            <a:avLst/>
          </a:prstGeom>
        </p:spPr>
      </p:pic>
      <p:pic>
        <p:nvPicPr>
          <p:cNvPr id="8" name="图片 7">
            <a:extLst>
              <a:ext uri="{FF2B5EF4-FFF2-40B4-BE49-F238E27FC236}">
                <a16:creationId xmlns:a16="http://schemas.microsoft.com/office/drawing/2014/main" id="{70E01106-8D71-4AD7-80E9-FA568E0F77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81" r="5017" b="5979"/>
          <a:stretch/>
        </p:blipFill>
        <p:spPr>
          <a:xfrm>
            <a:off x="6658756" y="4102575"/>
            <a:ext cx="3242482" cy="2213273"/>
          </a:xfrm>
          <a:prstGeom prst="rect">
            <a:avLst/>
          </a:prstGeom>
        </p:spPr>
      </p:pic>
      <p:pic>
        <p:nvPicPr>
          <p:cNvPr id="10" name="图片 9">
            <a:extLst>
              <a:ext uri="{FF2B5EF4-FFF2-40B4-BE49-F238E27FC236}">
                <a16:creationId xmlns:a16="http://schemas.microsoft.com/office/drawing/2014/main" id="{CB4508F8-7C70-490C-B2FB-B022D373A7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655824" y="1033358"/>
            <a:ext cx="2213273" cy="2951030"/>
          </a:xfrm>
          <a:prstGeom prst="rect">
            <a:avLst/>
          </a:prstGeom>
        </p:spPr>
      </p:pic>
      <p:pic>
        <p:nvPicPr>
          <p:cNvPr id="12" name="图片 11">
            <a:extLst>
              <a:ext uri="{FF2B5EF4-FFF2-40B4-BE49-F238E27FC236}">
                <a16:creationId xmlns:a16="http://schemas.microsoft.com/office/drawing/2014/main" id="{F18A5CA4-C5C6-444C-8083-EF0F75756C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5627" y="4129088"/>
            <a:ext cx="3456654" cy="2286000"/>
          </a:xfrm>
          <a:prstGeom prst="rect">
            <a:avLst/>
          </a:prstGeom>
        </p:spPr>
      </p:pic>
    </p:spTree>
    <p:extLst>
      <p:ext uri="{BB962C8B-B14F-4D97-AF65-F5344CB8AC3E}">
        <p14:creationId xmlns:p14="http://schemas.microsoft.com/office/powerpoint/2010/main" val="3063687991"/>
      </p:ext>
    </p:extLst>
  </p:cSld>
  <p:clrMapOvr>
    <a:masterClrMapping/>
  </p:clrMapOvr>
  <mc:AlternateContent xmlns:mc="http://schemas.openxmlformats.org/markup-compatibility/2006" xmlns:p14="http://schemas.microsoft.com/office/powerpoint/2010/main">
    <mc:Choice Requires="p14">
      <p:transition spd="slow" p14:dur="1600" advTm="8000">
        <p14:gallery dir="l"/>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3">
            <a:extLst>
              <a:ext uri="{FF2B5EF4-FFF2-40B4-BE49-F238E27FC236}">
                <a16:creationId xmlns:a16="http://schemas.microsoft.com/office/drawing/2014/main" id="{DE962767-5664-4A09-9C8B-E61A24D8D22D}"/>
              </a:ext>
            </a:extLst>
          </p:cNvPr>
          <p:cNvSpPr txBox="1"/>
          <p:nvPr/>
        </p:nvSpPr>
        <p:spPr>
          <a:xfrm>
            <a:off x="409857" y="474454"/>
            <a:ext cx="10456748" cy="1185837"/>
          </a:xfrm>
          <a:prstGeom prst="rect">
            <a:avLst/>
          </a:prstGeom>
          <a:noFill/>
        </p:spPr>
        <p:txBody>
          <a:bodyPr wrap="square" rtlCol="0">
            <a:spAutoFit/>
          </a:bodyPr>
          <a:lstStyle/>
          <a:p>
            <a:pPr>
              <a:lnSpc>
                <a:spcPct val="150000"/>
              </a:lnSpc>
            </a:pPr>
            <a:r>
              <a:rPr lang="zh-CN" altLang="en-US" sz="3034" b="1" dirty="0">
                <a:solidFill>
                  <a:schemeClr val="accent1"/>
                </a:solidFill>
                <a:latin typeface="微软雅黑" panose="020B0503020204020204" pitchFamily="34" charset="-122"/>
                <a:ea typeface="微软雅黑" panose="020B0503020204020204" pitchFamily="34" charset="-122"/>
                <a:cs typeface="+mn-ea"/>
                <a:sym typeface="+mn-lt"/>
              </a:rPr>
              <a:t>教师参与编著的部分教材：</a:t>
            </a:r>
            <a:endParaRPr lang="en-US" altLang="zh-CN" sz="3034" b="1" dirty="0">
              <a:solidFill>
                <a:schemeClr val="accent1"/>
              </a:solidFill>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sz="1896" b="1" dirty="0">
                <a:solidFill>
                  <a:schemeClr val="accent1"/>
                </a:solidFill>
                <a:latin typeface="+mn-ea"/>
                <a:cs typeface="+mn-ea"/>
                <a:sym typeface="+mn-lt"/>
              </a:rPr>
              <a:t>《</a:t>
            </a:r>
            <a:r>
              <a:rPr lang="zh-CN" altLang="en-US" sz="1896" b="1" dirty="0">
                <a:solidFill>
                  <a:schemeClr val="accent1"/>
                </a:solidFill>
                <a:latin typeface="+mn-ea"/>
                <a:cs typeface="+mn-ea"/>
                <a:sym typeface="+mn-lt"/>
              </a:rPr>
              <a:t>大学生心理健康教育</a:t>
            </a:r>
            <a:r>
              <a:rPr lang="en-US" altLang="zh-CN" sz="1896" b="1" dirty="0">
                <a:solidFill>
                  <a:schemeClr val="accent1"/>
                </a:solidFill>
                <a:latin typeface="+mn-ea"/>
                <a:cs typeface="+mn-ea"/>
                <a:sym typeface="+mn-lt"/>
              </a:rPr>
              <a:t>》《</a:t>
            </a:r>
            <a:r>
              <a:rPr lang="zh-CN" altLang="en-US" sz="1896" b="1" dirty="0">
                <a:solidFill>
                  <a:schemeClr val="accent1"/>
                </a:solidFill>
                <a:latin typeface="+mn-ea"/>
                <a:cs typeface="+mn-ea"/>
                <a:sym typeface="+mn-lt"/>
              </a:rPr>
              <a:t>心理学应用技术</a:t>
            </a:r>
            <a:r>
              <a:rPr lang="en-US" altLang="zh-CN" sz="1896" b="1" dirty="0">
                <a:solidFill>
                  <a:schemeClr val="accent1"/>
                </a:solidFill>
                <a:latin typeface="+mn-ea"/>
                <a:cs typeface="+mn-ea"/>
                <a:sym typeface="+mn-lt"/>
              </a:rPr>
              <a:t>》《</a:t>
            </a:r>
            <a:r>
              <a:rPr lang="zh-CN" altLang="en-US" sz="1896" b="1" dirty="0">
                <a:solidFill>
                  <a:schemeClr val="accent1"/>
                </a:solidFill>
                <a:latin typeface="+mn-ea"/>
                <a:cs typeface="+mn-ea"/>
                <a:sym typeface="+mn-lt"/>
              </a:rPr>
              <a:t>中式心理咨询</a:t>
            </a:r>
            <a:r>
              <a:rPr lang="en-US" altLang="zh-CN" sz="1896" b="1" dirty="0">
                <a:solidFill>
                  <a:schemeClr val="accent1"/>
                </a:solidFill>
                <a:latin typeface="+mn-ea"/>
                <a:cs typeface="+mn-ea"/>
                <a:sym typeface="+mn-lt"/>
              </a:rPr>
              <a:t>》《</a:t>
            </a:r>
            <a:r>
              <a:rPr lang="zh-CN" altLang="en-US" sz="1896" b="1" dirty="0">
                <a:solidFill>
                  <a:schemeClr val="accent1"/>
                </a:solidFill>
                <a:latin typeface="+mn-ea"/>
                <a:cs typeface="+mn-ea"/>
                <a:sym typeface="+mn-lt"/>
              </a:rPr>
              <a:t>学校心理健康教育</a:t>
            </a:r>
            <a:r>
              <a:rPr lang="en-US" altLang="zh-CN" sz="1896" b="1" dirty="0">
                <a:solidFill>
                  <a:schemeClr val="accent1"/>
                </a:solidFill>
                <a:latin typeface="+mn-ea"/>
                <a:cs typeface="+mn-ea"/>
                <a:sym typeface="+mn-lt"/>
              </a:rPr>
              <a:t>》</a:t>
            </a:r>
            <a:endParaRPr lang="en-GB" altLang="zh-CN" sz="1896" b="1" dirty="0">
              <a:solidFill>
                <a:schemeClr val="accent1"/>
              </a:solidFill>
              <a:latin typeface="+mn-ea"/>
              <a:cs typeface="+mn-ea"/>
              <a:sym typeface="+mn-lt"/>
            </a:endParaRPr>
          </a:p>
        </p:txBody>
      </p:sp>
      <p:pic>
        <p:nvPicPr>
          <p:cNvPr id="3" name="图片 2">
            <a:extLst>
              <a:ext uri="{FF2B5EF4-FFF2-40B4-BE49-F238E27FC236}">
                <a16:creationId xmlns:a16="http://schemas.microsoft.com/office/drawing/2014/main" id="{C92450F0-F25C-4A5C-972E-F335C54EC6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72"/>
          <a:stretch/>
        </p:blipFill>
        <p:spPr>
          <a:xfrm>
            <a:off x="355562" y="2139882"/>
            <a:ext cx="2348023" cy="3214540"/>
          </a:xfrm>
          <a:prstGeom prst="rect">
            <a:avLst/>
          </a:prstGeom>
        </p:spPr>
      </p:pic>
      <p:pic>
        <p:nvPicPr>
          <p:cNvPr id="5" name="图片 4">
            <a:extLst>
              <a:ext uri="{FF2B5EF4-FFF2-40B4-BE49-F238E27FC236}">
                <a16:creationId xmlns:a16="http://schemas.microsoft.com/office/drawing/2014/main" id="{25E64DA6-E8A1-41C4-8B2E-2ECA51346C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56"/>
          <a:stretch/>
        </p:blipFill>
        <p:spPr>
          <a:xfrm>
            <a:off x="3312416" y="2139882"/>
            <a:ext cx="2325815" cy="3214540"/>
          </a:xfrm>
          <a:prstGeom prst="rect">
            <a:avLst/>
          </a:prstGeom>
        </p:spPr>
      </p:pic>
      <p:pic>
        <p:nvPicPr>
          <p:cNvPr id="7" name="图片 6">
            <a:extLst>
              <a:ext uri="{FF2B5EF4-FFF2-40B4-BE49-F238E27FC236}">
                <a16:creationId xmlns:a16="http://schemas.microsoft.com/office/drawing/2014/main" id="{85EF64E3-2BB0-4C40-8DF2-1B3B76FFB9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26"/>
          <a:stretch/>
        </p:blipFill>
        <p:spPr>
          <a:xfrm>
            <a:off x="6247062" y="2139882"/>
            <a:ext cx="2325815" cy="3269879"/>
          </a:xfrm>
          <a:prstGeom prst="rect">
            <a:avLst/>
          </a:prstGeom>
        </p:spPr>
      </p:pic>
      <p:pic>
        <p:nvPicPr>
          <p:cNvPr id="12" name="图片 11">
            <a:extLst>
              <a:ext uri="{FF2B5EF4-FFF2-40B4-BE49-F238E27FC236}">
                <a16:creationId xmlns:a16="http://schemas.microsoft.com/office/drawing/2014/main" id="{41CA1B34-6AA1-437C-B6D5-A961E924AD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70"/>
          <a:stretch/>
        </p:blipFill>
        <p:spPr>
          <a:xfrm>
            <a:off x="9181708" y="2139882"/>
            <a:ext cx="2325815" cy="3228325"/>
          </a:xfrm>
          <a:prstGeom prst="rect">
            <a:avLst/>
          </a:prstGeom>
        </p:spPr>
      </p:pic>
    </p:spTree>
    <p:extLst>
      <p:ext uri="{BB962C8B-B14F-4D97-AF65-F5344CB8AC3E}">
        <p14:creationId xmlns:p14="http://schemas.microsoft.com/office/powerpoint/2010/main" val="3390747452"/>
      </p:ext>
    </p:extLst>
  </p:cSld>
  <p:clrMapOvr>
    <a:masterClrMapping/>
  </p:clrMapOvr>
  <mc:AlternateContent xmlns:mc="http://schemas.openxmlformats.org/markup-compatibility/2006" xmlns:p14="http://schemas.microsoft.com/office/powerpoint/2010/main">
    <mc:Choice Requires="p14">
      <p:transition spd="slow" p14:dur="1600" advTm="7000">
        <p14:gallery dir="l"/>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5635"/>
          <a:stretch/>
        </p:blipFill>
        <p:spPr>
          <a:xfrm rot="16200000">
            <a:off x="2637737" y="-2709759"/>
            <a:ext cx="6858002" cy="1219199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8533"/>
          <a:stretch/>
        </p:blipFill>
        <p:spPr>
          <a:xfrm rot="16200000">
            <a:off x="4980966" y="-383567"/>
            <a:ext cx="2260600" cy="12222533"/>
          </a:xfrm>
          <a:prstGeom prst="rect">
            <a:avLst/>
          </a:prstGeom>
        </p:spPr>
      </p:pic>
      <p:grpSp>
        <p:nvGrpSpPr>
          <p:cNvPr id="2" name="组合 1"/>
          <p:cNvGrpSpPr/>
          <p:nvPr/>
        </p:nvGrpSpPr>
        <p:grpSpPr>
          <a:xfrm>
            <a:off x="977900" y="1651000"/>
            <a:ext cx="6997700" cy="3657290"/>
            <a:chOff x="977900" y="1651000"/>
            <a:chExt cx="6997700" cy="3657290"/>
          </a:xfrm>
        </p:grpSpPr>
        <p:sp>
          <p:nvSpPr>
            <p:cNvPr id="6" name="矩形 5"/>
            <p:cNvSpPr/>
            <p:nvPr/>
          </p:nvSpPr>
          <p:spPr>
            <a:xfrm>
              <a:off x="977900" y="1651000"/>
              <a:ext cx="6997700" cy="3657290"/>
            </a:xfrm>
            <a:prstGeom prst="rect">
              <a:avLst/>
            </a:prstGeom>
            <a:no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7" name="矩形 6"/>
            <p:cNvSpPr/>
            <p:nvPr/>
          </p:nvSpPr>
          <p:spPr>
            <a:xfrm>
              <a:off x="977900" y="3981992"/>
              <a:ext cx="6997700" cy="1326298"/>
            </a:xfrm>
            <a:prstGeom prst="rect">
              <a:avLst/>
            </a:prstGeom>
            <a:solidFill>
              <a:srgbClr val="B0466A"/>
            </a:solid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文本框 7"/>
            <p:cNvSpPr txBox="1"/>
            <p:nvPr/>
          </p:nvSpPr>
          <p:spPr>
            <a:xfrm>
              <a:off x="3081141" y="4127918"/>
              <a:ext cx="2791219" cy="938719"/>
            </a:xfrm>
            <a:prstGeom prst="rect">
              <a:avLst/>
            </a:prstGeom>
            <a:noFill/>
          </p:spPr>
          <p:txBody>
            <a:bodyPr wrap="square" rtlCol="0">
              <a:spAutoFit/>
            </a:bodyPr>
            <a:lstStyle/>
            <a:p>
              <a:pPr algn="ctr">
                <a:lnSpc>
                  <a:spcPct val="150000"/>
                </a:lnSpc>
              </a:pPr>
              <a:r>
                <a:rPr lang="zh-CN" altLang="en-US" sz="4000" b="1" dirty="0">
                  <a:solidFill>
                    <a:schemeClr val="bg1"/>
                  </a:solidFill>
                  <a:latin typeface="字魂36号-正文宋楷" panose="02000000000000000000" pitchFamily="2" charset="-122"/>
                  <a:ea typeface="字魂36号-正文宋楷" panose="02000000000000000000" pitchFamily="2" charset="-122"/>
                </a:rPr>
                <a:t>人才培养</a:t>
              </a:r>
            </a:p>
          </p:txBody>
        </p:sp>
      </p:grpSp>
      <p:sp>
        <p:nvSpPr>
          <p:cNvPr id="10" name="文本框 9">
            <a:extLst>
              <a:ext uri="{FF2B5EF4-FFF2-40B4-BE49-F238E27FC236}">
                <a16:creationId xmlns:a16="http://schemas.microsoft.com/office/drawing/2014/main" id="{FD440146-6BBE-4ABE-9ADC-58D4D61FF03B}"/>
              </a:ext>
            </a:extLst>
          </p:cNvPr>
          <p:cNvSpPr txBox="1"/>
          <p:nvPr/>
        </p:nvSpPr>
        <p:spPr>
          <a:xfrm>
            <a:off x="3050608" y="1776713"/>
            <a:ext cx="2217192"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培养目标</a:t>
            </a:r>
          </a:p>
        </p:txBody>
      </p:sp>
      <p:sp>
        <p:nvSpPr>
          <p:cNvPr id="12" name="文本框 9">
            <a:extLst>
              <a:ext uri="{FF2B5EF4-FFF2-40B4-BE49-F238E27FC236}">
                <a16:creationId xmlns:a16="http://schemas.microsoft.com/office/drawing/2014/main" id="{ECA14A8E-CF6C-4F73-9B32-505157B3C722}"/>
              </a:ext>
            </a:extLst>
          </p:cNvPr>
          <p:cNvSpPr txBox="1"/>
          <p:nvPr/>
        </p:nvSpPr>
        <p:spPr>
          <a:xfrm>
            <a:off x="3081141" y="3289607"/>
            <a:ext cx="3849048"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教学活动</a:t>
            </a:r>
          </a:p>
        </p:txBody>
      </p:sp>
      <p:pic>
        <p:nvPicPr>
          <p:cNvPr id="13" name="图片 12">
            <a:extLst>
              <a:ext uri="{FF2B5EF4-FFF2-40B4-BE49-F238E27FC236}">
                <a16:creationId xmlns:a16="http://schemas.microsoft.com/office/drawing/2014/main" id="{6136F216-A891-42F0-B2F6-828F19C14B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1895" y="3256604"/>
            <a:ext cx="3850105" cy="3850105"/>
          </a:xfrm>
          <a:prstGeom prst="rect">
            <a:avLst/>
          </a:prstGeom>
        </p:spPr>
      </p:pic>
      <p:sp>
        <p:nvSpPr>
          <p:cNvPr id="11" name="文本框 10">
            <a:extLst>
              <a:ext uri="{FF2B5EF4-FFF2-40B4-BE49-F238E27FC236}">
                <a16:creationId xmlns:a16="http://schemas.microsoft.com/office/drawing/2014/main" id="{42D59208-EE01-4192-B543-0FE831645960}"/>
              </a:ext>
            </a:extLst>
          </p:cNvPr>
          <p:cNvSpPr txBox="1"/>
          <p:nvPr/>
        </p:nvSpPr>
        <p:spPr>
          <a:xfrm>
            <a:off x="3050608" y="2523193"/>
            <a:ext cx="4236312"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主要课程</a:t>
            </a:r>
          </a:p>
        </p:txBody>
      </p:sp>
    </p:spTree>
    <p:extLst>
      <p:ext uri="{BB962C8B-B14F-4D97-AF65-F5344CB8AC3E}">
        <p14:creationId xmlns:p14="http://schemas.microsoft.com/office/powerpoint/2010/main" val="1188596760"/>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2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65244" y="701669"/>
            <a:ext cx="59817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宋体" pitchFamily="2" charset="-122"/>
                <a:ea typeface="宋体" pitchFamily="2" charset="-122"/>
                <a:cs typeface="Times New Roman" pitchFamily="18" charset="0"/>
              </a:rPr>
              <a:t>培养目标</a:t>
            </a:r>
            <a:endParaRPr kumimoji="0" lang="zh-CN" altLang="en-US" sz="3600" b="0" i="0" u="none" strike="noStrike" kern="1200" cap="none" spc="0" normalizeH="0" baseline="0" noProof="0" dirty="0">
              <a:ln>
                <a:noFill/>
              </a:ln>
              <a:solidFill>
                <a:prstClr val="black"/>
              </a:solidFill>
              <a:effectLst/>
              <a:uLnTx/>
              <a:uFillTx/>
              <a:latin typeface="Arial" pitchFamily="34" charset="0"/>
              <a:ea typeface="宋体" pitchFamily="2" charset="-122"/>
              <a:cs typeface="宋体" pitchFamily="2" charset="-122"/>
            </a:endParaRPr>
          </a:p>
        </p:txBody>
      </p:sp>
      <p:grpSp>
        <p:nvGrpSpPr>
          <p:cNvPr id="5" name="组合 4"/>
          <p:cNvGrpSpPr/>
          <p:nvPr/>
        </p:nvGrpSpPr>
        <p:grpSpPr>
          <a:xfrm>
            <a:off x="518473" y="1847849"/>
            <a:ext cx="8017553" cy="3591418"/>
            <a:chOff x="260412" y="1638299"/>
            <a:chExt cx="11664888" cy="3240000"/>
          </a:xfrm>
        </p:grpSpPr>
        <p:sp>
          <p:nvSpPr>
            <p:cNvPr id="6" name="矩形 5"/>
            <p:cNvSpPr/>
            <p:nvPr/>
          </p:nvSpPr>
          <p:spPr>
            <a:xfrm>
              <a:off x="260412" y="1638299"/>
              <a:ext cx="11664888" cy="3240000"/>
            </a:xfrm>
            <a:prstGeom prst="rect">
              <a:avLst/>
            </a:prstGeom>
            <a:solidFill>
              <a:srgbClr val="85ADA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矩形 7"/>
            <p:cNvSpPr/>
            <p:nvPr/>
          </p:nvSpPr>
          <p:spPr>
            <a:xfrm>
              <a:off x="618517" y="1818299"/>
              <a:ext cx="10902969" cy="288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sp>
        <p:nvSpPr>
          <p:cNvPr id="2" name="矩形 1"/>
          <p:cNvSpPr/>
          <p:nvPr/>
        </p:nvSpPr>
        <p:spPr>
          <a:xfrm>
            <a:off x="857250" y="2143126"/>
            <a:ext cx="7329488" cy="2862322"/>
          </a:xfrm>
          <a:prstGeom prst="rect">
            <a:avLst/>
          </a:prstGeom>
        </p:spPr>
        <p:txBody>
          <a:bodyPr wrap="square">
            <a:spAutoFit/>
          </a:bodyPr>
          <a:lstStyle/>
          <a:p>
            <a:pPr>
              <a:lnSpc>
                <a:spcPct val="150000"/>
              </a:lnSpc>
            </a:pPr>
            <a:r>
              <a:rPr lang="zh-CN" altLang="en-US" dirty="0">
                <a:solidFill>
                  <a:schemeClr val="bg1"/>
                </a:solidFill>
                <a:latin typeface="字魂36号-正文宋楷" panose="02000000000000000000" pitchFamily="2" charset="-122"/>
                <a:ea typeface="字魂36号-正文宋楷" panose="02000000000000000000" pitchFamily="2" charset="-122"/>
              </a:rPr>
              <a:t>       </a:t>
            </a:r>
            <a:r>
              <a:rPr lang="zh-CN" altLang="en-US" sz="2000" b="1" dirty="0">
                <a:solidFill>
                  <a:schemeClr val="bg1"/>
                </a:solidFill>
                <a:latin typeface="字魂36号-正文宋楷" panose="02000000000000000000" pitchFamily="2" charset="-122"/>
                <a:ea typeface="字魂36号-正文宋楷" panose="02000000000000000000" pitchFamily="2" charset="-122"/>
              </a:rPr>
              <a:t>培养具有较高政治素养、高尚道德情操、良好心理品质及社会适应能力，德、智、体、美、劳全面和谐发展，具备运用心理学基本理论、基本技能和基本研究方法解决相关领域实际问题，能在教育、企业、公安司法、科研机构和行政管理等部门从事心理健康教育教学、心理咨询与辅导、心理测评、人力资源管理等工作的高素质应用型人才。</a:t>
            </a:r>
          </a:p>
        </p:txBody>
      </p:sp>
      <p:pic>
        <p:nvPicPr>
          <p:cNvPr id="7" name="图片 6">
            <a:extLst>
              <a:ext uri="{FF2B5EF4-FFF2-40B4-BE49-F238E27FC236}">
                <a16:creationId xmlns:a16="http://schemas.microsoft.com/office/drawing/2014/main" id="{F1F48ED9-3C2C-415B-9BBF-F963DCCB0E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029" t="71570" r="35656"/>
          <a:stretch/>
        </p:blipFill>
        <p:spPr>
          <a:xfrm>
            <a:off x="8536027" y="3175854"/>
            <a:ext cx="3539737" cy="3433011"/>
          </a:xfrm>
          <a:prstGeom prst="rect">
            <a:avLst/>
          </a:prstGeom>
        </p:spPr>
      </p:pic>
    </p:spTree>
    <p:extLst>
      <p:ext uri="{BB962C8B-B14F-4D97-AF65-F5344CB8AC3E}">
        <p14:creationId xmlns:p14="http://schemas.microsoft.com/office/powerpoint/2010/main" val="4216727215"/>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85800" y="306187"/>
            <a:ext cx="5981700" cy="769441"/>
          </a:xfrm>
          <a:prstGeom prst="rect">
            <a:avLst/>
          </a:prstGeom>
          <a:noFill/>
        </p:spPr>
        <p:txBody>
          <a:bodyPr wrap="square" rtlCol="0">
            <a:spAutoFit/>
          </a:bodyPr>
          <a:lstStyle/>
          <a:p>
            <a:pPr>
              <a:lnSpc>
                <a:spcPct val="150000"/>
              </a:lnSpc>
            </a:pPr>
            <a:r>
              <a:rPr lang="zh-CN" altLang="en-US" sz="3200" b="1" dirty="0">
                <a:latin typeface="字魂36号-正文宋楷" panose="02000000000000000000" pitchFamily="2" charset="-122"/>
                <a:ea typeface="字魂36号-正文宋楷" panose="02000000000000000000" pitchFamily="2" charset="-122"/>
              </a:rPr>
              <a:t>主要课程</a:t>
            </a:r>
          </a:p>
        </p:txBody>
      </p:sp>
      <p:grpSp>
        <p:nvGrpSpPr>
          <p:cNvPr id="16" name="组合 15"/>
          <p:cNvGrpSpPr/>
          <p:nvPr/>
        </p:nvGrpSpPr>
        <p:grpSpPr>
          <a:xfrm>
            <a:off x="1451728" y="1382703"/>
            <a:ext cx="8531258" cy="3745479"/>
            <a:chOff x="1047071" y="1669483"/>
            <a:chExt cx="8930155" cy="1826533"/>
          </a:xfrm>
        </p:grpSpPr>
        <p:grpSp>
          <p:nvGrpSpPr>
            <p:cNvPr id="14" name="组合 13"/>
            <p:cNvGrpSpPr/>
            <p:nvPr/>
          </p:nvGrpSpPr>
          <p:grpSpPr>
            <a:xfrm>
              <a:off x="1047071" y="1669483"/>
              <a:ext cx="8930155" cy="1826533"/>
              <a:chOff x="1047071" y="2037783"/>
              <a:chExt cx="8930155" cy="1826533"/>
            </a:xfrm>
          </p:grpSpPr>
          <p:sp>
            <p:nvSpPr>
              <p:cNvPr id="9" name="矩形 8"/>
              <p:cNvSpPr/>
              <p:nvPr/>
            </p:nvSpPr>
            <p:spPr>
              <a:xfrm>
                <a:off x="1047071" y="2114246"/>
                <a:ext cx="8496300" cy="1750070"/>
              </a:xfrm>
              <a:prstGeom prst="rect">
                <a:avLst/>
              </a:prstGeom>
              <a:noFill/>
              <a:ln w="12700">
                <a:solidFill>
                  <a:srgbClr val="85A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0" name="矩形 9"/>
              <p:cNvSpPr/>
              <p:nvPr/>
            </p:nvSpPr>
            <p:spPr>
              <a:xfrm>
                <a:off x="2075922" y="2037783"/>
                <a:ext cx="7901304" cy="298577"/>
              </a:xfrm>
              <a:prstGeom prst="rect">
                <a:avLst/>
              </a:prstGeom>
              <a:solidFill>
                <a:srgbClr val="85ADA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字魂36号-正文宋楷" panose="02000000000000000000" pitchFamily="2" charset="-122"/>
                  <a:ea typeface="字魂36号-正文宋楷" panose="02000000000000000000" pitchFamily="2" charset="-122"/>
                </a:endParaRPr>
              </a:p>
            </p:txBody>
          </p:sp>
        </p:grpSp>
        <p:sp>
          <p:nvSpPr>
            <p:cNvPr id="15" name="矩形 14"/>
            <p:cNvSpPr/>
            <p:nvPr/>
          </p:nvSpPr>
          <p:spPr>
            <a:xfrm>
              <a:off x="1558371" y="2097912"/>
              <a:ext cx="7557324" cy="1144196"/>
            </a:xfrm>
            <a:prstGeom prst="rect">
              <a:avLst/>
            </a:prstGeom>
          </p:spPr>
          <p:txBody>
            <a:bodyPr wrap="square">
              <a:spAutoFit/>
            </a:bodyPr>
            <a:lstStyle/>
            <a:p>
              <a:pPr>
                <a:lnSpc>
                  <a:spcPct val="150000"/>
                </a:lnSpc>
              </a:pPr>
              <a:r>
                <a:rPr lang="zh-CN" altLang="en-US" sz="2000" b="1" i="0" dirty="0">
                  <a:effectLst/>
                  <a:latin typeface="字魂36号-正文宋楷" panose="02000000000000000000" pitchFamily="2" charset="-122"/>
                  <a:ea typeface="字魂36号-正文宋楷" panose="02000000000000000000" pitchFamily="2" charset="-122"/>
                </a:rPr>
                <a:t>普通心理学、发展心理学、教育心理学、西方心理学史、变态心理学、心理统计学、心理测量学、实验心理学、社会心理学、咨询心理学、管理学、管理心理学、团体心理辅导、教育学、心理学研究方法、健康心理学、人格心理学、消费心理学、人力资源管理、人力资源管理操作实务、心理学应用技术。 </a:t>
              </a:r>
            </a:p>
          </p:txBody>
        </p:sp>
      </p:grpSp>
      <p:sp>
        <p:nvSpPr>
          <p:cNvPr id="11" name="任意多边形 6">
            <a:extLst>
              <a:ext uri="{FF2B5EF4-FFF2-40B4-BE49-F238E27FC236}">
                <a16:creationId xmlns:a16="http://schemas.microsoft.com/office/drawing/2014/main" id="{BF167256-522C-442F-8595-9BE6F743A4FD}"/>
              </a:ext>
            </a:extLst>
          </p:cNvPr>
          <p:cNvSpPr/>
          <p:nvPr/>
        </p:nvSpPr>
        <p:spPr>
          <a:xfrm>
            <a:off x="0" y="4588041"/>
            <a:ext cx="12166600" cy="2208055"/>
          </a:xfrm>
          <a:custGeom>
            <a:avLst/>
            <a:gdLst>
              <a:gd name="connsiteX0" fmla="*/ 0 w 12166600"/>
              <a:gd name="connsiteY0" fmla="*/ 1498600 h 2641600"/>
              <a:gd name="connsiteX1" fmla="*/ 2476500 w 12166600"/>
              <a:gd name="connsiteY1" fmla="*/ 1498600 h 2641600"/>
              <a:gd name="connsiteX2" fmla="*/ 2844800 w 12166600"/>
              <a:gd name="connsiteY2" fmla="*/ 1066800 h 2641600"/>
              <a:gd name="connsiteX3" fmla="*/ 3352800 w 12166600"/>
              <a:gd name="connsiteY3" fmla="*/ 1841500 h 2641600"/>
              <a:gd name="connsiteX4" fmla="*/ 3670300 w 12166600"/>
              <a:gd name="connsiteY4" fmla="*/ 1536700 h 2641600"/>
              <a:gd name="connsiteX5" fmla="*/ 5029200 w 12166600"/>
              <a:gd name="connsiteY5" fmla="*/ 1536700 h 2641600"/>
              <a:gd name="connsiteX6" fmla="*/ 5410200 w 12166600"/>
              <a:gd name="connsiteY6" fmla="*/ 0 h 2641600"/>
              <a:gd name="connsiteX7" fmla="*/ 5880100 w 12166600"/>
              <a:gd name="connsiteY7" fmla="*/ 2590800 h 2641600"/>
              <a:gd name="connsiteX8" fmla="*/ 6184900 w 12166600"/>
              <a:gd name="connsiteY8" fmla="*/ 1498600 h 2641600"/>
              <a:gd name="connsiteX9" fmla="*/ 7594600 w 12166600"/>
              <a:gd name="connsiteY9" fmla="*/ 1498600 h 2641600"/>
              <a:gd name="connsiteX10" fmla="*/ 8140700 w 12166600"/>
              <a:gd name="connsiteY10" fmla="*/ 38100 h 2641600"/>
              <a:gd name="connsiteX11" fmla="*/ 8572500 w 12166600"/>
              <a:gd name="connsiteY11" fmla="*/ 2641600 h 2641600"/>
              <a:gd name="connsiteX12" fmla="*/ 8864600 w 12166600"/>
              <a:gd name="connsiteY12" fmla="*/ 1498600 h 2641600"/>
              <a:gd name="connsiteX13" fmla="*/ 9855200 w 12166600"/>
              <a:gd name="connsiteY13" fmla="*/ 1511300 h 2641600"/>
              <a:gd name="connsiteX14" fmla="*/ 10287000 w 12166600"/>
              <a:gd name="connsiteY14" fmla="*/ 889000 h 2641600"/>
              <a:gd name="connsiteX15" fmla="*/ 11074400 w 12166600"/>
              <a:gd name="connsiteY15" fmla="*/ 2057400 h 2641600"/>
              <a:gd name="connsiteX16" fmla="*/ 11480800 w 12166600"/>
              <a:gd name="connsiteY16" fmla="*/ 1549400 h 2641600"/>
              <a:gd name="connsiteX17" fmla="*/ 11811000 w 12166600"/>
              <a:gd name="connsiteY17" fmla="*/ 114300 h 2641600"/>
              <a:gd name="connsiteX18" fmla="*/ 12166600 w 12166600"/>
              <a:gd name="connsiteY18" fmla="*/ 264160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66600" h="2641600">
                <a:moveTo>
                  <a:pt x="0" y="1498600"/>
                </a:moveTo>
                <a:lnTo>
                  <a:pt x="2476500" y="1498600"/>
                </a:lnTo>
                <a:lnTo>
                  <a:pt x="2844800" y="1066800"/>
                </a:lnTo>
                <a:lnTo>
                  <a:pt x="3352800" y="1841500"/>
                </a:lnTo>
                <a:lnTo>
                  <a:pt x="3670300" y="1536700"/>
                </a:lnTo>
                <a:lnTo>
                  <a:pt x="5029200" y="1536700"/>
                </a:lnTo>
                <a:lnTo>
                  <a:pt x="5410200" y="0"/>
                </a:lnTo>
                <a:lnTo>
                  <a:pt x="5880100" y="2590800"/>
                </a:lnTo>
                <a:lnTo>
                  <a:pt x="6184900" y="1498600"/>
                </a:lnTo>
                <a:lnTo>
                  <a:pt x="7594600" y="1498600"/>
                </a:lnTo>
                <a:lnTo>
                  <a:pt x="8140700" y="38100"/>
                </a:lnTo>
                <a:lnTo>
                  <a:pt x="8572500" y="2641600"/>
                </a:lnTo>
                <a:lnTo>
                  <a:pt x="8864600" y="1498600"/>
                </a:lnTo>
                <a:lnTo>
                  <a:pt x="9855200" y="1511300"/>
                </a:lnTo>
                <a:lnTo>
                  <a:pt x="10287000" y="889000"/>
                </a:lnTo>
                <a:lnTo>
                  <a:pt x="11074400" y="2057400"/>
                </a:lnTo>
                <a:lnTo>
                  <a:pt x="11480800" y="1549400"/>
                </a:lnTo>
                <a:lnTo>
                  <a:pt x="11811000" y="114300"/>
                </a:lnTo>
                <a:lnTo>
                  <a:pt x="12166600" y="2641600"/>
                </a:lnTo>
              </a:path>
            </a:pathLst>
          </a:custGeom>
          <a:noFill/>
          <a:ln w="381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Tree>
    <p:extLst>
      <p:ext uri="{BB962C8B-B14F-4D97-AF65-F5344CB8AC3E}">
        <p14:creationId xmlns:p14="http://schemas.microsoft.com/office/powerpoint/2010/main" val="1502005476"/>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3">
            <a:extLst>
              <a:ext uri="{FF2B5EF4-FFF2-40B4-BE49-F238E27FC236}">
                <a16:creationId xmlns:a16="http://schemas.microsoft.com/office/drawing/2014/main" id="{7308EE3F-8FE6-4D65-99B2-ECEC1C22FFC1}"/>
              </a:ext>
            </a:extLst>
          </p:cNvPr>
          <p:cNvSpPr txBox="1"/>
          <p:nvPr/>
        </p:nvSpPr>
        <p:spPr>
          <a:xfrm>
            <a:off x="882978" y="4441575"/>
            <a:ext cx="10923639" cy="1317570"/>
          </a:xfrm>
          <a:prstGeom prst="rect">
            <a:avLst/>
          </a:prstGeom>
        </p:spPr>
        <p:txBody>
          <a:bodyPr vert="horz" lIns="86699" tIns="43349" rIns="86699" bIns="43349" rtlCol="0" anchor="b">
            <a:normAutofit/>
          </a:bodyPr>
          <a:lstStyle/>
          <a:p>
            <a:pPr>
              <a:lnSpc>
                <a:spcPct val="90000"/>
              </a:lnSpc>
              <a:spcAft>
                <a:spcPts val="569"/>
              </a:spcAft>
            </a:pPr>
            <a:r>
              <a:rPr lang="zh-CN" altLang="en-US" sz="4000" b="1" dirty="0">
                <a:latin typeface="+mj-lt"/>
                <a:ea typeface="+mj-ea"/>
                <a:cs typeface="+mj-cs"/>
                <a:sym typeface="+mn-lt"/>
              </a:rPr>
              <a:t>课堂教学剪影</a:t>
            </a:r>
            <a:endParaRPr lang="en-US" altLang="zh-CN" b="1" dirty="0">
              <a:latin typeface="+mj-lt"/>
              <a:ea typeface="+mj-ea"/>
              <a:cs typeface="+mj-cs"/>
              <a:sym typeface="+mn-lt"/>
            </a:endParaRPr>
          </a:p>
        </p:txBody>
      </p:sp>
      <p:pic>
        <p:nvPicPr>
          <p:cNvPr id="1026" name="图片 21" descr="E:\2020-2021第二学期教学工作\2021招生工作\2021年招生材料\2021年应用心理学动态宣传PPT\应用心理学招生宣传PPT材料\专业照片\脑电ERP集中研讨.jpg">
            <a:extLst>
              <a:ext uri="{FF2B5EF4-FFF2-40B4-BE49-F238E27FC236}">
                <a16:creationId xmlns:a16="http://schemas.microsoft.com/office/drawing/2014/main" id="{B611FBA4-5087-4A30-A66B-23817F5412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852" y="179540"/>
            <a:ext cx="4642781" cy="347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DCD5249C-CBFF-49D8-ABC4-86D461C7DC05}"/>
              </a:ext>
            </a:extLst>
          </p:cNvPr>
          <p:cNvPicPr>
            <a:picLocks noChangeAspect="1"/>
          </p:cNvPicPr>
          <p:nvPr/>
        </p:nvPicPr>
        <p:blipFill>
          <a:blip r:embed="rId4" cstate="print"/>
          <a:stretch>
            <a:fillRect/>
          </a:stretch>
        </p:blipFill>
        <p:spPr>
          <a:xfrm>
            <a:off x="6046723" y="3941064"/>
            <a:ext cx="4620616" cy="2530404"/>
          </a:xfrm>
          <a:prstGeom prst="rect">
            <a:avLst/>
          </a:prstGeom>
        </p:spPr>
      </p:pic>
      <p:pic>
        <p:nvPicPr>
          <p:cNvPr id="3" name="图片 2">
            <a:extLst>
              <a:ext uri="{FF2B5EF4-FFF2-40B4-BE49-F238E27FC236}">
                <a16:creationId xmlns:a16="http://schemas.microsoft.com/office/drawing/2014/main" id="{8429BAA8-C2E1-4A3A-A88B-B53301BEC8E5}"/>
              </a:ext>
            </a:extLst>
          </p:cNvPr>
          <p:cNvPicPr>
            <a:picLocks noChangeAspect="1"/>
          </p:cNvPicPr>
          <p:nvPr/>
        </p:nvPicPr>
        <p:blipFill>
          <a:blip r:embed="rId5" cstate="print"/>
          <a:stretch>
            <a:fillRect/>
          </a:stretch>
        </p:blipFill>
        <p:spPr>
          <a:xfrm>
            <a:off x="6096000" y="181281"/>
            <a:ext cx="4642781" cy="3477895"/>
          </a:xfrm>
          <a:prstGeom prst="rect">
            <a:avLst/>
          </a:prstGeom>
        </p:spPr>
      </p:pic>
      <p:cxnSp>
        <p:nvCxnSpPr>
          <p:cNvPr id="6" name="直接连接符 5">
            <a:extLst>
              <a:ext uri="{FF2B5EF4-FFF2-40B4-BE49-F238E27FC236}">
                <a16:creationId xmlns:a16="http://schemas.microsoft.com/office/drawing/2014/main" id="{F83B3065-832D-48EE-ACF0-B5439FAA4955}"/>
              </a:ext>
            </a:extLst>
          </p:cNvPr>
          <p:cNvCxnSpPr/>
          <p:nvPr/>
        </p:nvCxnSpPr>
        <p:spPr>
          <a:xfrm flipV="1">
            <a:off x="2062085" y="3790186"/>
            <a:ext cx="8640000" cy="0"/>
          </a:xfrm>
          <a:prstGeom prst="line">
            <a:avLst/>
          </a:prstGeom>
          <a:ln w="28575">
            <a:solidFill>
              <a:srgbClr val="B0466A"/>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0BDCA398-9694-435D-BE94-DE64535D5A90}"/>
              </a:ext>
            </a:extLst>
          </p:cNvPr>
          <p:cNvCxnSpPr/>
          <p:nvPr/>
        </p:nvCxnSpPr>
        <p:spPr>
          <a:xfrm flipV="1">
            <a:off x="5775158" y="1961064"/>
            <a:ext cx="0" cy="3960000"/>
          </a:xfrm>
          <a:prstGeom prst="line">
            <a:avLst/>
          </a:prstGeom>
          <a:ln w="28575">
            <a:solidFill>
              <a:srgbClr val="B0466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937147"/>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023800" y="1151980"/>
            <a:ext cx="1440000" cy="1440000"/>
          </a:xfrm>
          <a:prstGeom prst="ellipse">
            <a:avLst/>
          </a:prstGeom>
          <a:solidFill>
            <a:srgbClr val="C3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0" name="文本框 9"/>
          <p:cNvSpPr txBox="1"/>
          <p:nvPr/>
        </p:nvSpPr>
        <p:spPr>
          <a:xfrm>
            <a:off x="1343690" y="1011310"/>
            <a:ext cx="800219" cy="1721339"/>
          </a:xfrm>
          <a:prstGeom prst="rect">
            <a:avLst/>
          </a:prstGeom>
          <a:noFill/>
        </p:spPr>
        <p:txBody>
          <a:bodyPr vert="eaVert" wrap="square" rtlCol="0" anchor="ctr">
            <a:spAutoFit/>
          </a:bodyPr>
          <a:lstStyle/>
          <a:p>
            <a:pPr algn="ctr"/>
            <a:r>
              <a:rPr lang="zh-CN" altLang="en-US" sz="4000" b="1" dirty="0">
                <a:solidFill>
                  <a:schemeClr val="bg1"/>
                </a:solidFill>
                <a:latin typeface="字魂36号-正文宋楷" panose="02000000000000000000" pitchFamily="2" charset="-122"/>
                <a:ea typeface="字魂36号-正文宋楷" panose="02000000000000000000" pitchFamily="2" charset="-122"/>
              </a:rPr>
              <a:t>目 录</a:t>
            </a:r>
          </a:p>
        </p:txBody>
      </p:sp>
      <p:grpSp>
        <p:nvGrpSpPr>
          <p:cNvPr id="6" name="组合 5"/>
          <p:cNvGrpSpPr/>
          <p:nvPr/>
        </p:nvGrpSpPr>
        <p:grpSpPr>
          <a:xfrm>
            <a:off x="6610697" y="1511979"/>
            <a:ext cx="6911966" cy="720000"/>
            <a:chOff x="5017568" y="1511979"/>
            <a:chExt cx="6911966" cy="720000"/>
          </a:xfrm>
        </p:grpSpPr>
        <p:sp>
          <p:nvSpPr>
            <p:cNvPr id="12" name="文本框 11"/>
            <p:cNvSpPr txBox="1"/>
            <p:nvPr/>
          </p:nvSpPr>
          <p:spPr>
            <a:xfrm>
              <a:off x="5947834" y="1569200"/>
              <a:ext cx="5981700" cy="584775"/>
            </a:xfrm>
            <a:prstGeom prst="rect">
              <a:avLst/>
            </a:prstGeom>
            <a:noFill/>
          </p:spPr>
          <p:txBody>
            <a:bodyPr wrap="square" rtlCol="0">
              <a:spAutoFit/>
            </a:bodyPr>
            <a:lstStyle/>
            <a:p>
              <a:r>
                <a:rPr lang="zh-CN" altLang="en-US" sz="3200" b="1" dirty="0">
                  <a:solidFill>
                    <a:srgbClr val="57A48F"/>
                  </a:solidFill>
                  <a:latin typeface="微软雅黑" panose="020B0503020204020204" pitchFamily="34" charset="-122"/>
                  <a:ea typeface="微软雅黑" panose="020B0503020204020204" pitchFamily="34" charset="-122"/>
                </a:rPr>
                <a:t>专业介绍</a:t>
              </a:r>
              <a:endParaRPr lang="zh-CN" altLang="en-US" sz="1600" b="1" dirty="0">
                <a:solidFill>
                  <a:srgbClr val="57A48F"/>
                </a:solidFill>
                <a:latin typeface="微软雅黑" panose="020B0503020204020204" pitchFamily="34" charset="-122"/>
                <a:ea typeface="微软雅黑" panose="020B0503020204020204" pitchFamily="34" charset="-122"/>
              </a:endParaRPr>
            </a:p>
          </p:txBody>
        </p:sp>
        <p:sp>
          <p:nvSpPr>
            <p:cNvPr id="3" name="等腰三角形 2"/>
            <p:cNvSpPr/>
            <p:nvPr/>
          </p:nvSpPr>
          <p:spPr>
            <a:xfrm rot="5400000">
              <a:off x="5017568" y="1511979"/>
              <a:ext cx="720000" cy="720000"/>
            </a:xfrm>
            <a:prstGeom prst="triangle">
              <a:avLst/>
            </a:prstGeom>
            <a:solidFill>
              <a:srgbClr val="C3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18" name="组合 17"/>
          <p:cNvGrpSpPr/>
          <p:nvPr/>
        </p:nvGrpSpPr>
        <p:grpSpPr>
          <a:xfrm>
            <a:off x="3138409" y="2660746"/>
            <a:ext cx="7021591" cy="743986"/>
            <a:chOff x="3138409" y="2660746"/>
            <a:chExt cx="7021591" cy="743986"/>
          </a:xfrm>
        </p:grpSpPr>
        <p:sp>
          <p:nvSpPr>
            <p:cNvPr id="11" name="文本框 10"/>
            <p:cNvSpPr txBox="1"/>
            <p:nvPr/>
          </p:nvSpPr>
          <p:spPr>
            <a:xfrm>
              <a:off x="4178300" y="2660746"/>
              <a:ext cx="5981700" cy="743986"/>
            </a:xfrm>
            <a:prstGeom prst="rect">
              <a:avLst/>
            </a:prstGeom>
            <a:noFill/>
          </p:spPr>
          <p:txBody>
            <a:bodyPr wrap="square" rtlCol="0">
              <a:spAutoFit/>
            </a:bodyPr>
            <a:lstStyle/>
            <a:p>
              <a:pPr>
                <a:lnSpc>
                  <a:spcPct val="150000"/>
                </a:lnSpc>
              </a:pPr>
              <a:r>
                <a:rPr lang="zh-CN" altLang="en-US" sz="3200" b="1" dirty="0">
                  <a:solidFill>
                    <a:srgbClr val="57A48F"/>
                  </a:solidFill>
                  <a:latin typeface="微软雅黑" panose="020B0503020204020204" pitchFamily="34" charset="-122"/>
                  <a:ea typeface="微软雅黑" panose="020B0503020204020204" pitchFamily="34" charset="-122"/>
                </a:rPr>
                <a:t>师资队伍</a:t>
              </a:r>
              <a:endParaRPr lang="zh-CN" altLang="en-US" sz="1600" b="1" dirty="0">
                <a:solidFill>
                  <a:srgbClr val="57A48F"/>
                </a:solidFill>
                <a:latin typeface="微软雅黑" panose="020B0503020204020204" pitchFamily="34" charset="-122"/>
                <a:ea typeface="微软雅黑" panose="020B0503020204020204" pitchFamily="34" charset="-122"/>
              </a:endParaRPr>
            </a:p>
          </p:txBody>
        </p:sp>
        <p:sp>
          <p:nvSpPr>
            <p:cNvPr id="15" name="等腰三角形 14"/>
            <p:cNvSpPr/>
            <p:nvPr/>
          </p:nvSpPr>
          <p:spPr>
            <a:xfrm rot="5400000">
              <a:off x="3138409" y="2672739"/>
              <a:ext cx="720000" cy="720000"/>
            </a:xfrm>
            <a:prstGeom prst="triangle">
              <a:avLst/>
            </a:prstGeom>
            <a:solidFill>
              <a:srgbClr val="C3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19" name="组合 18"/>
          <p:cNvGrpSpPr/>
          <p:nvPr/>
        </p:nvGrpSpPr>
        <p:grpSpPr>
          <a:xfrm>
            <a:off x="6610697" y="3739430"/>
            <a:ext cx="6983050" cy="731993"/>
            <a:chOff x="4243309" y="3821506"/>
            <a:chExt cx="6983050" cy="731993"/>
          </a:xfrm>
        </p:grpSpPr>
        <p:sp>
          <p:nvSpPr>
            <p:cNvPr id="13" name="文本框 12"/>
            <p:cNvSpPr txBox="1"/>
            <p:nvPr/>
          </p:nvSpPr>
          <p:spPr>
            <a:xfrm>
              <a:off x="5244659" y="3821506"/>
              <a:ext cx="5981700" cy="584775"/>
            </a:xfrm>
            <a:prstGeom prst="rect">
              <a:avLst/>
            </a:prstGeom>
            <a:noFill/>
          </p:spPr>
          <p:txBody>
            <a:bodyPr wrap="square" rtlCol="0">
              <a:spAutoFit/>
            </a:bodyPr>
            <a:lstStyle/>
            <a:p>
              <a:r>
                <a:rPr lang="zh-CN" altLang="en-US" sz="3200" b="1" dirty="0">
                  <a:solidFill>
                    <a:srgbClr val="57A48F"/>
                  </a:solidFill>
                  <a:latin typeface="微软雅黑" panose="020B0503020204020204" pitchFamily="34" charset="-122"/>
                  <a:ea typeface="微软雅黑" panose="020B0503020204020204" pitchFamily="34" charset="-122"/>
                </a:rPr>
                <a:t>人才培养</a:t>
              </a:r>
              <a:endParaRPr lang="zh-CN" altLang="en-US" sz="1600" b="1" dirty="0">
                <a:solidFill>
                  <a:srgbClr val="57A48F"/>
                </a:solidFill>
                <a:latin typeface="微软雅黑" panose="020B0503020204020204" pitchFamily="34" charset="-122"/>
                <a:ea typeface="微软雅黑" panose="020B0503020204020204" pitchFamily="34" charset="-122"/>
              </a:endParaRPr>
            </a:p>
          </p:txBody>
        </p:sp>
        <p:sp>
          <p:nvSpPr>
            <p:cNvPr id="16" name="等腰三角形 15"/>
            <p:cNvSpPr/>
            <p:nvPr/>
          </p:nvSpPr>
          <p:spPr>
            <a:xfrm rot="5400000">
              <a:off x="4243309" y="3833499"/>
              <a:ext cx="720000" cy="720000"/>
            </a:xfrm>
            <a:prstGeom prst="triangle">
              <a:avLst/>
            </a:prstGeom>
            <a:solidFill>
              <a:srgbClr val="C3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20" name="组合 19"/>
          <p:cNvGrpSpPr/>
          <p:nvPr/>
        </p:nvGrpSpPr>
        <p:grpSpPr>
          <a:xfrm>
            <a:off x="3357565" y="4982266"/>
            <a:ext cx="6983050" cy="775498"/>
            <a:chOff x="2103800" y="4982266"/>
            <a:chExt cx="6983050" cy="775498"/>
          </a:xfrm>
        </p:grpSpPr>
        <p:sp>
          <p:nvSpPr>
            <p:cNvPr id="5" name="文本框 4"/>
            <p:cNvSpPr txBox="1"/>
            <p:nvPr/>
          </p:nvSpPr>
          <p:spPr>
            <a:xfrm>
              <a:off x="3105150" y="4982266"/>
              <a:ext cx="5981700" cy="584775"/>
            </a:xfrm>
            <a:prstGeom prst="rect">
              <a:avLst/>
            </a:prstGeom>
            <a:noFill/>
          </p:spPr>
          <p:txBody>
            <a:bodyPr wrap="square" rtlCol="0">
              <a:spAutoFit/>
            </a:bodyPr>
            <a:lstStyle/>
            <a:p>
              <a:r>
                <a:rPr lang="zh-CN" altLang="en-US" sz="3200" b="1" dirty="0">
                  <a:solidFill>
                    <a:srgbClr val="57A48F"/>
                  </a:solidFill>
                  <a:latin typeface="微软雅黑" panose="020B0503020204020204" pitchFamily="34" charset="-122"/>
                  <a:ea typeface="微软雅黑" panose="020B0503020204020204" pitchFamily="34" charset="-122"/>
                </a:rPr>
                <a:t>学子风采</a:t>
              </a:r>
              <a:endParaRPr lang="zh-CN" altLang="en-US" sz="1600" b="1" dirty="0">
                <a:solidFill>
                  <a:srgbClr val="57A48F"/>
                </a:solidFill>
                <a:latin typeface="微软雅黑" panose="020B0503020204020204" pitchFamily="34" charset="-122"/>
                <a:ea typeface="微软雅黑" panose="020B0503020204020204" pitchFamily="34" charset="-122"/>
              </a:endParaRPr>
            </a:p>
          </p:txBody>
        </p:sp>
        <p:sp>
          <p:nvSpPr>
            <p:cNvPr id="17" name="等腰三角形 16"/>
            <p:cNvSpPr/>
            <p:nvPr/>
          </p:nvSpPr>
          <p:spPr>
            <a:xfrm rot="5400000">
              <a:off x="2103800" y="5037764"/>
              <a:ext cx="720000" cy="720000"/>
            </a:xfrm>
            <a:prstGeom prst="triangle">
              <a:avLst/>
            </a:prstGeom>
            <a:solidFill>
              <a:srgbClr val="C3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21" name="图片 20">
            <a:extLst>
              <a:ext uri="{FF2B5EF4-FFF2-40B4-BE49-F238E27FC236}">
                <a16:creationId xmlns:a16="http://schemas.microsoft.com/office/drawing/2014/main" id="{60409062-2929-4C0D-996D-390C9273AB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9582" b="-178"/>
          <a:stretch/>
        </p:blipFill>
        <p:spPr>
          <a:xfrm>
            <a:off x="2512345" y="-24220"/>
            <a:ext cx="592805" cy="2616200"/>
          </a:xfrm>
          <a:prstGeom prst="rect">
            <a:avLst/>
          </a:prstGeom>
        </p:spPr>
      </p:pic>
      <p:pic>
        <p:nvPicPr>
          <p:cNvPr id="22" name="图片 21">
            <a:extLst>
              <a:ext uri="{FF2B5EF4-FFF2-40B4-BE49-F238E27FC236}">
                <a16:creationId xmlns:a16="http://schemas.microsoft.com/office/drawing/2014/main" id="{CE5C7C12-287E-48E1-AC8D-A882A3FC8B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2" t="-1509" r="1" b="-1"/>
          <a:stretch/>
        </p:blipFill>
        <p:spPr>
          <a:xfrm>
            <a:off x="2463800" y="5270500"/>
            <a:ext cx="557767" cy="1602193"/>
          </a:xfrm>
          <a:prstGeom prst="rect">
            <a:avLst/>
          </a:prstGeom>
        </p:spPr>
      </p:pic>
    </p:spTree>
    <p:extLst>
      <p:ext uri="{BB962C8B-B14F-4D97-AF65-F5344CB8AC3E}">
        <p14:creationId xmlns:p14="http://schemas.microsoft.com/office/powerpoint/2010/main" val="447757326"/>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F34F72C-BBEB-4525-BAB4-2D39DFBA3187}"/>
              </a:ext>
            </a:extLst>
          </p:cNvPr>
          <p:cNvSpPr txBox="1"/>
          <p:nvPr/>
        </p:nvSpPr>
        <p:spPr>
          <a:xfrm>
            <a:off x="165712" y="180622"/>
            <a:ext cx="3764604" cy="1200329"/>
          </a:xfrm>
          <a:prstGeom prst="rect">
            <a:avLst/>
          </a:prstGeom>
          <a:noFill/>
        </p:spPr>
        <p:txBody>
          <a:bodyPr wrap="square" rtlCol="0">
            <a:spAutoFit/>
          </a:bodyPr>
          <a:lstStyle/>
          <a:p>
            <a:r>
              <a:rPr lang="zh-CN" altLang="en-US" sz="2400" dirty="0"/>
              <a:t>应用心理学专业实践基地已达</a:t>
            </a:r>
            <a:r>
              <a:rPr lang="en-US" altLang="zh-CN" sz="2400" dirty="0"/>
              <a:t>10</a:t>
            </a:r>
            <a:r>
              <a:rPr lang="zh-CN" altLang="en-US" sz="2400" dirty="0"/>
              <a:t>余家，完全能满足学生见实习、实训的需要。</a:t>
            </a:r>
          </a:p>
        </p:txBody>
      </p:sp>
      <p:pic>
        <p:nvPicPr>
          <p:cNvPr id="2050" name="图片 19" descr="E:\2020-2021第二学期教学工作\2021招生工作\2021年招生材料\2021年应用心理学动态宣传PPT\应用心理学招生宣传PPT材料\专业照片\教育系于安徽赛达科技有限公司成功建立教学科研基地.jpg"/>
          <p:cNvPicPr>
            <a:picLocks noChangeAspect="1" noChangeArrowheads="1"/>
          </p:cNvPicPr>
          <p:nvPr/>
        </p:nvPicPr>
        <p:blipFill>
          <a:blip r:embed="rId2" cstate="print"/>
          <a:srcRect/>
          <a:stretch>
            <a:fillRect/>
          </a:stretch>
        </p:blipFill>
        <p:spPr bwMode="auto">
          <a:xfrm>
            <a:off x="6652834" y="3429000"/>
            <a:ext cx="4639656" cy="3087511"/>
          </a:xfrm>
          <a:prstGeom prst="rect">
            <a:avLst/>
          </a:prstGeom>
          <a:noFill/>
          <a:ln w="9525">
            <a:noFill/>
            <a:miter lim="800000"/>
            <a:headEnd/>
            <a:tailEnd/>
          </a:ln>
        </p:spPr>
      </p:pic>
      <p:pic>
        <p:nvPicPr>
          <p:cNvPr id="2051" name="图片 20" descr="E:\2020-2021第二学期教学工作\2021招生工作\2021年招生材料\2021年应用心理学动态宣传PPT\应用心理学招生宣传PPT材料\专业照片\揭牌仪式.JPG"/>
          <p:cNvPicPr>
            <a:picLocks noChangeAspect="1" noChangeArrowheads="1"/>
          </p:cNvPicPr>
          <p:nvPr/>
        </p:nvPicPr>
        <p:blipFill>
          <a:blip r:embed="rId3" cstate="print"/>
          <a:srcRect/>
          <a:stretch>
            <a:fillRect/>
          </a:stretch>
        </p:blipFill>
        <p:spPr bwMode="auto">
          <a:xfrm>
            <a:off x="6760262" y="127883"/>
            <a:ext cx="4424801" cy="2931231"/>
          </a:xfrm>
          <a:prstGeom prst="rect">
            <a:avLst/>
          </a:prstGeom>
          <a:noFill/>
          <a:ln w="9525">
            <a:noFill/>
            <a:miter lim="800000"/>
            <a:headEnd/>
            <a:tailEnd/>
          </a:ln>
        </p:spPr>
      </p:pic>
      <p:pic>
        <p:nvPicPr>
          <p:cNvPr id="2052" name="图片 25" descr="E:\2020-2021第二学期教学工作\2021招生工作\2021年招生材料\2021年应用心理学动态宣传PPT\应用心理学招生宣传PPT材料\微信图片_20200403113539.jpg"/>
          <p:cNvPicPr>
            <a:picLocks noChangeAspect="1" noChangeArrowheads="1"/>
          </p:cNvPicPr>
          <p:nvPr/>
        </p:nvPicPr>
        <p:blipFill>
          <a:blip r:embed="rId4" cstate="print"/>
          <a:srcRect/>
          <a:stretch>
            <a:fillRect/>
          </a:stretch>
        </p:blipFill>
        <p:spPr bwMode="auto">
          <a:xfrm>
            <a:off x="165712" y="2015833"/>
            <a:ext cx="5053262" cy="3365801"/>
          </a:xfrm>
          <a:prstGeom prst="rect">
            <a:avLst/>
          </a:prstGeom>
          <a:noFill/>
          <a:ln w="9525">
            <a:noFill/>
            <a:miter lim="800000"/>
            <a:headEnd/>
            <a:tailEnd/>
          </a:ln>
        </p:spPr>
      </p:pic>
      <p:pic>
        <p:nvPicPr>
          <p:cNvPr id="6" name="图片 5">
            <a:extLst>
              <a:ext uri="{FF2B5EF4-FFF2-40B4-BE49-F238E27FC236}">
                <a16:creationId xmlns:a16="http://schemas.microsoft.com/office/drawing/2014/main" id="{2A35DC81-E01E-4DD9-B8B0-F31A197274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10814" b="31815"/>
          <a:stretch/>
        </p:blipFill>
        <p:spPr>
          <a:xfrm>
            <a:off x="3801395" y="0"/>
            <a:ext cx="599473" cy="1780674"/>
          </a:xfrm>
          <a:prstGeom prst="rect">
            <a:avLst/>
          </a:prstGeom>
        </p:spPr>
      </p:pic>
      <p:pic>
        <p:nvPicPr>
          <p:cNvPr id="7" name="图片 6">
            <a:extLst>
              <a:ext uri="{FF2B5EF4-FFF2-40B4-BE49-F238E27FC236}">
                <a16:creationId xmlns:a16="http://schemas.microsoft.com/office/drawing/2014/main" id="{F24DEDF1-9E2E-41CB-83AA-E2A28CC03E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49" t="10949"/>
          <a:stretch/>
        </p:blipFill>
        <p:spPr>
          <a:xfrm>
            <a:off x="3852228" y="5467149"/>
            <a:ext cx="490139" cy="1405544"/>
          </a:xfrm>
          <a:prstGeom prst="rect">
            <a:avLst/>
          </a:prstGeom>
        </p:spPr>
      </p:pic>
    </p:spTree>
    <p:extLst>
      <p:ext uri="{BB962C8B-B14F-4D97-AF65-F5344CB8AC3E}">
        <p14:creationId xmlns:p14="http://schemas.microsoft.com/office/powerpoint/2010/main" val="2645369463"/>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51"/>
                                        </p:tgtEl>
                                        <p:attrNameLst>
                                          <p:attrName>style.visibility</p:attrName>
                                        </p:attrNameLst>
                                      </p:cBhvr>
                                      <p:to>
                                        <p:strVal val="visible"/>
                                      </p:to>
                                    </p:set>
                                    <p:anim calcmode="lin" valueType="num">
                                      <p:cBhvr additive="base">
                                        <p:cTn id="16" dur="500" fill="hold"/>
                                        <p:tgtEl>
                                          <p:spTgt spid="2051"/>
                                        </p:tgtEl>
                                        <p:attrNameLst>
                                          <p:attrName>ppt_x</p:attrName>
                                        </p:attrNameLst>
                                      </p:cBhvr>
                                      <p:tavLst>
                                        <p:tav tm="0">
                                          <p:val>
                                            <p:strVal val="#ppt_x"/>
                                          </p:val>
                                        </p:tav>
                                        <p:tav tm="100000">
                                          <p:val>
                                            <p:strVal val="#ppt_x"/>
                                          </p:val>
                                        </p:tav>
                                      </p:tavLst>
                                    </p:anim>
                                    <p:anim calcmode="lin" valueType="num">
                                      <p:cBhvr additive="base">
                                        <p:cTn id="17" dur="500" fill="hold"/>
                                        <p:tgtEl>
                                          <p:spTgt spid="205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ppt_x"/>
                                          </p:val>
                                        </p:tav>
                                        <p:tav tm="100000">
                                          <p:val>
                                            <p:strVal val="#ppt_x"/>
                                          </p:val>
                                        </p:tav>
                                      </p:tavLst>
                                    </p:anim>
                                    <p:anim calcmode="lin" valueType="num">
                                      <p:cBhvr additive="base">
                                        <p:cTn id="2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F34F72C-BBEB-4525-BAB4-2D39DFBA3187}"/>
              </a:ext>
            </a:extLst>
          </p:cNvPr>
          <p:cNvSpPr txBox="1"/>
          <p:nvPr/>
        </p:nvSpPr>
        <p:spPr>
          <a:xfrm>
            <a:off x="628650" y="68657"/>
            <a:ext cx="9060782" cy="646331"/>
          </a:xfrm>
          <a:prstGeom prst="rect">
            <a:avLst/>
          </a:prstGeom>
          <a:noFill/>
        </p:spPr>
        <p:txBody>
          <a:bodyPr wrap="square" rtlCol="0">
            <a:spAutoFit/>
          </a:bodyPr>
          <a:lstStyle/>
          <a:p>
            <a:r>
              <a:rPr lang="zh-CN" altLang="en-US" sz="3600" b="1" dirty="0"/>
              <a:t>实践教学剪影</a:t>
            </a:r>
          </a:p>
        </p:txBody>
      </p:sp>
      <p:pic>
        <p:nvPicPr>
          <p:cNvPr id="3" name="图片 2">
            <a:extLst>
              <a:ext uri="{FF2B5EF4-FFF2-40B4-BE49-F238E27FC236}">
                <a16:creationId xmlns:a16="http://schemas.microsoft.com/office/drawing/2014/main" id="{860E925B-B047-4705-A9AB-965C102F81A8}"/>
              </a:ext>
            </a:extLst>
          </p:cNvPr>
          <p:cNvPicPr>
            <a:picLocks noChangeAspect="1"/>
          </p:cNvPicPr>
          <p:nvPr/>
        </p:nvPicPr>
        <p:blipFill>
          <a:blip r:embed="rId2" cstate="print"/>
          <a:stretch>
            <a:fillRect/>
          </a:stretch>
        </p:blipFill>
        <p:spPr>
          <a:xfrm>
            <a:off x="178475" y="762342"/>
            <a:ext cx="3924467" cy="3001804"/>
          </a:xfrm>
          <a:prstGeom prst="rect">
            <a:avLst/>
          </a:prstGeom>
        </p:spPr>
      </p:pic>
      <p:pic>
        <p:nvPicPr>
          <p:cNvPr id="4" name="图片 3">
            <a:extLst>
              <a:ext uri="{FF2B5EF4-FFF2-40B4-BE49-F238E27FC236}">
                <a16:creationId xmlns:a16="http://schemas.microsoft.com/office/drawing/2014/main" id="{645E7043-361A-409F-9F46-37B072E3735C}"/>
              </a:ext>
            </a:extLst>
          </p:cNvPr>
          <p:cNvPicPr>
            <a:picLocks noChangeAspect="1"/>
          </p:cNvPicPr>
          <p:nvPr/>
        </p:nvPicPr>
        <p:blipFill>
          <a:blip r:embed="rId3" cstate="print"/>
          <a:stretch>
            <a:fillRect/>
          </a:stretch>
        </p:blipFill>
        <p:spPr>
          <a:xfrm>
            <a:off x="4277338" y="781153"/>
            <a:ext cx="4122205" cy="2807555"/>
          </a:xfrm>
          <a:prstGeom prst="rect">
            <a:avLst/>
          </a:prstGeom>
        </p:spPr>
      </p:pic>
      <p:pic>
        <p:nvPicPr>
          <p:cNvPr id="1026" name="图片 24" descr="E:\2020-2021第二学期教学工作\2021招生工作\2021年招生材料\2021年应用心理学动态宣传PPT\应用心理学招生宣传PPT材料\和农民工孩子在一起.JPG"/>
          <p:cNvPicPr>
            <a:picLocks noChangeAspect="1" noChangeArrowheads="1"/>
          </p:cNvPicPr>
          <p:nvPr/>
        </p:nvPicPr>
        <p:blipFill>
          <a:blip r:embed="rId4" cstate="print"/>
          <a:srcRect/>
          <a:stretch>
            <a:fillRect/>
          </a:stretch>
        </p:blipFill>
        <p:spPr bwMode="auto">
          <a:xfrm>
            <a:off x="1975191" y="3979334"/>
            <a:ext cx="3569432" cy="2675466"/>
          </a:xfrm>
          <a:prstGeom prst="rect">
            <a:avLst/>
          </a:prstGeom>
          <a:noFill/>
          <a:ln w="9525">
            <a:noFill/>
            <a:miter lim="800000"/>
            <a:headEnd/>
            <a:tailEnd/>
          </a:ln>
        </p:spPr>
      </p:pic>
      <p:pic>
        <p:nvPicPr>
          <p:cNvPr id="8" name="图片 7">
            <a:extLst>
              <a:ext uri="{FF2B5EF4-FFF2-40B4-BE49-F238E27FC236}">
                <a16:creationId xmlns:a16="http://schemas.microsoft.com/office/drawing/2014/main" id="{7DF7264C-EADE-45FE-A6D7-45F5C788CE5C}"/>
              </a:ext>
            </a:extLst>
          </p:cNvPr>
          <p:cNvPicPr>
            <a:picLocks noChangeAspect="1"/>
          </p:cNvPicPr>
          <p:nvPr/>
        </p:nvPicPr>
        <p:blipFill>
          <a:blip r:embed="rId5" cstate="print"/>
          <a:stretch>
            <a:fillRect/>
          </a:stretch>
        </p:blipFill>
        <p:spPr>
          <a:xfrm>
            <a:off x="8486044" y="911944"/>
            <a:ext cx="3641788" cy="2545971"/>
          </a:xfrm>
          <a:prstGeom prst="rect">
            <a:avLst/>
          </a:prstGeom>
        </p:spPr>
      </p:pic>
      <p:pic>
        <p:nvPicPr>
          <p:cNvPr id="6" name="图片 5">
            <a:extLst>
              <a:ext uri="{FF2B5EF4-FFF2-40B4-BE49-F238E27FC236}">
                <a16:creationId xmlns:a16="http://schemas.microsoft.com/office/drawing/2014/main" id="{564A8C7F-B6B0-4EC0-A2F9-79B4E79B3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847245"/>
            <a:ext cx="4324350" cy="2807555"/>
          </a:xfrm>
          <a:prstGeom prst="rect">
            <a:avLst/>
          </a:prstGeom>
        </p:spPr>
      </p:pic>
    </p:spTree>
    <p:extLst>
      <p:ext uri="{BB962C8B-B14F-4D97-AF65-F5344CB8AC3E}">
        <p14:creationId xmlns:p14="http://schemas.microsoft.com/office/powerpoint/2010/main" val="4126356307"/>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5635"/>
          <a:stretch/>
        </p:blipFill>
        <p:spPr>
          <a:xfrm rot="16200000">
            <a:off x="2666998" y="-2666998"/>
            <a:ext cx="6858002" cy="1219199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8533"/>
          <a:stretch/>
        </p:blipFill>
        <p:spPr>
          <a:xfrm rot="16200000">
            <a:off x="4980966" y="-383567"/>
            <a:ext cx="2260600" cy="12222533"/>
          </a:xfrm>
          <a:prstGeom prst="rect">
            <a:avLst/>
          </a:prstGeom>
        </p:spPr>
      </p:pic>
      <p:grpSp>
        <p:nvGrpSpPr>
          <p:cNvPr id="2" name="组合 1"/>
          <p:cNvGrpSpPr/>
          <p:nvPr/>
        </p:nvGrpSpPr>
        <p:grpSpPr>
          <a:xfrm>
            <a:off x="977900" y="1651000"/>
            <a:ext cx="6997700" cy="3657290"/>
            <a:chOff x="977900" y="1651000"/>
            <a:chExt cx="6997700" cy="3657290"/>
          </a:xfrm>
        </p:grpSpPr>
        <p:sp>
          <p:nvSpPr>
            <p:cNvPr id="6" name="矩形 5"/>
            <p:cNvSpPr/>
            <p:nvPr/>
          </p:nvSpPr>
          <p:spPr>
            <a:xfrm>
              <a:off x="977900" y="1651000"/>
              <a:ext cx="6997700" cy="3657290"/>
            </a:xfrm>
            <a:prstGeom prst="rect">
              <a:avLst/>
            </a:prstGeom>
            <a:no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7" name="矩形 6"/>
            <p:cNvSpPr/>
            <p:nvPr/>
          </p:nvSpPr>
          <p:spPr>
            <a:xfrm>
              <a:off x="977900" y="3981992"/>
              <a:ext cx="6997700" cy="1326298"/>
            </a:xfrm>
            <a:prstGeom prst="rect">
              <a:avLst/>
            </a:prstGeom>
            <a:solidFill>
              <a:srgbClr val="B0466A"/>
            </a:solid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文本框 7"/>
            <p:cNvSpPr txBox="1"/>
            <p:nvPr/>
          </p:nvSpPr>
          <p:spPr>
            <a:xfrm>
              <a:off x="3081141" y="4127918"/>
              <a:ext cx="2791219" cy="938719"/>
            </a:xfrm>
            <a:prstGeom prst="rect">
              <a:avLst/>
            </a:prstGeom>
            <a:noFill/>
          </p:spPr>
          <p:txBody>
            <a:bodyPr wrap="square" rtlCol="0">
              <a:spAutoFit/>
            </a:bodyPr>
            <a:lstStyle/>
            <a:p>
              <a:pPr algn="ctr">
                <a:lnSpc>
                  <a:spcPct val="150000"/>
                </a:lnSpc>
              </a:pPr>
              <a:r>
                <a:rPr lang="zh-CN" altLang="en-US" sz="4000" b="1" dirty="0">
                  <a:solidFill>
                    <a:schemeClr val="bg1"/>
                  </a:solidFill>
                  <a:latin typeface="字魂36号-正文宋楷" panose="02000000000000000000" pitchFamily="2" charset="-122"/>
                  <a:ea typeface="字魂36号-正文宋楷" panose="02000000000000000000" pitchFamily="2" charset="-122"/>
                </a:rPr>
                <a:t>学子风采</a:t>
              </a:r>
            </a:p>
          </p:txBody>
        </p:sp>
      </p:grpSp>
      <p:sp>
        <p:nvSpPr>
          <p:cNvPr id="14" name="文本框 9">
            <a:extLst>
              <a:ext uri="{FF2B5EF4-FFF2-40B4-BE49-F238E27FC236}">
                <a16:creationId xmlns:a16="http://schemas.microsoft.com/office/drawing/2014/main" id="{AC9F674C-4D79-4318-87F4-A0546AC9205E}"/>
              </a:ext>
            </a:extLst>
          </p:cNvPr>
          <p:cNvSpPr txBox="1"/>
          <p:nvPr/>
        </p:nvSpPr>
        <p:spPr>
          <a:xfrm>
            <a:off x="2445864" y="2366946"/>
            <a:ext cx="4341269"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精彩活动</a:t>
            </a:r>
          </a:p>
        </p:txBody>
      </p:sp>
      <p:sp>
        <p:nvSpPr>
          <p:cNvPr id="15" name="文本框 9">
            <a:extLst>
              <a:ext uri="{FF2B5EF4-FFF2-40B4-BE49-F238E27FC236}">
                <a16:creationId xmlns:a16="http://schemas.microsoft.com/office/drawing/2014/main" id="{AD36162C-62DC-47E7-AD9A-F49BD16978BF}"/>
              </a:ext>
            </a:extLst>
          </p:cNvPr>
          <p:cNvSpPr txBox="1"/>
          <p:nvPr/>
        </p:nvSpPr>
        <p:spPr>
          <a:xfrm>
            <a:off x="2425790" y="3295471"/>
            <a:ext cx="4073346"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优秀毕业生</a:t>
            </a:r>
          </a:p>
        </p:txBody>
      </p:sp>
      <p:pic>
        <p:nvPicPr>
          <p:cNvPr id="16" name="图片 15">
            <a:extLst>
              <a:ext uri="{FF2B5EF4-FFF2-40B4-BE49-F238E27FC236}">
                <a16:creationId xmlns:a16="http://schemas.microsoft.com/office/drawing/2014/main" id="{1737925E-5A11-46F4-AD8A-509BF824BB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5600" y="2724134"/>
            <a:ext cx="4636168" cy="4636168"/>
          </a:xfrm>
          <a:prstGeom prst="rect">
            <a:avLst/>
          </a:prstGeom>
        </p:spPr>
      </p:pic>
    </p:spTree>
    <p:extLst>
      <p:ext uri="{BB962C8B-B14F-4D97-AF65-F5344CB8AC3E}">
        <p14:creationId xmlns:p14="http://schemas.microsoft.com/office/powerpoint/2010/main" val="1767113411"/>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stCondLst>
                                    <p:cond delay="2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20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06398" y="317940"/>
            <a:ext cx="10409239" cy="707886"/>
          </a:xfrm>
          <a:prstGeom prst="rect">
            <a:avLst/>
          </a:prstGeom>
        </p:spPr>
        <p:txBody>
          <a:bodyPr wrap="square">
            <a:spAutoFit/>
          </a:bodyPr>
          <a:lstStyle/>
          <a:p>
            <a:r>
              <a:rPr lang="zh-CN" altLang="en-US" sz="2000" b="1" dirty="0">
                <a:solidFill>
                  <a:srgbClr val="000000"/>
                </a:solidFill>
                <a:latin typeface="字魂36号-正文宋楷" panose="02000000000000000000" pitchFamily="2" charset="-122"/>
                <a:ea typeface="字魂36号-正文宋楷" panose="02000000000000000000" pitchFamily="2" charset="-122"/>
              </a:rPr>
              <a:t>应用心理学专业学生积极参加志愿服务活动，校心理健康志愿者服务队荣获滨湖“惠园社区优秀志愿服务组织”和“欣园社区优秀志愿服务队”等称号 。</a:t>
            </a:r>
          </a:p>
        </p:txBody>
      </p:sp>
      <p:pic>
        <p:nvPicPr>
          <p:cNvPr id="3074" name="Picture 2"/>
          <p:cNvPicPr>
            <a:picLocks noChangeAspect="1" noChangeArrowheads="1"/>
          </p:cNvPicPr>
          <p:nvPr/>
        </p:nvPicPr>
        <p:blipFill>
          <a:blip r:embed="rId2" cstate="print"/>
          <a:srcRect/>
          <a:stretch>
            <a:fillRect/>
          </a:stretch>
        </p:blipFill>
        <p:spPr bwMode="auto">
          <a:xfrm>
            <a:off x="207540" y="1927161"/>
            <a:ext cx="5888460" cy="3526094"/>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6565380" y="1927161"/>
            <a:ext cx="5305778" cy="3526094"/>
          </a:xfrm>
          <a:prstGeom prst="rect">
            <a:avLst/>
          </a:prstGeom>
          <a:noFill/>
          <a:ln w="9525">
            <a:noFill/>
            <a:miter lim="800000"/>
            <a:headEnd/>
            <a:tailEnd/>
          </a:ln>
        </p:spPr>
      </p:pic>
    </p:spTree>
    <p:extLst>
      <p:ext uri="{BB962C8B-B14F-4D97-AF65-F5344CB8AC3E}">
        <p14:creationId xmlns:p14="http://schemas.microsoft.com/office/powerpoint/2010/main" val="2692702990"/>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56901" y="654246"/>
            <a:ext cx="10630211" cy="707886"/>
          </a:xfrm>
          <a:prstGeom prst="rect">
            <a:avLst/>
          </a:prstGeom>
        </p:spPr>
        <p:txBody>
          <a:bodyPr wrap="square">
            <a:spAutoFit/>
          </a:bodyPr>
          <a:lstStyle/>
          <a:p>
            <a:r>
              <a:rPr lang="zh-CN" altLang="en-US" sz="2000" b="1" dirty="0">
                <a:solidFill>
                  <a:srgbClr val="000000"/>
                </a:solidFill>
                <a:latin typeface="字魂36号-正文宋楷" panose="02000000000000000000" pitchFamily="2" charset="-122"/>
                <a:ea typeface="字魂36号-正文宋楷" panose="02000000000000000000" pitchFamily="2" charset="-122"/>
              </a:rPr>
              <a:t>应用心理学专业师生在校内开展“</a:t>
            </a:r>
            <a:r>
              <a:rPr lang="en-US" altLang="zh-CN" sz="2000" b="1" dirty="0">
                <a:solidFill>
                  <a:srgbClr val="000000"/>
                </a:solidFill>
                <a:latin typeface="字魂36号-正文宋楷" panose="02000000000000000000" pitchFamily="2" charset="-122"/>
                <a:ea typeface="字魂36号-正文宋楷" panose="02000000000000000000" pitchFamily="2" charset="-122"/>
              </a:rPr>
              <a:t>5.25</a:t>
            </a:r>
            <a:r>
              <a:rPr lang="zh-CN" altLang="en-US" sz="2000" b="1" dirty="0">
                <a:solidFill>
                  <a:srgbClr val="000000"/>
                </a:solidFill>
                <a:latin typeface="字魂36号-正文宋楷" panose="02000000000000000000" pitchFamily="2" charset="-122"/>
                <a:ea typeface="字魂36号-正文宋楷" panose="02000000000000000000" pitchFamily="2" charset="-122"/>
              </a:rPr>
              <a:t>心理健康活动月”，举办心理科普宣传、心理剧大赛、现场咨询、心理测验、团体心理辅导等多项活动等。</a:t>
            </a:r>
          </a:p>
        </p:txBody>
      </p:sp>
      <p:pic>
        <p:nvPicPr>
          <p:cNvPr id="6" name="图片 5">
            <a:extLst>
              <a:ext uri="{FF2B5EF4-FFF2-40B4-BE49-F238E27FC236}">
                <a16:creationId xmlns:a16="http://schemas.microsoft.com/office/drawing/2014/main" id="{3DAED674-4A33-4F98-87AC-EC6A502FE28F}"/>
              </a:ext>
            </a:extLst>
          </p:cNvPr>
          <p:cNvPicPr>
            <a:picLocks noChangeAspect="1"/>
          </p:cNvPicPr>
          <p:nvPr/>
        </p:nvPicPr>
        <p:blipFill>
          <a:blip r:embed="rId2" cstate="print"/>
          <a:stretch>
            <a:fillRect/>
          </a:stretch>
        </p:blipFill>
        <p:spPr>
          <a:xfrm>
            <a:off x="1311047" y="2480818"/>
            <a:ext cx="4572917" cy="3425561"/>
          </a:xfrm>
          <a:prstGeom prst="rect">
            <a:avLst/>
          </a:prstGeom>
        </p:spPr>
      </p:pic>
      <p:pic>
        <p:nvPicPr>
          <p:cNvPr id="7" name="图片 6">
            <a:extLst>
              <a:ext uri="{FF2B5EF4-FFF2-40B4-BE49-F238E27FC236}">
                <a16:creationId xmlns:a16="http://schemas.microsoft.com/office/drawing/2014/main" id="{E90F9F78-BE03-4717-97DD-24CD83E59180}"/>
              </a:ext>
            </a:extLst>
          </p:cNvPr>
          <p:cNvPicPr>
            <a:picLocks noChangeAspect="1"/>
          </p:cNvPicPr>
          <p:nvPr/>
        </p:nvPicPr>
        <p:blipFill>
          <a:blip r:embed="rId3" cstate="print"/>
          <a:stretch>
            <a:fillRect/>
          </a:stretch>
        </p:blipFill>
        <p:spPr>
          <a:xfrm>
            <a:off x="6455261" y="2480819"/>
            <a:ext cx="4572917" cy="3425561"/>
          </a:xfrm>
          <a:prstGeom prst="rect">
            <a:avLst/>
          </a:prstGeom>
        </p:spPr>
      </p:pic>
    </p:spTree>
    <p:extLst>
      <p:ext uri="{BB962C8B-B14F-4D97-AF65-F5344CB8AC3E}">
        <p14:creationId xmlns:p14="http://schemas.microsoft.com/office/powerpoint/2010/main" val="2503505307"/>
      </p:ext>
    </p:extLst>
  </p:cSld>
  <p:clrMapOvr>
    <a:masterClrMapping/>
  </p:clrMapOvr>
  <mc:AlternateContent xmlns:mc="http://schemas.openxmlformats.org/markup-compatibility/2006" xmlns:p14="http://schemas.microsoft.com/office/powerpoint/2010/main">
    <mc:Choice Requires="p14">
      <p:transition spd="slow" p14:dur="1600" advTm="7000">
        <p14:gallery dir="l"/>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898EBF68-0CAC-40B1-843D-9407F49A01AA}"/>
              </a:ext>
            </a:extLst>
          </p:cNvPr>
          <p:cNvSpPr txBox="1"/>
          <p:nvPr/>
        </p:nvSpPr>
        <p:spPr>
          <a:xfrm>
            <a:off x="958393" y="0"/>
            <a:ext cx="10923639" cy="1317570"/>
          </a:xfrm>
          <a:prstGeom prst="rect">
            <a:avLst/>
          </a:prstGeom>
        </p:spPr>
        <p:txBody>
          <a:bodyPr vert="horz" lIns="86699" tIns="43349" rIns="86699" bIns="43349" rtlCol="0" anchor="b">
            <a:normAutofit/>
          </a:bodyPr>
          <a:lstStyle/>
          <a:p>
            <a:pPr>
              <a:lnSpc>
                <a:spcPct val="90000"/>
              </a:lnSpc>
              <a:spcAft>
                <a:spcPts val="569"/>
              </a:spcAft>
            </a:pPr>
            <a:endParaRPr lang="en-US" altLang="zh-CN" sz="4000" b="1" dirty="0">
              <a:latin typeface="+mj-lt"/>
              <a:ea typeface="+mj-ea"/>
              <a:cs typeface="+mj-cs"/>
              <a:sym typeface="+mn-lt"/>
            </a:endParaRPr>
          </a:p>
        </p:txBody>
      </p:sp>
      <p:pic>
        <p:nvPicPr>
          <p:cNvPr id="3" name="Picture 2" descr="C:\Users\Administrator\Desktop\QQ图片20190612171259.jpg">
            <a:extLst>
              <a:ext uri="{FF2B5EF4-FFF2-40B4-BE49-F238E27FC236}">
                <a16:creationId xmlns:a16="http://schemas.microsoft.com/office/drawing/2014/main" id="{66B25503-8BB0-4D6D-AE18-025FAA0EED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473" y="1707914"/>
            <a:ext cx="4862014" cy="3646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图片 9" descr="E:\2020-2021第二学期教学工作\2021招生工作\2021年招生材料\2021年应用心理学动态宣传PPT\应用心理学招生宣传PPT材料\5.25活动图片\DSC03857.JPG">
            <a:extLst>
              <a:ext uri="{FF2B5EF4-FFF2-40B4-BE49-F238E27FC236}">
                <a16:creationId xmlns:a16="http://schemas.microsoft.com/office/drawing/2014/main" id="{AF35532E-40A5-4558-AF47-8330F61A03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1046" y="3429000"/>
            <a:ext cx="4247200" cy="3183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052" name="图片 28" descr="E:\2020-2021第二学期教学工作\2021招生工作\2021年招生材料\2021年应用心理学动态宣传PPT\应用心理学招生宣传PPT材料\招募海报3.jpg">
            <a:extLst>
              <a:ext uri="{FF2B5EF4-FFF2-40B4-BE49-F238E27FC236}">
                <a16:creationId xmlns:a16="http://schemas.microsoft.com/office/drawing/2014/main" id="{BCC94AEF-D7E6-4AEB-A68E-5A5E674053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5268" y="356794"/>
            <a:ext cx="3813174" cy="2702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8664" y="460199"/>
            <a:ext cx="5621513" cy="707886"/>
          </a:xfrm>
          <a:prstGeom prst="rect">
            <a:avLst/>
          </a:prstGeom>
          <a:noFill/>
        </p:spPr>
        <p:txBody>
          <a:bodyPr wrap="square" rtlCol="0">
            <a:spAutoFit/>
          </a:bodyPr>
          <a:lstStyle/>
          <a:p>
            <a:r>
              <a:rPr lang="zh-CN" altLang="en-US" sz="2000" b="1" dirty="0">
                <a:solidFill>
                  <a:srgbClr val="000000"/>
                </a:solidFill>
                <a:latin typeface="字魂36号-正文宋楷" panose="02000000000000000000" pitchFamily="2" charset="-122"/>
                <a:ea typeface="字魂36号-正文宋楷" panose="02000000000000000000" pitchFamily="2" charset="-122"/>
              </a:rPr>
              <a:t>形式多样的活动，拓展了学生综合素质，培养了创新精神和实践能力。</a:t>
            </a:r>
            <a:endParaRPr lang="zh-CN" altLang="en-US" sz="2000" dirty="0"/>
          </a:p>
        </p:txBody>
      </p:sp>
    </p:spTree>
    <p:extLst>
      <p:ext uri="{BB962C8B-B14F-4D97-AF65-F5344CB8AC3E}">
        <p14:creationId xmlns:p14="http://schemas.microsoft.com/office/powerpoint/2010/main" val="888253059"/>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0E458EC-A69F-4FE4-98C7-1F77657DAFEC}"/>
              </a:ext>
            </a:extLst>
          </p:cNvPr>
          <p:cNvSpPr txBox="1"/>
          <p:nvPr/>
        </p:nvSpPr>
        <p:spPr>
          <a:xfrm>
            <a:off x="377071" y="353193"/>
            <a:ext cx="4852153" cy="646331"/>
          </a:xfrm>
          <a:prstGeom prst="rect">
            <a:avLst/>
          </a:prstGeom>
          <a:noFill/>
        </p:spPr>
        <p:txBody>
          <a:bodyPr wrap="square" rtlCol="0">
            <a:spAutoFit/>
          </a:bodyPr>
          <a:lstStyle/>
          <a:p>
            <a:r>
              <a:rPr lang="zh-CN" altLang="en-US" sz="3600" b="1" dirty="0"/>
              <a:t>优秀毕业生（部分）</a:t>
            </a:r>
          </a:p>
        </p:txBody>
      </p:sp>
      <p:pic>
        <p:nvPicPr>
          <p:cNvPr id="4" name="图片 3">
            <a:extLst>
              <a:ext uri="{FF2B5EF4-FFF2-40B4-BE49-F238E27FC236}">
                <a16:creationId xmlns:a16="http://schemas.microsoft.com/office/drawing/2014/main" id="{4607678C-606C-4975-BEF5-82814BA8B5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088"/>
          <a:stretch/>
        </p:blipFill>
        <p:spPr>
          <a:xfrm>
            <a:off x="1210280" y="1253763"/>
            <a:ext cx="2762633" cy="1861230"/>
          </a:xfrm>
          <a:prstGeom prst="rect">
            <a:avLst/>
          </a:prstGeom>
        </p:spPr>
      </p:pic>
      <p:sp>
        <p:nvSpPr>
          <p:cNvPr id="6" name="文本框 5">
            <a:extLst>
              <a:ext uri="{FF2B5EF4-FFF2-40B4-BE49-F238E27FC236}">
                <a16:creationId xmlns:a16="http://schemas.microsoft.com/office/drawing/2014/main" id="{CE21ED48-14EF-414C-A775-1FA16F1FA8EB}"/>
              </a:ext>
            </a:extLst>
          </p:cNvPr>
          <p:cNvSpPr txBox="1"/>
          <p:nvPr/>
        </p:nvSpPr>
        <p:spPr>
          <a:xfrm>
            <a:off x="283199" y="3189181"/>
            <a:ext cx="4279374" cy="584775"/>
          </a:xfrm>
          <a:prstGeom prst="rect">
            <a:avLst/>
          </a:prstGeom>
          <a:noFill/>
        </p:spPr>
        <p:txBody>
          <a:bodyPr wrap="square">
            <a:spAutoFit/>
          </a:bodyPr>
          <a:lstStyle/>
          <a:p>
            <a:pPr algn="ctr"/>
            <a:r>
              <a:rPr lang="zh-CN" altLang="en-US" sz="1600" b="1" dirty="0"/>
              <a:t>彭苏浩</a:t>
            </a:r>
            <a:endParaRPr lang="en-US" altLang="zh-CN" sz="1600" b="1" dirty="0"/>
          </a:p>
          <a:p>
            <a:r>
              <a:rPr lang="zh-CN" altLang="en-US" sz="1600" dirty="0"/>
              <a:t>博士毕业于东南大学，现在安徽师范大学任职</a:t>
            </a:r>
          </a:p>
        </p:txBody>
      </p:sp>
      <p:pic>
        <p:nvPicPr>
          <p:cNvPr id="8" name="图片 7">
            <a:extLst>
              <a:ext uri="{FF2B5EF4-FFF2-40B4-BE49-F238E27FC236}">
                <a16:creationId xmlns:a16="http://schemas.microsoft.com/office/drawing/2014/main" id="{FB63CC76-D546-411E-B936-693E80AC0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921" y="1205500"/>
            <a:ext cx="2865359" cy="1909493"/>
          </a:xfrm>
          <a:prstGeom prst="rect">
            <a:avLst/>
          </a:prstGeom>
        </p:spPr>
      </p:pic>
      <p:sp>
        <p:nvSpPr>
          <p:cNvPr id="10" name="文本框 9">
            <a:extLst>
              <a:ext uri="{FF2B5EF4-FFF2-40B4-BE49-F238E27FC236}">
                <a16:creationId xmlns:a16="http://schemas.microsoft.com/office/drawing/2014/main" id="{80F7EB0C-A296-47AE-B54D-F3AEFE49FDCC}"/>
              </a:ext>
            </a:extLst>
          </p:cNvPr>
          <p:cNvSpPr txBox="1"/>
          <p:nvPr/>
        </p:nvSpPr>
        <p:spPr>
          <a:xfrm>
            <a:off x="4870977" y="3189181"/>
            <a:ext cx="3241249" cy="584775"/>
          </a:xfrm>
          <a:prstGeom prst="rect">
            <a:avLst/>
          </a:prstGeom>
          <a:noFill/>
        </p:spPr>
        <p:txBody>
          <a:bodyPr wrap="square">
            <a:spAutoFit/>
          </a:bodyPr>
          <a:lstStyle/>
          <a:p>
            <a:pPr algn="ctr"/>
            <a:r>
              <a:rPr lang="zh-CN" altLang="en-US" sz="1600" b="1" dirty="0"/>
              <a:t>陈良涛</a:t>
            </a:r>
            <a:endParaRPr lang="en-US" altLang="zh-CN" sz="1600" b="1" dirty="0"/>
          </a:p>
          <a:p>
            <a:r>
              <a:rPr lang="zh-CN" altLang="en-US" sz="1600" dirty="0"/>
              <a:t>淮南市中级人民法院执行局检察官</a:t>
            </a:r>
          </a:p>
        </p:txBody>
      </p:sp>
      <p:pic>
        <p:nvPicPr>
          <p:cNvPr id="12" name="图片 11">
            <a:extLst>
              <a:ext uri="{FF2B5EF4-FFF2-40B4-BE49-F238E27FC236}">
                <a16:creationId xmlns:a16="http://schemas.microsoft.com/office/drawing/2014/main" id="{5A780044-31C2-4B1C-B874-DAD0DCAA54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0130" y="3848144"/>
            <a:ext cx="2742783" cy="2057088"/>
          </a:xfrm>
          <a:prstGeom prst="rect">
            <a:avLst/>
          </a:prstGeom>
        </p:spPr>
      </p:pic>
      <p:sp>
        <p:nvSpPr>
          <p:cNvPr id="14" name="文本框 13">
            <a:extLst>
              <a:ext uri="{FF2B5EF4-FFF2-40B4-BE49-F238E27FC236}">
                <a16:creationId xmlns:a16="http://schemas.microsoft.com/office/drawing/2014/main" id="{F9EF75F9-2765-4791-972F-64205AD2AB89}"/>
              </a:ext>
            </a:extLst>
          </p:cNvPr>
          <p:cNvSpPr txBox="1"/>
          <p:nvPr/>
        </p:nvSpPr>
        <p:spPr>
          <a:xfrm>
            <a:off x="377072" y="5963640"/>
            <a:ext cx="4125508" cy="584775"/>
          </a:xfrm>
          <a:prstGeom prst="rect">
            <a:avLst/>
          </a:prstGeom>
          <a:noFill/>
        </p:spPr>
        <p:txBody>
          <a:bodyPr wrap="square">
            <a:spAutoFit/>
          </a:bodyPr>
          <a:lstStyle/>
          <a:p>
            <a:pPr algn="ctr"/>
            <a:r>
              <a:rPr lang="zh-CN" altLang="en-US" sz="1600" b="1" dirty="0"/>
              <a:t>徐杰</a:t>
            </a:r>
            <a:endParaRPr lang="en-US" altLang="zh-CN" sz="1600" b="1" dirty="0"/>
          </a:p>
          <a:p>
            <a:r>
              <a:rPr lang="zh-CN" altLang="en-US" sz="1600" dirty="0"/>
              <a:t>毕业后考上选调生，现就职于安徽省公安厅</a:t>
            </a:r>
          </a:p>
        </p:txBody>
      </p:sp>
      <p:pic>
        <p:nvPicPr>
          <p:cNvPr id="16" name="图片 15">
            <a:extLst>
              <a:ext uri="{FF2B5EF4-FFF2-40B4-BE49-F238E27FC236}">
                <a16:creationId xmlns:a16="http://schemas.microsoft.com/office/drawing/2014/main" id="{16A09795-6BE1-4A81-97F5-7EC529A87B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5448" y="1253763"/>
            <a:ext cx="2481640" cy="1861230"/>
          </a:xfrm>
          <a:prstGeom prst="rect">
            <a:avLst/>
          </a:prstGeom>
        </p:spPr>
      </p:pic>
      <p:sp>
        <p:nvSpPr>
          <p:cNvPr id="18" name="文本框 17">
            <a:extLst>
              <a:ext uri="{FF2B5EF4-FFF2-40B4-BE49-F238E27FC236}">
                <a16:creationId xmlns:a16="http://schemas.microsoft.com/office/drawing/2014/main" id="{C2479FDF-9ADE-4946-AF62-36BC14732ED3}"/>
              </a:ext>
            </a:extLst>
          </p:cNvPr>
          <p:cNvSpPr txBox="1"/>
          <p:nvPr/>
        </p:nvSpPr>
        <p:spPr>
          <a:xfrm>
            <a:off x="8735545" y="3189181"/>
            <a:ext cx="2861445" cy="584775"/>
          </a:xfrm>
          <a:prstGeom prst="rect">
            <a:avLst/>
          </a:prstGeom>
          <a:noFill/>
        </p:spPr>
        <p:txBody>
          <a:bodyPr wrap="square">
            <a:spAutoFit/>
          </a:bodyPr>
          <a:lstStyle/>
          <a:p>
            <a:pPr algn="ctr"/>
            <a:r>
              <a:rPr lang="zh-CN" altLang="en-US" sz="1600" b="1" dirty="0"/>
              <a:t>汤倩</a:t>
            </a:r>
            <a:endParaRPr lang="en-US" altLang="zh-CN" sz="1600" b="1" dirty="0"/>
          </a:p>
          <a:p>
            <a:r>
              <a:rPr lang="zh-CN" altLang="en-US" sz="1600" dirty="0"/>
              <a:t>任教于安徽商贸职业技术学院</a:t>
            </a:r>
          </a:p>
        </p:txBody>
      </p:sp>
      <p:pic>
        <p:nvPicPr>
          <p:cNvPr id="20" name="图片 19">
            <a:extLst>
              <a:ext uri="{FF2B5EF4-FFF2-40B4-BE49-F238E27FC236}">
                <a16:creationId xmlns:a16="http://schemas.microsoft.com/office/drawing/2014/main" id="{9540B253-5C8C-4772-A473-01B5738B9F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8921" y="3930937"/>
            <a:ext cx="2706337" cy="2029753"/>
          </a:xfrm>
          <a:prstGeom prst="rect">
            <a:avLst/>
          </a:prstGeom>
        </p:spPr>
      </p:pic>
      <p:sp>
        <p:nvSpPr>
          <p:cNvPr id="22" name="文本框 21">
            <a:extLst>
              <a:ext uri="{FF2B5EF4-FFF2-40B4-BE49-F238E27FC236}">
                <a16:creationId xmlns:a16="http://schemas.microsoft.com/office/drawing/2014/main" id="{3665A0F0-7D67-4C4E-A225-585ED0448911}"/>
              </a:ext>
            </a:extLst>
          </p:cNvPr>
          <p:cNvSpPr txBox="1"/>
          <p:nvPr/>
        </p:nvSpPr>
        <p:spPr>
          <a:xfrm>
            <a:off x="5141477" y="6022246"/>
            <a:ext cx="2700246" cy="584775"/>
          </a:xfrm>
          <a:prstGeom prst="rect">
            <a:avLst/>
          </a:prstGeom>
          <a:noFill/>
        </p:spPr>
        <p:txBody>
          <a:bodyPr wrap="square">
            <a:spAutoFit/>
          </a:bodyPr>
          <a:lstStyle/>
          <a:p>
            <a:pPr algn="ctr"/>
            <a:r>
              <a:rPr lang="zh-CN" altLang="en-US" sz="1600" b="1" dirty="0"/>
              <a:t>杨子</a:t>
            </a:r>
            <a:endParaRPr lang="en-US" altLang="zh-CN" sz="1600" b="1" dirty="0"/>
          </a:p>
          <a:p>
            <a:r>
              <a:rPr lang="zh-CN" altLang="en-US" sz="1600" dirty="0"/>
              <a:t>亳州市谯城区人民政府工作</a:t>
            </a:r>
          </a:p>
        </p:txBody>
      </p:sp>
      <p:pic>
        <p:nvPicPr>
          <p:cNvPr id="24" name="图片 23">
            <a:extLst>
              <a:ext uri="{FF2B5EF4-FFF2-40B4-BE49-F238E27FC236}">
                <a16:creationId xmlns:a16="http://schemas.microsoft.com/office/drawing/2014/main" id="{A7066767-CDB3-4802-A79A-DE5C74F09C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7122" y="3848144"/>
            <a:ext cx="2149966" cy="2112546"/>
          </a:xfrm>
          <a:prstGeom prst="rect">
            <a:avLst/>
          </a:prstGeom>
        </p:spPr>
      </p:pic>
      <p:sp>
        <p:nvSpPr>
          <p:cNvPr id="26" name="文本框 25">
            <a:extLst>
              <a:ext uri="{FF2B5EF4-FFF2-40B4-BE49-F238E27FC236}">
                <a16:creationId xmlns:a16="http://schemas.microsoft.com/office/drawing/2014/main" id="{0C485AE9-7DF7-46ED-A46A-AE5E84731E53}"/>
              </a:ext>
            </a:extLst>
          </p:cNvPr>
          <p:cNvSpPr txBox="1"/>
          <p:nvPr/>
        </p:nvSpPr>
        <p:spPr>
          <a:xfrm>
            <a:off x="9692310" y="5960690"/>
            <a:ext cx="1582048" cy="584775"/>
          </a:xfrm>
          <a:prstGeom prst="rect">
            <a:avLst/>
          </a:prstGeom>
          <a:noFill/>
        </p:spPr>
        <p:txBody>
          <a:bodyPr wrap="square">
            <a:spAutoFit/>
          </a:bodyPr>
          <a:lstStyle/>
          <a:p>
            <a:pPr algn="ctr"/>
            <a:r>
              <a:rPr lang="zh-CN" altLang="en-US" sz="1600" b="1" dirty="0"/>
              <a:t>徐刚</a:t>
            </a:r>
            <a:endParaRPr lang="en-US" altLang="zh-CN" sz="1600" b="1" dirty="0"/>
          </a:p>
          <a:p>
            <a:r>
              <a:rPr lang="zh-CN" altLang="en-US" sz="1600" dirty="0"/>
              <a:t>庐江监狱工作</a:t>
            </a:r>
          </a:p>
        </p:txBody>
      </p:sp>
    </p:spTree>
    <p:extLst>
      <p:ext uri="{BB962C8B-B14F-4D97-AF65-F5344CB8AC3E}">
        <p14:creationId xmlns:p14="http://schemas.microsoft.com/office/powerpoint/2010/main" val="1478612694"/>
      </p:ext>
    </p:extLst>
  </p:cSld>
  <p:clrMapOvr>
    <a:masterClrMapping/>
  </p:clrMapOvr>
  <mc:AlternateContent xmlns:mc="http://schemas.openxmlformats.org/markup-compatibility/2006" xmlns:p14="http://schemas.microsoft.com/office/powerpoint/2010/main">
    <mc:Choice Requires="p14">
      <p:transition spd="slow" p14:dur="1600" advTm="10000">
        <p14:gallery dir="l"/>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childTnLst>
                          </p:cTn>
                        </p:par>
                        <p:par>
                          <p:cTn id="68" fill="hold">
                            <p:stCondLst>
                              <p:cond delay="10500"/>
                            </p:stCondLst>
                            <p:childTnLst>
                              <p:par>
                                <p:cTn id="69" presetID="42" presetClass="entr" presetSubtype="0"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par>
                          <p:cTn id="74" fill="hold">
                            <p:stCondLst>
                              <p:cond delay="11500"/>
                            </p:stCondLst>
                            <p:childTnLst>
                              <p:par>
                                <p:cTn id="75" presetID="42" presetClass="entr" presetSubtype="0" fill="hold" grpId="0"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4" grpId="0"/>
      <p:bldP spid="18" grpId="0"/>
      <p:bldP spid="22"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5635"/>
          <a:stretch/>
        </p:blipFill>
        <p:spPr>
          <a:xfrm rot="16200000">
            <a:off x="2666998" y="-2667001"/>
            <a:ext cx="6858002" cy="12191999"/>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6823" y="0"/>
            <a:ext cx="1774822"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r="28533"/>
          <a:stretch/>
        </p:blipFill>
        <p:spPr>
          <a:xfrm>
            <a:off x="1" y="-3"/>
            <a:ext cx="1268411"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r="28533"/>
          <a:stretch/>
        </p:blipFill>
        <p:spPr>
          <a:xfrm>
            <a:off x="1268412" y="-3"/>
            <a:ext cx="1268411" cy="6858000"/>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8749" t="10949"/>
          <a:stretch/>
        </p:blipFill>
        <p:spPr>
          <a:xfrm>
            <a:off x="3852228" y="5467149"/>
            <a:ext cx="490139" cy="1405544"/>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 r="-10814" b="31815"/>
          <a:stretch/>
        </p:blipFill>
        <p:spPr>
          <a:xfrm>
            <a:off x="3801395" y="0"/>
            <a:ext cx="599473" cy="178067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85704">
            <a:off x="1933883" y="-434402"/>
            <a:ext cx="6253633" cy="8154343"/>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2276" y="1854902"/>
            <a:ext cx="3498947" cy="3498947"/>
          </a:xfrm>
          <a:prstGeom prst="rect">
            <a:avLst/>
          </a:prstGeom>
        </p:spPr>
      </p:pic>
      <p:sp>
        <p:nvSpPr>
          <p:cNvPr id="14" name="矩形 13">
            <a:extLst>
              <a:ext uri="{FF2B5EF4-FFF2-40B4-BE49-F238E27FC236}">
                <a16:creationId xmlns:a16="http://schemas.microsoft.com/office/drawing/2014/main" id="{7207932A-48FC-4E74-A0EA-E15EDA5C8808}"/>
              </a:ext>
            </a:extLst>
          </p:cNvPr>
          <p:cNvSpPr/>
          <p:nvPr/>
        </p:nvSpPr>
        <p:spPr>
          <a:xfrm>
            <a:off x="5787682" y="3013498"/>
            <a:ext cx="6404317" cy="830997"/>
          </a:xfrm>
          <a:prstGeom prst="rect">
            <a:avLst/>
          </a:prstGeom>
          <a:noFill/>
        </p:spPr>
        <p:txBody>
          <a:bodyPr wrap="none" lIns="91440" tIns="45720" rIns="91440" bIns="45720">
            <a:spAutoFit/>
          </a:bodyPr>
          <a:lstStyle/>
          <a:p>
            <a:pPr algn="ctr"/>
            <a:r>
              <a:rPr lang="zh-CN" altLang="en-US" sz="48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南构黄年虎楷书" panose="00020600040101010101" pitchFamily="18" charset="-122"/>
                <a:ea typeface="南构黄年虎楷书" panose="00020600040101010101" pitchFamily="18" charset="-122"/>
              </a:rPr>
              <a:t>应用心理学专业欢迎你</a:t>
            </a:r>
          </a:p>
        </p:txBody>
      </p:sp>
    </p:spTree>
    <p:extLst>
      <p:ext uri="{BB962C8B-B14F-4D97-AF65-F5344CB8AC3E}">
        <p14:creationId xmlns:p14="http://schemas.microsoft.com/office/powerpoint/2010/main" val="2265756896"/>
      </p:ext>
    </p:extLst>
  </p:cSld>
  <p:clrMapOvr>
    <a:masterClrMapping/>
  </p:clrMapOvr>
  <mc:AlternateContent xmlns:mc="http://schemas.openxmlformats.org/markup-compatibility/2006" xmlns:p14="http://schemas.microsoft.com/office/powerpoint/2010/main">
    <mc:Choice Requires="p14">
      <p:transition spd="slow" p14:dur="1600" advTm="6000">
        <p14:gallery dir="l"/>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5635"/>
          <a:stretch/>
        </p:blipFill>
        <p:spPr>
          <a:xfrm rot="16200000">
            <a:off x="2697532" y="-2675292"/>
            <a:ext cx="6858002" cy="1219199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28533"/>
          <a:stretch/>
        </p:blipFill>
        <p:spPr>
          <a:xfrm rot="16200000">
            <a:off x="4980966" y="-383567"/>
            <a:ext cx="2260600" cy="12222533"/>
          </a:xfrm>
          <a:prstGeom prst="rect">
            <a:avLst/>
          </a:prstGeom>
        </p:spPr>
      </p:pic>
      <p:grpSp>
        <p:nvGrpSpPr>
          <p:cNvPr id="12" name="组合 11"/>
          <p:cNvGrpSpPr/>
          <p:nvPr/>
        </p:nvGrpSpPr>
        <p:grpSpPr>
          <a:xfrm>
            <a:off x="977900" y="1651000"/>
            <a:ext cx="6997700" cy="3657290"/>
            <a:chOff x="977900" y="1651000"/>
            <a:chExt cx="6997700" cy="3657290"/>
          </a:xfrm>
        </p:grpSpPr>
        <p:sp>
          <p:nvSpPr>
            <p:cNvPr id="6" name="矩形 5"/>
            <p:cNvSpPr/>
            <p:nvPr/>
          </p:nvSpPr>
          <p:spPr>
            <a:xfrm>
              <a:off x="977900" y="1651000"/>
              <a:ext cx="6997700" cy="3657290"/>
            </a:xfrm>
            <a:prstGeom prst="rect">
              <a:avLst/>
            </a:prstGeom>
            <a:no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7" name="矩形 6"/>
            <p:cNvSpPr/>
            <p:nvPr/>
          </p:nvSpPr>
          <p:spPr>
            <a:xfrm>
              <a:off x="977900" y="3981992"/>
              <a:ext cx="6997700" cy="1326298"/>
            </a:xfrm>
            <a:prstGeom prst="rect">
              <a:avLst/>
            </a:prstGeom>
            <a:solidFill>
              <a:srgbClr val="B0466A"/>
            </a:solid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文本框 7"/>
            <p:cNvSpPr txBox="1"/>
            <p:nvPr/>
          </p:nvSpPr>
          <p:spPr>
            <a:xfrm>
              <a:off x="3081141" y="4127918"/>
              <a:ext cx="2791219" cy="938719"/>
            </a:xfrm>
            <a:prstGeom prst="rect">
              <a:avLst/>
            </a:prstGeom>
            <a:noFill/>
          </p:spPr>
          <p:txBody>
            <a:bodyPr wrap="square" rtlCol="0">
              <a:spAutoFit/>
            </a:bodyPr>
            <a:lstStyle/>
            <a:p>
              <a:pPr algn="ctr">
                <a:lnSpc>
                  <a:spcPct val="150000"/>
                </a:lnSpc>
              </a:pPr>
              <a:r>
                <a:rPr lang="zh-CN" altLang="en-US" sz="4000" b="1" dirty="0">
                  <a:solidFill>
                    <a:schemeClr val="bg1"/>
                  </a:solidFill>
                  <a:latin typeface="字魂36号-正文宋楷" panose="02000000000000000000" pitchFamily="2" charset="-122"/>
                  <a:ea typeface="字魂36号-正文宋楷" panose="02000000000000000000" pitchFamily="2" charset="-122"/>
                </a:rPr>
                <a:t>专业介绍</a:t>
              </a:r>
            </a:p>
          </p:txBody>
        </p:sp>
      </p:grpSp>
      <p:sp>
        <p:nvSpPr>
          <p:cNvPr id="13" name="文本框 12">
            <a:extLst>
              <a:ext uri="{FF2B5EF4-FFF2-40B4-BE49-F238E27FC236}">
                <a16:creationId xmlns:a16="http://schemas.microsoft.com/office/drawing/2014/main" id="{1AF2A6BF-2DE7-4560-A6F5-C559D78C32AF}"/>
              </a:ext>
            </a:extLst>
          </p:cNvPr>
          <p:cNvSpPr txBox="1"/>
          <p:nvPr/>
        </p:nvSpPr>
        <p:spPr>
          <a:xfrm>
            <a:off x="3251549" y="1862998"/>
            <a:ext cx="3853815" cy="553998"/>
          </a:xfrm>
          <a:prstGeom prst="rect">
            <a:avLst/>
          </a:prstGeom>
          <a:noFill/>
        </p:spPr>
        <p:txBody>
          <a:bodyPr wrap="square" lIns="0" tIns="0" rIns="0" bIns="0" rtlCol="0">
            <a:spAutoFit/>
          </a:bodyPr>
          <a:lstStyle/>
          <a:p>
            <a:pPr marL="241300" lvl="1" indent="-241300"/>
            <a:r>
              <a:rPr lang="zh-CN" altLang="en-US" sz="36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专业概况</a:t>
            </a:r>
          </a:p>
        </p:txBody>
      </p:sp>
      <p:sp>
        <p:nvSpPr>
          <p:cNvPr id="14" name="文本框 9">
            <a:extLst>
              <a:ext uri="{FF2B5EF4-FFF2-40B4-BE49-F238E27FC236}">
                <a16:creationId xmlns:a16="http://schemas.microsoft.com/office/drawing/2014/main" id="{04CF13E3-155D-48D0-BBCF-735B05DD6771}"/>
              </a:ext>
            </a:extLst>
          </p:cNvPr>
          <p:cNvSpPr txBox="1"/>
          <p:nvPr/>
        </p:nvSpPr>
        <p:spPr>
          <a:xfrm>
            <a:off x="3251549" y="2628994"/>
            <a:ext cx="3448050" cy="553998"/>
          </a:xfrm>
          <a:prstGeom prst="rect">
            <a:avLst/>
          </a:prstGeom>
          <a:noFill/>
        </p:spPr>
        <p:txBody>
          <a:bodyPr wrap="square" lIns="0" tIns="0" rIns="0" bIns="0" rtlCol="0">
            <a:spAutoFit/>
          </a:bodyPr>
          <a:lstStyle/>
          <a:p>
            <a:pPr marL="241300" lvl="1" indent="-241300"/>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专业特色</a:t>
            </a:r>
            <a:endParaRPr lang="zh-CN" altLang="en-US" sz="36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文本框 9">
            <a:extLst>
              <a:ext uri="{FF2B5EF4-FFF2-40B4-BE49-F238E27FC236}">
                <a16:creationId xmlns:a16="http://schemas.microsoft.com/office/drawing/2014/main" id="{15FD4436-27AC-4097-BBD3-7A1807F3BEF0}"/>
              </a:ext>
            </a:extLst>
          </p:cNvPr>
          <p:cNvSpPr txBox="1"/>
          <p:nvPr/>
        </p:nvSpPr>
        <p:spPr>
          <a:xfrm>
            <a:off x="3272677" y="3355031"/>
            <a:ext cx="3527398" cy="553998"/>
          </a:xfrm>
          <a:prstGeom prst="rect">
            <a:avLst/>
          </a:prstGeom>
          <a:noFill/>
        </p:spPr>
        <p:txBody>
          <a:bodyPr wrap="square" lIns="0" tIns="0" rIns="0" bIns="0" rtlCol="0">
            <a:spAutoFit/>
          </a:bodyPr>
          <a:lstStyle/>
          <a:p>
            <a:pPr marL="241300" lvl="1" indent="-241300"/>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毕业生去向</a:t>
            </a:r>
          </a:p>
        </p:txBody>
      </p:sp>
      <p:pic>
        <p:nvPicPr>
          <p:cNvPr id="17" name="图片 16">
            <a:extLst>
              <a:ext uri="{FF2B5EF4-FFF2-40B4-BE49-F238E27FC236}">
                <a16:creationId xmlns:a16="http://schemas.microsoft.com/office/drawing/2014/main" id="{07F42D4C-4184-4A1F-AD87-7DC566FD1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5600" y="2400211"/>
            <a:ext cx="4453643" cy="4453643"/>
          </a:xfrm>
          <a:prstGeom prst="rect">
            <a:avLst/>
          </a:prstGeom>
        </p:spPr>
      </p:pic>
    </p:spTree>
    <p:extLst>
      <p:ext uri="{BB962C8B-B14F-4D97-AF65-F5344CB8AC3E}">
        <p14:creationId xmlns:p14="http://schemas.microsoft.com/office/powerpoint/2010/main" val="95651374"/>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4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01861" y="661787"/>
            <a:ext cx="5981700" cy="769441"/>
          </a:xfrm>
          <a:prstGeom prst="rect">
            <a:avLst/>
          </a:prstGeom>
          <a:noFill/>
        </p:spPr>
        <p:txBody>
          <a:bodyPr wrap="square" rtlCol="0">
            <a:spAutoFit/>
          </a:bodyPr>
          <a:lstStyle/>
          <a:p>
            <a:pPr marL="0" marR="0" lvl="0" indent="35560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宋体" pitchFamily="2" charset="-122"/>
              </a:rPr>
              <a:t>专业概况</a:t>
            </a:r>
            <a:endParaRPr kumimoji="0" lang="en-US" altLang="zh-CN" sz="4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宋体" pitchFamily="2" charset="-122"/>
            </a:endParaRPr>
          </a:p>
        </p:txBody>
      </p:sp>
      <p:sp>
        <p:nvSpPr>
          <p:cNvPr id="5" name="Rectangle 1">
            <a:extLst>
              <a:ext uri="{FF2B5EF4-FFF2-40B4-BE49-F238E27FC236}">
                <a16:creationId xmlns:a16="http://schemas.microsoft.com/office/drawing/2014/main" id="{2876A78E-4009-4A44-AA03-0377EBE70C5F}"/>
              </a:ext>
            </a:extLst>
          </p:cNvPr>
          <p:cNvSpPr>
            <a:spLocks noChangeArrowheads="1"/>
          </p:cNvSpPr>
          <p:nvPr/>
        </p:nvSpPr>
        <p:spPr bwMode="auto">
          <a:xfrm>
            <a:off x="1862445" y="1989224"/>
            <a:ext cx="876069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    </a:t>
            </a:r>
            <a:r>
              <a:rPr kumimoji="0" lang="zh-CN"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教育学院</a:t>
            </a:r>
            <a:r>
              <a:rPr kumimoji="0" lang="zh-CN"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应用心理学专业自</a:t>
            </a:r>
            <a:r>
              <a:rPr kumimoji="0" lang="en-US" altLang="zh-CN"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2006</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年开始招收本科学生</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a:t>
            </a:r>
            <a:r>
              <a:rPr kumimoji="0" lang="en-US" altLang="zh-CN"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2017</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年进入一本招生。</a:t>
            </a:r>
            <a:r>
              <a:rPr kumimoji="0" lang="en-US" altLang="zh-CN"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2014</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年获批安徽省专业综合改革试点专业。</a:t>
            </a:r>
          </a:p>
          <a:p>
            <a:pPr marL="0" marR="0" lvl="0" indent="355600" algn="l"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    本专业</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以合肥学院 </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地方性、应用型、国际化</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的办学定位为指导，立足合肥、服务安徽，突出区位影响，在心理健康教育、心理辅导与咨询以及人力资源管理与开发等方面发挥了重要的积极作用。</a:t>
            </a:r>
            <a:endPar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endParaRPr>
          </a:p>
        </p:txBody>
      </p:sp>
    </p:spTree>
    <p:extLst>
      <p:ext uri="{BB962C8B-B14F-4D97-AF65-F5344CB8AC3E}">
        <p14:creationId xmlns:p14="http://schemas.microsoft.com/office/powerpoint/2010/main" val="3856265578"/>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68"/>
          <p:cNvSpPr/>
          <p:nvPr/>
        </p:nvSpPr>
        <p:spPr>
          <a:xfrm>
            <a:off x="2261527" y="1980446"/>
            <a:ext cx="3516048" cy="1052138"/>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09" tIns="69987" rIns="69987" bIns="69989" numCol="1" spcCol="1270" anchor="ctr" anchorCtr="0">
            <a:noAutofit/>
          </a:bodyPr>
          <a:lstStyle/>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Freeform 70"/>
          <p:cNvSpPr/>
          <p:nvPr/>
        </p:nvSpPr>
        <p:spPr>
          <a:xfrm>
            <a:off x="2261527" y="3764303"/>
            <a:ext cx="3516048" cy="1168288"/>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09" tIns="69989" rIns="69987" bIns="69987" numCol="1" spcCol="1270" anchor="ctr" anchorCtr="0">
            <a:noAutofit/>
          </a:bodyPr>
          <a:lstStyle/>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45"/>
          <p:cNvSpPr/>
          <p:nvPr/>
        </p:nvSpPr>
        <p:spPr>
          <a:xfrm flipH="1">
            <a:off x="7031436" y="1980446"/>
            <a:ext cx="3516046" cy="998025"/>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09" tIns="69987" rIns="69987" bIns="69989" numCol="1" spcCol="1270" anchor="ctr" anchorCtr="0">
            <a:noAutofit/>
          </a:bodyPr>
          <a:lstStyle/>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Freeform 62"/>
          <p:cNvSpPr/>
          <p:nvPr/>
        </p:nvSpPr>
        <p:spPr>
          <a:xfrm flipH="1">
            <a:off x="7018290" y="3764303"/>
            <a:ext cx="3542335" cy="1168288"/>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09" tIns="69989" rIns="69987" bIns="69987" numCol="1" spcCol="1270" anchor="ctr" anchorCtr="0">
            <a:noAutofit/>
          </a:bodyPr>
          <a:lstStyle/>
          <a:p>
            <a:pPr defTabSz="1219138" fontAlgn="base">
              <a:lnSpc>
                <a:spcPct val="120000"/>
              </a:lnSpc>
              <a:spcBef>
                <a:spcPct val="20000"/>
              </a:spcBef>
              <a:spcAft>
                <a:spcPct val="0"/>
              </a:spcAft>
              <a:defRPr/>
            </a:pPr>
            <a:r>
              <a:rPr lang="zh-CN" altLang="en-US"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就业面广，地位高，深受用人单位欢迎</a:t>
            </a:r>
            <a:endParaRPr lang="en-US" altLang="zh-CN"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Left-Right Arrow 61"/>
          <p:cNvSpPr/>
          <p:nvPr/>
        </p:nvSpPr>
        <p:spPr>
          <a:xfrm>
            <a:off x="5921575" y="2333113"/>
            <a:ext cx="965861" cy="382323"/>
          </a:xfrm>
          <a:prstGeom prst="leftRightArrow">
            <a:avLst>
              <a:gd name="adj1" fmla="val 50000"/>
              <a:gd name="adj2" fmla="val 650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758"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Left-Right Arrow 65"/>
          <p:cNvSpPr/>
          <p:nvPr/>
        </p:nvSpPr>
        <p:spPr>
          <a:xfrm>
            <a:off x="5908430" y="4142565"/>
            <a:ext cx="965861" cy="382323"/>
          </a:xfrm>
          <a:prstGeom prst="leftRightArrow">
            <a:avLst>
              <a:gd name="adj1" fmla="val 50000"/>
              <a:gd name="adj2" fmla="val 6508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758"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Text Placeholder 3"/>
          <p:cNvSpPr txBox="1"/>
          <p:nvPr/>
        </p:nvSpPr>
        <p:spPr>
          <a:xfrm>
            <a:off x="2545740" y="2131789"/>
            <a:ext cx="2635913" cy="80406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38" fontAlgn="base">
              <a:lnSpc>
                <a:spcPct val="120000"/>
              </a:lnSpc>
              <a:spcBef>
                <a:spcPct val="20000"/>
              </a:spcBef>
              <a:spcAft>
                <a:spcPct val="0"/>
              </a:spcAft>
              <a:defRPr/>
            </a:pPr>
            <a:r>
              <a:rPr lang="zh-CN" altLang="en-US"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政府重视，心理健康服务</a:t>
            </a:r>
            <a:r>
              <a:rPr lang="zh-CN" altLang="en-US" sz="2275" dirty="0">
                <a:solidFill>
                  <a:srgbClr val="FF0000"/>
                </a:solidFill>
                <a:latin typeface="Arial" panose="020B0604020202020204" pitchFamily="34" charset="0"/>
                <a:ea typeface="微软雅黑" panose="020B0503020204020204" pitchFamily="34" charset="-122"/>
                <a:cs typeface="+mn-ea"/>
                <a:sym typeface="Arial" panose="020B0604020202020204" pitchFamily="34" charset="0"/>
              </a:rPr>
              <a:t>缺口大</a:t>
            </a:r>
            <a:endParaRPr lang="en-US" altLang="zh-CN" sz="2275" dirty="0">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Text Placeholder 3"/>
          <p:cNvSpPr txBox="1"/>
          <p:nvPr/>
        </p:nvSpPr>
        <p:spPr>
          <a:xfrm>
            <a:off x="2457408" y="4004489"/>
            <a:ext cx="2754456" cy="80406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38" fontAlgn="base">
              <a:lnSpc>
                <a:spcPct val="120000"/>
              </a:lnSpc>
              <a:spcBef>
                <a:spcPct val="20000"/>
              </a:spcBef>
              <a:spcAft>
                <a:spcPct val="0"/>
              </a:spcAft>
              <a:defRPr/>
            </a:pPr>
            <a:r>
              <a:rPr lang="zh-CN" altLang="en-US"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应用心理学专业学生</a:t>
            </a:r>
            <a:r>
              <a:rPr lang="zh-CN" altLang="en-US" sz="2275" dirty="0">
                <a:solidFill>
                  <a:srgbClr val="FF0000"/>
                </a:solidFill>
                <a:latin typeface="Arial" panose="020B0604020202020204" pitchFamily="34" charset="0"/>
                <a:ea typeface="微软雅黑" panose="020B0503020204020204" pitchFamily="34" charset="-122"/>
                <a:cs typeface="+mn-ea"/>
                <a:sym typeface="Arial" panose="020B0604020202020204" pitchFamily="34" charset="0"/>
              </a:rPr>
              <a:t>综合素质高</a:t>
            </a:r>
            <a:endParaRPr lang="en-US" altLang="zh-CN" sz="1043" dirty="0">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Text Placeholder 3"/>
          <p:cNvSpPr txBox="1"/>
          <p:nvPr/>
        </p:nvSpPr>
        <p:spPr>
          <a:xfrm>
            <a:off x="7264078" y="2077425"/>
            <a:ext cx="3050758" cy="80406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38" fontAlgn="base">
              <a:lnSpc>
                <a:spcPct val="120000"/>
              </a:lnSpc>
              <a:spcBef>
                <a:spcPct val="20000"/>
              </a:spcBef>
              <a:spcAft>
                <a:spcPct val="0"/>
              </a:spcAft>
              <a:defRPr/>
            </a:pPr>
            <a:r>
              <a:rPr lang="zh-CN" altLang="en-US"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需求量大，岗位多，就业前景好</a:t>
            </a:r>
            <a:endParaRPr lang="en-US" altLang="zh-CN"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Rounded Rectangle 67"/>
          <p:cNvSpPr/>
          <p:nvPr/>
        </p:nvSpPr>
        <p:spPr>
          <a:xfrm>
            <a:off x="914684" y="1905084"/>
            <a:ext cx="1357430" cy="1210624"/>
          </a:xfrm>
          <a:prstGeom prst="roundRect">
            <a:avLst/>
          </a:pr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363026" fontAlgn="base">
              <a:lnSpc>
                <a:spcPct val="120000"/>
              </a:lnSpc>
              <a:spcBef>
                <a:spcPct val="0"/>
              </a:spcBef>
              <a:spcAft>
                <a:spcPct val="35000"/>
              </a:spcAft>
            </a:pPr>
            <a:r>
              <a:rPr lang="en-US" sz="1896" dirty="0">
                <a:solidFill>
                  <a:prstClr val="white"/>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70" name="Rounded Rectangle 69"/>
          <p:cNvSpPr/>
          <p:nvPr/>
        </p:nvSpPr>
        <p:spPr>
          <a:xfrm>
            <a:off x="914684" y="3764303"/>
            <a:ext cx="1357430" cy="1210621"/>
          </a:xfrm>
          <a:prstGeom prst="roundRect">
            <a:avLst/>
          </a:prstGeom>
          <a:solidFill>
            <a:srgbClr val="00B0F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363026" fontAlgn="base">
              <a:lnSpc>
                <a:spcPct val="120000"/>
              </a:lnSpc>
              <a:spcBef>
                <a:spcPct val="0"/>
              </a:spcBef>
              <a:spcAft>
                <a:spcPct val="35000"/>
              </a:spcAft>
            </a:pPr>
            <a:r>
              <a:rPr lang="en-US" sz="1896" dirty="0">
                <a:solidFill>
                  <a:prstClr val="white"/>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29" name="TextBox 23"/>
          <p:cNvSpPr txBox="1"/>
          <p:nvPr/>
        </p:nvSpPr>
        <p:spPr>
          <a:xfrm>
            <a:off x="725356" y="166019"/>
            <a:ext cx="3072341" cy="707951"/>
          </a:xfrm>
          <a:prstGeom prst="rect">
            <a:avLst/>
          </a:prstGeom>
          <a:noFill/>
        </p:spPr>
        <p:txBody>
          <a:bodyPr wrap="square" rtlCol="0">
            <a:spAutoFit/>
          </a:bodyPr>
          <a:lstStyle/>
          <a:p>
            <a:pPr defTabSz="866943" fontAlgn="base">
              <a:lnSpc>
                <a:spcPct val="150000"/>
              </a:lnSpc>
              <a:spcBef>
                <a:spcPct val="0"/>
              </a:spcBef>
              <a:spcAft>
                <a:spcPct val="0"/>
              </a:spcAft>
            </a:pPr>
            <a:r>
              <a:rPr lang="zh-CN" altLang="en-US" sz="3034" b="1" dirty="0">
                <a:latin typeface="Impact" panose="020B0806030902050204" pitchFamily="34" charset="0"/>
                <a:ea typeface="微软雅黑" panose="020B0503020204020204" pitchFamily="34" charset="-122"/>
                <a:cs typeface="+mn-ea"/>
                <a:sym typeface="+mn-lt"/>
              </a:rPr>
              <a:t>应用心理学</a:t>
            </a:r>
            <a:endParaRPr lang="en-GB" altLang="zh-CN" sz="3034" b="1" dirty="0">
              <a:latin typeface="Impact" panose="020B0806030902050204" pitchFamily="34" charset="0"/>
              <a:ea typeface="微软雅黑" panose="020B0503020204020204" pitchFamily="3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600" advTm="6000">
        <p14:gallery dir="l"/>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left)">
                                      <p:cBhvr>
                                        <p:cTn id="12" dur="500"/>
                                        <p:tgtEl>
                                          <p:spTgt spid="6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500"/>
                                        <p:tgtEl>
                                          <p:spTgt spid="74"/>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barn(outVertical)">
                                      <p:cBhvr>
                                        <p:cTn id="20" dur="500"/>
                                        <p:tgtEl>
                                          <p:spTgt spid="62"/>
                                        </p:tgtEl>
                                      </p:cBhvr>
                                    </p:animEffect>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right)">
                                      <p:cBhvr>
                                        <p:cTn id="24" dur="500"/>
                                        <p:tgtEl>
                                          <p:spTgt spid="46"/>
                                        </p:tgtEl>
                                      </p:cBhvr>
                                    </p:animEffect>
                                  </p:childTnLst>
                                </p:cTn>
                              </p:par>
                            </p:childTnLst>
                          </p:cTn>
                        </p:par>
                        <p:par>
                          <p:cTn id="25" fill="hold">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wipe(right)">
                                      <p:cBhvr>
                                        <p:cTn id="28" dur="500"/>
                                        <p:tgtEl>
                                          <p:spTgt spid="87"/>
                                        </p:tgtEl>
                                      </p:cBhvr>
                                    </p:animEffect>
                                  </p:childTnLst>
                                </p:cTn>
                              </p:par>
                            </p:childTnLst>
                          </p:cTn>
                        </p:par>
                        <p:par>
                          <p:cTn id="29" fill="hold">
                            <p:stCondLst>
                              <p:cond delay="3000"/>
                            </p:stCondLst>
                            <p:childTnLst>
                              <p:par>
                                <p:cTn id="30" presetID="2" presetClass="entr" presetSubtype="1" accel="50000" decel="5000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additive="base">
                                        <p:cTn id="32" dur="500" fill="hold"/>
                                        <p:tgtEl>
                                          <p:spTgt spid="70"/>
                                        </p:tgtEl>
                                        <p:attrNameLst>
                                          <p:attrName>ppt_x</p:attrName>
                                        </p:attrNameLst>
                                      </p:cBhvr>
                                      <p:tavLst>
                                        <p:tav tm="0">
                                          <p:val>
                                            <p:strVal val="#ppt_x"/>
                                          </p:val>
                                        </p:tav>
                                        <p:tav tm="100000">
                                          <p:val>
                                            <p:strVal val="#ppt_x"/>
                                          </p:val>
                                        </p:tav>
                                      </p:tavLst>
                                    </p:anim>
                                    <p:anim calcmode="lin" valueType="num">
                                      <p:cBhvr additive="base">
                                        <p:cTn id="33" dur="500" fill="hold"/>
                                        <p:tgtEl>
                                          <p:spTgt spid="70"/>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wipe(left)">
                                      <p:cBhvr>
                                        <p:cTn id="37" dur="500"/>
                                        <p:tgtEl>
                                          <p:spTgt spid="71"/>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wipe(left)">
                                      <p:cBhvr>
                                        <p:cTn id="41" dur="500"/>
                                        <p:tgtEl>
                                          <p:spTgt spid="78"/>
                                        </p:tgtEl>
                                      </p:cBhvr>
                                    </p:animEffect>
                                  </p:childTnLst>
                                </p:cTn>
                              </p:par>
                            </p:childTnLst>
                          </p:cTn>
                        </p:par>
                        <p:par>
                          <p:cTn id="42" fill="hold">
                            <p:stCondLst>
                              <p:cond delay="4500"/>
                            </p:stCondLst>
                            <p:childTnLst>
                              <p:par>
                                <p:cTn id="43" presetID="16" presetClass="entr" presetSubtype="37"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arn(outVertical)">
                                      <p:cBhvr>
                                        <p:cTn id="45" dur="500"/>
                                        <p:tgtEl>
                                          <p:spTgt spid="66"/>
                                        </p:tgtEl>
                                      </p:cBhvr>
                                    </p:animEffect>
                                  </p:childTnLst>
                                </p:cTn>
                              </p:par>
                            </p:childTnLst>
                          </p:cTn>
                        </p:par>
                        <p:par>
                          <p:cTn id="46" fill="hold">
                            <p:stCondLst>
                              <p:cond delay="5000"/>
                            </p:stCondLst>
                            <p:childTnLst>
                              <p:par>
                                <p:cTn id="47" presetID="22" presetClass="entr" presetSubtype="2" fill="hold" grpId="0" nodeType="after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right)">
                                      <p:cBhvr>
                                        <p:cTn id="4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1" grpId="0" animBg="1"/>
      <p:bldP spid="46" grpId="0" animBg="1"/>
      <p:bldP spid="63" grpId="0" animBg="1"/>
      <p:bldP spid="62" grpId="0" animBg="1"/>
      <p:bldP spid="66" grpId="0" animBg="1"/>
      <p:bldP spid="74" grpId="0"/>
      <p:bldP spid="78" grpId="0"/>
      <p:bldP spid="87" grpId="0"/>
      <p:bldP spid="68"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65244" y="701669"/>
            <a:ext cx="59817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宋体" pitchFamily="2" charset="-122"/>
                <a:ea typeface="宋体" pitchFamily="2" charset="-122"/>
                <a:cs typeface="Times New Roman" pitchFamily="18" charset="0"/>
              </a:rPr>
              <a:t>专业特色</a:t>
            </a:r>
            <a:endParaRPr kumimoji="0" lang="zh-CN" altLang="en-US" sz="3600" b="0" i="0" u="none" strike="noStrike" kern="1200" cap="none" spc="0" normalizeH="0" baseline="0" noProof="0" dirty="0">
              <a:ln>
                <a:noFill/>
              </a:ln>
              <a:solidFill>
                <a:prstClr val="black"/>
              </a:solidFill>
              <a:effectLst/>
              <a:uLnTx/>
              <a:uFillTx/>
              <a:latin typeface="Arial" pitchFamily="34" charset="0"/>
              <a:ea typeface="宋体" pitchFamily="2" charset="-122"/>
              <a:cs typeface="宋体" pitchFamily="2" charset="-122"/>
            </a:endParaRPr>
          </a:p>
        </p:txBody>
      </p:sp>
      <p:grpSp>
        <p:nvGrpSpPr>
          <p:cNvPr id="5" name="组合 4"/>
          <p:cNvGrpSpPr/>
          <p:nvPr/>
        </p:nvGrpSpPr>
        <p:grpSpPr>
          <a:xfrm>
            <a:off x="806388" y="1847849"/>
            <a:ext cx="7499412" cy="3752851"/>
            <a:chOff x="260412" y="1638299"/>
            <a:chExt cx="11664888" cy="3240000"/>
          </a:xfrm>
        </p:grpSpPr>
        <p:sp>
          <p:nvSpPr>
            <p:cNvPr id="6" name="矩形 5"/>
            <p:cNvSpPr/>
            <p:nvPr/>
          </p:nvSpPr>
          <p:spPr>
            <a:xfrm>
              <a:off x="260412" y="1638299"/>
              <a:ext cx="11664888" cy="3240000"/>
            </a:xfrm>
            <a:prstGeom prst="rect">
              <a:avLst/>
            </a:prstGeom>
            <a:solidFill>
              <a:srgbClr val="85ADA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矩形 7"/>
            <p:cNvSpPr/>
            <p:nvPr/>
          </p:nvSpPr>
          <p:spPr>
            <a:xfrm>
              <a:off x="618517" y="1818299"/>
              <a:ext cx="10902969" cy="288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sp>
        <p:nvSpPr>
          <p:cNvPr id="2" name="矩形 1"/>
          <p:cNvSpPr/>
          <p:nvPr/>
        </p:nvSpPr>
        <p:spPr>
          <a:xfrm>
            <a:off x="1318775" y="2214564"/>
            <a:ext cx="6445250" cy="2790187"/>
          </a:xfrm>
          <a:prstGeom prst="rect">
            <a:avLst/>
          </a:prstGeom>
        </p:spPr>
        <p:txBody>
          <a:bodyPr wrap="square">
            <a:spAutoFit/>
          </a:bodyPr>
          <a:lstStyle/>
          <a:p>
            <a:pPr algn="ctr">
              <a:lnSpc>
                <a:spcPct val="150000"/>
              </a:lnSpc>
            </a:pPr>
            <a:r>
              <a:rPr lang="zh-CN" altLang="en-US" sz="2000" b="1" dirty="0">
                <a:solidFill>
                  <a:schemeClr val="bg1"/>
                </a:solidFill>
                <a:latin typeface="字魂36号-正文宋楷" panose="02000000000000000000" pitchFamily="2" charset="-122"/>
                <a:ea typeface="字魂36号-正文宋楷" panose="02000000000000000000" pitchFamily="2" charset="-122"/>
              </a:rPr>
              <a:t>本专业确立了“心理健康教育”、“心理辅导与咨询”、“人力资源管理”等</a:t>
            </a:r>
            <a:r>
              <a:rPr lang="en-US" altLang="zh-CN" sz="2000" b="1" dirty="0">
                <a:solidFill>
                  <a:schemeClr val="bg1"/>
                </a:solidFill>
                <a:latin typeface="字魂36号-正文宋楷" panose="02000000000000000000" pitchFamily="2" charset="-122"/>
                <a:ea typeface="字魂36号-正文宋楷" panose="02000000000000000000" pitchFamily="2" charset="-122"/>
              </a:rPr>
              <a:t>3</a:t>
            </a:r>
            <a:r>
              <a:rPr lang="zh-CN" altLang="en-US" sz="2000" b="1" dirty="0">
                <a:solidFill>
                  <a:schemeClr val="bg1"/>
                </a:solidFill>
                <a:latin typeface="字魂36号-正文宋楷" panose="02000000000000000000" pitchFamily="2" charset="-122"/>
                <a:ea typeface="字魂36号-正文宋楷" panose="02000000000000000000" pitchFamily="2" charset="-122"/>
              </a:rPr>
              <a:t>大核心能力模块，构建了以“能力输出”为导向的模块化课程体系，坚持以学生为中心，秉承培养应用型人才的宗旨，注重学生技能训练，通过第一课堂与第二课堂相结合，夯实理论基础，培养心理应用技能，积累一线实践经验，提高学生综合素质。 </a:t>
            </a:r>
          </a:p>
        </p:txBody>
      </p:sp>
      <p:pic>
        <p:nvPicPr>
          <p:cNvPr id="7" name="图片 6">
            <a:extLst>
              <a:ext uri="{FF2B5EF4-FFF2-40B4-BE49-F238E27FC236}">
                <a16:creationId xmlns:a16="http://schemas.microsoft.com/office/drawing/2014/main" id="{6342929F-2779-4CDC-BB41-443D35CB28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000" y="3677709"/>
            <a:ext cx="3429000" cy="3429000"/>
          </a:xfrm>
          <a:prstGeom prst="rect">
            <a:avLst/>
          </a:prstGeom>
        </p:spPr>
      </p:pic>
    </p:spTree>
    <p:extLst>
      <p:ext uri="{BB962C8B-B14F-4D97-AF65-F5344CB8AC3E}">
        <p14:creationId xmlns:p14="http://schemas.microsoft.com/office/powerpoint/2010/main" val="703783167"/>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17507" y="2030476"/>
            <a:ext cx="5981699" cy="2797048"/>
          </a:xfrm>
          <a:prstGeom prst="rect">
            <a:avLst/>
          </a:prstGeom>
        </p:spPr>
        <p:txBody>
          <a:bodyPr wrap="square">
            <a:spAutoFit/>
          </a:bodyPr>
          <a:lstStyle/>
          <a:p>
            <a:pPr>
              <a:lnSpc>
                <a:spcPct val="150000"/>
              </a:lnSpc>
            </a:pPr>
            <a:r>
              <a:rPr lang="zh-CN" altLang="en-US" sz="2400" dirty="0">
                <a:latin typeface="字魂36号-正文宋楷" panose="02000000000000000000" pitchFamily="2" charset="-122"/>
                <a:ea typeface="字魂36号-正文宋楷" panose="02000000000000000000" pitchFamily="2" charset="-122"/>
              </a:rPr>
              <a:t>  毕业生可从事心理健康教育及辅导教师、心理咨询师、职业指导师、罪犯心理矫正、社会工作、人力资源管理、市场营销与管理、公务员等岗位工作。也可以继续攻读硕士学位研究生或出国深造。</a:t>
            </a:r>
          </a:p>
        </p:txBody>
      </p:sp>
      <p:sp>
        <p:nvSpPr>
          <p:cNvPr id="7" name="文本框 6"/>
          <p:cNvSpPr txBox="1"/>
          <p:nvPr/>
        </p:nvSpPr>
        <p:spPr>
          <a:xfrm>
            <a:off x="620387" y="341745"/>
            <a:ext cx="5981700" cy="825419"/>
          </a:xfrm>
          <a:prstGeom prst="rect">
            <a:avLst/>
          </a:prstGeom>
          <a:noFill/>
        </p:spPr>
        <p:txBody>
          <a:bodyPr wrap="square" rtlCol="0">
            <a:spAutoFit/>
          </a:bodyPr>
          <a:lstStyle/>
          <a:p>
            <a:pPr>
              <a:lnSpc>
                <a:spcPct val="150000"/>
              </a:lnSpc>
            </a:pPr>
            <a:r>
              <a:rPr lang="zh-CN" altLang="en-US" sz="3600" b="1" dirty="0">
                <a:latin typeface="字魂36号-正文宋楷" panose="02000000000000000000" pitchFamily="2" charset="-122"/>
                <a:ea typeface="字魂36号-正文宋楷" panose="02000000000000000000" pitchFamily="2" charset="-122"/>
              </a:rPr>
              <a:t>毕业生去向</a:t>
            </a:r>
          </a:p>
        </p:txBody>
      </p:sp>
      <p:pic>
        <p:nvPicPr>
          <p:cNvPr id="10" name="图片 9">
            <a:extLst>
              <a:ext uri="{FF2B5EF4-FFF2-40B4-BE49-F238E27FC236}">
                <a16:creationId xmlns:a16="http://schemas.microsoft.com/office/drawing/2014/main" id="{E58C5F38-64FC-4AF2-A62D-94B9CEEC9B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029" t="71570" r="35656"/>
          <a:stretch/>
        </p:blipFill>
        <p:spPr>
          <a:xfrm>
            <a:off x="71500" y="2478922"/>
            <a:ext cx="3539737" cy="3433011"/>
          </a:xfrm>
          <a:prstGeom prst="rect">
            <a:avLst/>
          </a:prstGeom>
        </p:spPr>
      </p:pic>
    </p:spTree>
    <p:extLst>
      <p:ext uri="{BB962C8B-B14F-4D97-AF65-F5344CB8AC3E}">
        <p14:creationId xmlns:p14="http://schemas.microsoft.com/office/powerpoint/2010/main" val="2175040331"/>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88129" y="1354508"/>
            <a:ext cx="10019814" cy="4161788"/>
            <a:chOff x="1626086" y="2353312"/>
            <a:chExt cx="8939826" cy="3496623"/>
          </a:xfrm>
        </p:grpSpPr>
        <p:sp>
          <p:nvSpPr>
            <p:cNvPr id="5" name="圆角矩形 4"/>
            <p:cNvSpPr/>
            <p:nvPr/>
          </p:nvSpPr>
          <p:spPr>
            <a:xfrm>
              <a:off x="1626087" y="2353312"/>
              <a:ext cx="8939825" cy="3496623"/>
            </a:xfrm>
            <a:prstGeom prst="roundRect">
              <a:avLst>
                <a:gd name="adj" fmla="val 2685"/>
              </a:avLst>
            </a:prstGeom>
            <a:solidFill>
              <a:srgbClr val="C3DCD7">
                <a:alpha val="60000"/>
              </a:srgbClr>
            </a:solidFill>
            <a:ln w="76200">
              <a:solidFill>
                <a:srgbClr val="85A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4" name="矩形 3"/>
            <p:cNvSpPr/>
            <p:nvPr/>
          </p:nvSpPr>
          <p:spPr>
            <a:xfrm>
              <a:off x="1977536" y="3030789"/>
              <a:ext cx="8236925" cy="2344241"/>
            </a:xfrm>
            <a:prstGeom prst="rect">
              <a:avLst/>
            </a:prstGeom>
          </p:spPr>
          <p:txBody>
            <a:bodyPr wrap="square">
              <a:spAutoFit/>
            </a:bodyPr>
            <a:lstStyle/>
            <a:p>
              <a:pPr>
                <a:lnSpc>
                  <a:spcPct val="150000"/>
                </a:lnSpc>
              </a:pP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安徽师范大学、安徽省公安厅、安徽省精神卫生防治中心、合肥监狱、白湖监狱、阜阳监狱、蚌埠市公安局、巢湖市公安局、宿州市公安局、池州市市委组织部、亳州市谯城区人民政府、浙江民禾律师事务所、招商银行天津分行、铜陵学院、安徽医学高等专科学校、安徽商贸职业技术学院、深圳珊蒂泉外国语学校、新东方教育集团、好未来教育集团、合肥八中、合肥寿春中学、合肥青年路小学、科大讯飞、上海链家、苏宁易购、百丽新零售等。</a:t>
              </a:r>
            </a:p>
          </p:txBody>
        </p:sp>
        <p:sp>
          <p:nvSpPr>
            <p:cNvPr id="13" name="矩形 12"/>
            <p:cNvSpPr/>
            <p:nvPr/>
          </p:nvSpPr>
          <p:spPr>
            <a:xfrm>
              <a:off x="1626086" y="2373634"/>
              <a:ext cx="2395266" cy="540000"/>
            </a:xfrm>
            <a:prstGeom prst="rect">
              <a:avLst/>
            </a:prstGeom>
            <a:solidFill>
              <a:srgbClr val="85ADA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字魂36号-正文宋楷" panose="02000000000000000000" pitchFamily="2" charset="-122"/>
                <a:ea typeface="字魂36号-正文宋楷" panose="02000000000000000000" pitchFamily="2" charset="-122"/>
              </a:endParaRPr>
            </a:p>
          </p:txBody>
        </p:sp>
      </p:grpSp>
      <p:sp>
        <p:nvSpPr>
          <p:cNvPr id="8" name="文本框 7">
            <a:extLst>
              <a:ext uri="{FF2B5EF4-FFF2-40B4-BE49-F238E27FC236}">
                <a16:creationId xmlns:a16="http://schemas.microsoft.com/office/drawing/2014/main" id="{60298D5D-C183-4571-B919-5B7559A37353}"/>
              </a:ext>
            </a:extLst>
          </p:cNvPr>
          <p:cNvSpPr txBox="1"/>
          <p:nvPr/>
        </p:nvSpPr>
        <p:spPr>
          <a:xfrm>
            <a:off x="812716" y="1402519"/>
            <a:ext cx="6094428" cy="481863"/>
          </a:xfrm>
          <a:prstGeom prst="rect">
            <a:avLst/>
          </a:prstGeom>
          <a:noFill/>
        </p:spPr>
        <p:txBody>
          <a:bodyPr wrap="square">
            <a:spAutoFit/>
          </a:bodyPr>
          <a:lstStyle/>
          <a:p>
            <a:pPr>
              <a:lnSpc>
                <a:spcPct val="150000"/>
              </a:lnSpc>
            </a:pPr>
            <a:r>
              <a:rPr lang="zh-CN" altLang="en-US" sz="2000" b="1" dirty="0">
                <a:latin typeface="字魂36号-正文宋楷" panose="02000000000000000000" pitchFamily="2" charset="-122"/>
                <a:ea typeface="字魂36号-正文宋楷" panose="02000000000000000000" pitchFamily="2" charset="-122"/>
              </a:rPr>
              <a:t>毕业生就业单位（部分） </a:t>
            </a:r>
          </a:p>
        </p:txBody>
      </p:sp>
    </p:spTree>
    <p:extLst>
      <p:ext uri="{BB962C8B-B14F-4D97-AF65-F5344CB8AC3E}">
        <p14:creationId xmlns:p14="http://schemas.microsoft.com/office/powerpoint/2010/main" val="331562353"/>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69275" y="1341703"/>
            <a:ext cx="10019814" cy="4174594"/>
            <a:chOff x="1626086" y="2342553"/>
            <a:chExt cx="8939826" cy="3507382"/>
          </a:xfrm>
        </p:grpSpPr>
        <p:sp>
          <p:nvSpPr>
            <p:cNvPr id="5" name="圆角矩形 4"/>
            <p:cNvSpPr/>
            <p:nvPr/>
          </p:nvSpPr>
          <p:spPr>
            <a:xfrm>
              <a:off x="1626087" y="2353312"/>
              <a:ext cx="8939825" cy="3496623"/>
            </a:xfrm>
            <a:prstGeom prst="roundRect">
              <a:avLst>
                <a:gd name="adj" fmla="val 2685"/>
              </a:avLst>
            </a:prstGeom>
            <a:solidFill>
              <a:srgbClr val="C3DCD7">
                <a:alpha val="60000"/>
              </a:srgbClr>
            </a:solidFill>
            <a:ln w="76200">
              <a:solidFill>
                <a:srgbClr val="85A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4" name="矩形 3"/>
            <p:cNvSpPr/>
            <p:nvPr/>
          </p:nvSpPr>
          <p:spPr>
            <a:xfrm>
              <a:off x="2222852" y="3212953"/>
              <a:ext cx="7746294" cy="1568484"/>
            </a:xfrm>
            <a:prstGeom prst="rect">
              <a:avLst/>
            </a:prstGeom>
          </p:spPr>
          <p:txBody>
            <a:bodyPr wrap="square">
              <a:spAutoFit/>
            </a:bodyPr>
            <a:lstStyle/>
            <a:p>
              <a:pPr>
                <a:lnSpc>
                  <a:spcPct val="150000"/>
                </a:lnSpc>
              </a:pP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北京师范大学、华东师范大学、西南师范大学、南京师范大学、华中师范大学、陕西师范大学、中国公安大学、天津师范大学、南方医科大学、安徽师范大学、首都师范大学、上海师范大学、东南大学、西南大学、北京理工大学、深圳大学、辽宁师范大学、香港城市大学等。</a:t>
              </a:r>
            </a:p>
          </p:txBody>
        </p:sp>
        <p:sp>
          <p:nvSpPr>
            <p:cNvPr id="13" name="矩形 12"/>
            <p:cNvSpPr/>
            <p:nvPr/>
          </p:nvSpPr>
          <p:spPr>
            <a:xfrm>
              <a:off x="1626086" y="2342553"/>
              <a:ext cx="2437319" cy="540000"/>
            </a:xfrm>
            <a:prstGeom prst="rect">
              <a:avLst/>
            </a:prstGeom>
            <a:solidFill>
              <a:srgbClr val="85ADA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字魂36号-正文宋楷" panose="02000000000000000000" pitchFamily="2" charset="-122"/>
                <a:ea typeface="字魂36号-正文宋楷" panose="02000000000000000000" pitchFamily="2" charset="-122"/>
              </a:endParaRPr>
            </a:p>
          </p:txBody>
        </p:sp>
      </p:grpSp>
      <p:sp>
        <p:nvSpPr>
          <p:cNvPr id="10" name="文本框 9">
            <a:extLst>
              <a:ext uri="{FF2B5EF4-FFF2-40B4-BE49-F238E27FC236}">
                <a16:creationId xmlns:a16="http://schemas.microsoft.com/office/drawing/2014/main" id="{D966D688-606A-453C-B973-747099799CDD}"/>
              </a:ext>
            </a:extLst>
          </p:cNvPr>
          <p:cNvSpPr txBox="1"/>
          <p:nvPr/>
        </p:nvSpPr>
        <p:spPr>
          <a:xfrm>
            <a:off x="775008" y="1433611"/>
            <a:ext cx="6094428" cy="481863"/>
          </a:xfrm>
          <a:prstGeom prst="rect">
            <a:avLst/>
          </a:prstGeom>
          <a:noFill/>
        </p:spPr>
        <p:txBody>
          <a:bodyPr wrap="square">
            <a:spAutoFit/>
          </a:bodyPr>
          <a:lstStyle/>
          <a:p>
            <a:pPr>
              <a:lnSpc>
                <a:spcPct val="150000"/>
              </a:lnSpc>
            </a:pP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毕业生深造院校（部分）</a:t>
            </a:r>
          </a:p>
        </p:txBody>
      </p:sp>
    </p:spTree>
    <p:extLst>
      <p:ext uri="{BB962C8B-B14F-4D97-AF65-F5344CB8AC3E}">
        <p14:creationId xmlns:p14="http://schemas.microsoft.com/office/powerpoint/2010/main" val="704848551"/>
      </p:ext>
    </p:extLst>
  </p:cSld>
  <p:clrMapOvr>
    <a:masterClrMapping/>
  </p:clrMapOvr>
  <mc:AlternateContent xmlns:mc="http://schemas.openxmlformats.org/markup-compatibility/2006" xmlns:p14="http://schemas.microsoft.com/office/powerpoint/2010/main">
    <mc:Choice Requires="p14">
      <p:transition spd="slow" p14:dur="1600" advTm="5000">
        <p14:gallery dir="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875</Words>
  <Application>Microsoft Office PowerPoint</Application>
  <PresentationFormat>宽屏</PresentationFormat>
  <Paragraphs>78</Paragraphs>
  <Slides>27</Slides>
  <Notes>5</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27</vt:i4>
      </vt:variant>
    </vt:vector>
  </HeadingPairs>
  <TitlesOfParts>
    <vt:vector size="41" baseType="lpstr">
      <vt:lpstr>等线</vt:lpstr>
      <vt:lpstr>等线 Light</vt:lpstr>
      <vt:lpstr>华文仿宋</vt:lpstr>
      <vt:lpstr>华文行楷</vt:lpstr>
      <vt:lpstr>南构黄年虎楷书</vt:lpstr>
      <vt:lpstr>宋体</vt:lpstr>
      <vt:lpstr>微软雅黑</vt:lpstr>
      <vt:lpstr>字魂36号-正文宋楷</vt:lpstr>
      <vt:lpstr>Arial</vt:lpstr>
      <vt:lpstr>Calibri</vt:lpstr>
      <vt:lpstr>Impact</vt:lpstr>
      <vt:lpstr>Segoe Script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董蕊(代驾事业部)</dc:creator>
  <cp:lastModifiedBy>晓媛 魏</cp:lastModifiedBy>
  <cp:revision>55</cp:revision>
  <dcterms:created xsi:type="dcterms:W3CDTF">2018-05-30T10:31:52Z</dcterms:created>
  <dcterms:modified xsi:type="dcterms:W3CDTF">2022-05-25T07:46:41Z</dcterms:modified>
</cp:coreProperties>
</file>