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5" r:id="rId4"/>
  </p:sldMasterIdLst>
  <p:notesMasterIdLst>
    <p:notesMasterId r:id="rId50"/>
  </p:notesMasterIdLst>
  <p:sldIdLst>
    <p:sldId id="257" r:id="rId5"/>
    <p:sldId id="351" r:id="rId6"/>
    <p:sldId id="414" r:id="rId7"/>
    <p:sldId id="377" r:id="rId8"/>
    <p:sldId id="333" r:id="rId9"/>
    <p:sldId id="275" r:id="rId10"/>
    <p:sldId id="311" r:id="rId11"/>
    <p:sldId id="335" r:id="rId12"/>
    <p:sldId id="336" r:id="rId13"/>
    <p:sldId id="339" r:id="rId14"/>
    <p:sldId id="337" r:id="rId15"/>
    <p:sldId id="378" r:id="rId16"/>
    <p:sldId id="352" r:id="rId17"/>
    <p:sldId id="338" r:id="rId18"/>
    <p:sldId id="415" r:id="rId19"/>
    <p:sldId id="349" r:id="rId20"/>
    <p:sldId id="348" r:id="rId21"/>
    <p:sldId id="353" r:id="rId22"/>
    <p:sldId id="354" r:id="rId23"/>
    <p:sldId id="350" r:id="rId24"/>
    <p:sldId id="347" r:id="rId25"/>
    <p:sldId id="379" r:id="rId26"/>
    <p:sldId id="346" r:id="rId27"/>
    <p:sldId id="345" r:id="rId28"/>
    <p:sldId id="344" r:id="rId29"/>
    <p:sldId id="404" r:id="rId30"/>
    <p:sldId id="405" r:id="rId31"/>
    <p:sldId id="406" r:id="rId32"/>
    <p:sldId id="407" r:id="rId33"/>
    <p:sldId id="408" r:id="rId34"/>
    <p:sldId id="343" r:id="rId35"/>
    <p:sldId id="342" r:id="rId36"/>
    <p:sldId id="413" r:id="rId37"/>
    <p:sldId id="281" r:id="rId38"/>
    <p:sldId id="417" r:id="rId39"/>
    <p:sldId id="418" r:id="rId40"/>
    <p:sldId id="421" r:id="rId41"/>
    <p:sldId id="420" r:id="rId42"/>
    <p:sldId id="423" r:id="rId43"/>
    <p:sldId id="424" r:id="rId44"/>
    <p:sldId id="422" r:id="rId45"/>
    <p:sldId id="425" r:id="rId46"/>
    <p:sldId id="426" r:id="rId47"/>
    <p:sldId id="427" r:id="rId48"/>
    <p:sldId id="341" r:id="rId49"/>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6964"/>
    <p:restoredTop sz="84898"/>
  </p:normalViewPr>
  <p:slideViewPr>
    <p:cSldViewPr showGuides="1">
      <p:cViewPr varScale="1">
        <p:scale>
          <a:sx n="78" d="100"/>
          <a:sy n="78" d="100"/>
        </p:scale>
        <p:origin x="66" y="528"/>
      </p:cViewPr>
      <p:guideLst>
        <p:guide orient="horz" pos="2147"/>
        <p:guide pos="2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notesMaster" Target="notesMasters/notesMaster1.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9460"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946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7"/>
            <a:ext cx="7772400" cy="1470025"/>
          </a:xfrm>
        </p:spPr>
        <p:txBody>
          <a:body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dirty="0" smtClean="0"/>
              <a:t>单击此处编辑母版副标题样式</a:t>
            </a:r>
            <a:endParaRPr lang="zh-CN" altLang="en-US" strike="noStrike" noProof="1" dirty="0"/>
          </a:p>
        </p:txBody>
      </p:sp>
      <p:sp>
        <p:nvSpPr>
          <p:cNvPr id="15"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4EB6054-3EA8-4C53-BD9F-CD21AFF55F36}"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日期占位符 3"/>
          <p:cNvSpPr>
            <a:spLocks noGrp="1"/>
          </p:cNvSpPr>
          <p:nvPr>
            <p:ph type="dt" sz="half" idx="10"/>
          </p:nvPr>
        </p:nvSpPr>
        <p:spPr>
          <a:xfrm>
            <a:off x="457200" y="6245225"/>
            <a:ext cx="2133600" cy="476250"/>
          </a:xfrm>
          <a:prstGeom prst="rect">
            <a:avLst/>
          </a:prstGeom>
          <a:noFill/>
          <a:ln>
            <a:noFill/>
          </a:ln>
          <a:effectLst/>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124200" y="6245225"/>
            <a:ext cx="2895600" cy="476250"/>
          </a:xfrm>
          <a:prstGeom prst="rect">
            <a:avLst/>
          </a:prstGeom>
          <a:noFill/>
          <a:ln>
            <a:noFill/>
          </a:ln>
          <a:effectLst/>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700"/>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700"/>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5953" y="4763"/>
            <a:ext cx="9140429" cy="6850063"/>
          </a:xfrm>
          <a:prstGeom prst="rect">
            <a:avLst/>
          </a:prstGeom>
          <a:solidFill>
            <a:schemeClr val="bg1">
              <a:alpha val="29803"/>
            </a:schemeClr>
          </a:solidFill>
          <a:ln>
            <a:noFill/>
          </a:ln>
        </p:spPr>
        <p:txBody>
          <a:bodyPr lIns="67627" tIns="35242" rIns="67627" bIns="35242"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5953" y="4763"/>
            <a:ext cx="9140429" cy="6850063"/>
          </a:xfrm>
          <a:prstGeom prst="rect">
            <a:avLst/>
          </a:prstGeom>
          <a:solidFill>
            <a:schemeClr val="bg1">
              <a:alpha val="29803"/>
            </a:schemeClr>
          </a:solidFill>
          <a:ln>
            <a:noFill/>
          </a:ln>
        </p:spPr>
        <p:txBody>
          <a:bodyPr lIns="67627" tIns="35242" rIns="67627" bIns="35242"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 name="梯形 2"/>
          <p:cNvSpPr/>
          <p:nvPr/>
        </p:nvSpPr>
        <p:spPr>
          <a:xfrm>
            <a:off x="-3571" y="79375"/>
            <a:ext cx="5443538" cy="695325"/>
          </a:xfrm>
          <a:custGeom>
            <a:avLst/>
            <a:gdLst>
              <a:gd name="connsiteX0" fmla="*/ 0 w 7454900"/>
              <a:gd name="connsiteY0" fmla="*/ 787400 h 787400"/>
              <a:gd name="connsiteX1" fmla="*/ 543306 w 7454900"/>
              <a:gd name="connsiteY1" fmla="*/ 0 h 787400"/>
              <a:gd name="connsiteX2" fmla="*/ 6911594 w 7454900"/>
              <a:gd name="connsiteY2" fmla="*/ 0 h 787400"/>
              <a:gd name="connsiteX3" fmla="*/ 7454900 w 7454900"/>
              <a:gd name="connsiteY3" fmla="*/ 787400 h 787400"/>
              <a:gd name="connsiteX4" fmla="*/ 0 w 7454900"/>
              <a:gd name="connsiteY4" fmla="*/ 787400 h 787400"/>
              <a:gd name="connsiteX0-1" fmla="*/ 0 w 7454900"/>
              <a:gd name="connsiteY0-2" fmla="*/ 787400 h 787400"/>
              <a:gd name="connsiteX1-3" fmla="*/ 543306 w 7454900"/>
              <a:gd name="connsiteY1-4" fmla="*/ 0 h 787400"/>
              <a:gd name="connsiteX2-5" fmla="*/ 6911594 w 7454900"/>
              <a:gd name="connsiteY2-6" fmla="*/ 0 h 787400"/>
              <a:gd name="connsiteX3-7" fmla="*/ 7454900 w 7454900"/>
              <a:gd name="connsiteY3-8" fmla="*/ 787400 h 787400"/>
              <a:gd name="connsiteX4-9" fmla="*/ 545419 w 7454900"/>
              <a:gd name="connsiteY4-10" fmla="*/ 784984 h 787400"/>
              <a:gd name="connsiteX5" fmla="*/ 0 w 7454900"/>
              <a:gd name="connsiteY5" fmla="*/ 787400 h 787400"/>
              <a:gd name="connsiteX0-11" fmla="*/ 2113 w 6911594"/>
              <a:gd name="connsiteY0-12" fmla="*/ 784984 h 787400"/>
              <a:gd name="connsiteX1-13" fmla="*/ 0 w 6911594"/>
              <a:gd name="connsiteY1-14" fmla="*/ 0 h 787400"/>
              <a:gd name="connsiteX2-15" fmla="*/ 6368288 w 6911594"/>
              <a:gd name="connsiteY2-16" fmla="*/ 0 h 787400"/>
              <a:gd name="connsiteX3-17" fmla="*/ 6911594 w 6911594"/>
              <a:gd name="connsiteY3-18" fmla="*/ 787400 h 787400"/>
              <a:gd name="connsiteX4-19" fmla="*/ 2113 w 6911594"/>
              <a:gd name="connsiteY4-20" fmla="*/ 784984 h 787400"/>
              <a:gd name="connsiteX0-21" fmla="*/ 88 w 6914029"/>
              <a:gd name="connsiteY0-22" fmla="*/ 784984 h 787400"/>
              <a:gd name="connsiteX1-23" fmla="*/ 2435 w 6914029"/>
              <a:gd name="connsiteY1-24" fmla="*/ 0 h 787400"/>
              <a:gd name="connsiteX2-25" fmla="*/ 6370723 w 6914029"/>
              <a:gd name="connsiteY2-26" fmla="*/ 0 h 787400"/>
              <a:gd name="connsiteX3-27" fmla="*/ 6914029 w 6914029"/>
              <a:gd name="connsiteY3-28" fmla="*/ 787400 h 787400"/>
              <a:gd name="connsiteX4-29" fmla="*/ 88 w 6914029"/>
              <a:gd name="connsiteY4-30" fmla="*/ 784984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029" h="787400">
                <a:moveTo>
                  <a:pt x="88" y="784984"/>
                </a:moveTo>
                <a:cubicBezTo>
                  <a:pt x="-616" y="523323"/>
                  <a:pt x="3139" y="261661"/>
                  <a:pt x="2435" y="0"/>
                </a:cubicBezTo>
                <a:lnTo>
                  <a:pt x="6370723" y="0"/>
                </a:lnTo>
                <a:lnTo>
                  <a:pt x="6914029" y="787400"/>
                </a:lnTo>
                <a:lnTo>
                  <a:pt x="88" y="78498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lt1"/>
              </a:solidFill>
              <a:effectLst/>
              <a:uLnTx/>
              <a:uFillTx/>
              <a:latin typeface="+mn-ea"/>
              <a:ea typeface="+mn-ea"/>
              <a:cs typeface="+mn-cs"/>
            </a:endParaRPr>
          </a:p>
        </p:txBody>
      </p:sp>
      <p:sp>
        <p:nvSpPr>
          <p:cNvPr id="4" name="流程图: 离页连接符 3"/>
          <p:cNvSpPr/>
          <p:nvPr/>
        </p:nvSpPr>
        <p:spPr>
          <a:xfrm rot="10800000">
            <a:off x="7834313" y="392113"/>
            <a:ext cx="657225" cy="38417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5" name="矩形 3"/>
          <p:cNvSpPr>
            <a:spLocks noChangeArrowheads="1"/>
          </p:cNvSpPr>
          <p:nvPr/>
        </p:nvSpPr>
        <p:spPr bwMode="auto">
          <a:xfrm>
            <a:off x="7796213" y="481013"/>
            <a:ext cx="704850" cy="276225"/>
          </a:xfrm>
          <a:prstGeom prst="rect">
            <a:avLst/>
          </a:prstGeom>
          <a:noFill/>
          <a:ln>
            <a:noFill/>
          </a:ln>
        </p:spPr>
        <p:txBody>
          <a:bodyPr lIns="51435" tIns="25717" rIns="51435" bIns="25717"/>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9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第 </a:t>
            </a:r>
            <a:fld id="{0A7CD119-F2F4-B240-8906-7BE6B0F0198B}" type="slidenum">
              <a:rPr kumimoji="0" lang="zh-CN" altLang="en-US" sz="900" b="0" i="0" u="none" strike="noStrike" kern="1200" cap="none" spc="0" normalizeH="0" baseline="0" noProof="0" smtClean="0">
                <a:ln>
                  <a:noFill/>
                </a:ln>
                <a:solidFill>
                  <a:schemeClr val="accent1"/>
                </a:solidFill>
                <a:effectLst/>
                <a:uLnTx/>
                <a:uFillTx/>
                <a:latin typeface="微软雅黑" panose="020B0503020204020204" pitchFamily="34" charset="-122"/>
                <a:ea typeface="微软雅黑" panose="020B0503020204020204" pitchFamily="34" charset="-122"/>
                <a:cs typeface="+mn-cs"/>
              </a:rPr>
            </a:fld>
            <a:r>
              <a:rPr kumimoji="0" lang="zh-CN" altLang="en-US" sz="900" b="0" i="0" u="none" strike="noStrike" kern="1200" cap="none" spc="0" normalizeH="0" baseline="0" noProof="0">
                <a:ln>
                  <a:noFill/>
                </a:ln>
                <a:solidFill>
                  <a:schemeClr val="accent1"/>
                </a:solidFill>
                <a:effectLst/>
                <a:uLnTx/>
                <a:uFillTx/>
                <a:latin typeface="Calibri" panose="020F0502020204030204" pitchFamily="34" charset="0"/>
                <a:ea typeface="宋体" panose="02010600030101010101" pitchFamily="2" charset="-122"/>
                <a:cs typeface="+mn-cs"/>
              </a:rPr>
              <a:t>  </a:t>
            </a:r>
            <a:r>
              <a:rPr kumimoji="0" lang="zh-CN" altLang="en-US" sz="9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页</a:t>
            </a:r>
            <a:endParaRPr kumimoji="0" lang="zh-CN" altLang="en-US" sz="9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5"/>
          <p:cNvCxnSpPr/>
          <p:nvPr/>
        </p:nvCxnSpPr>
        <p:spPr>
          <a:xfrm>
            <a:off x="0" y="7747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94429" y="193075"/>
            <a:ext cx="294004" cy="582206"/>
            <a:chOff x="2437632" y="1965988"/>
            <a:chExt cx="1529173" cy="2271132"/>
          </a:xfrm>
          <a:solidFill>
            <a:schemeClr val="accent1"/>
          </a:solidFill>
        </p:grpSpPr>
        <p:sp>
          <p:nvSpPr>
            <p:cNvPr id="8" name="Freeform 5"/>
            <p:cNvSpPr/>
            <p:nvPr/>
          </p:nvSpPr>
          <p:spPr bwMode="auto">
            <a:xfrm>
              <a:off x="3185996" y="1965988"/>
              <a:ext cx="780809" cy="732141"/>
            </a:xfrm>
            <a:custGeom>
              <a:avLst/>
              <a:gdLst>
                <a:gd name="T0" fmla="*/ 137 w 773"/>
                <a:gd name="T1" fmla="*/ 179 h 725"/>
                <a:gd name="T2" fmla="*/ 670 w 773"/>
                <a:gd name="T3" fmla="*/ 486 h 725"/>
                <a:gd name="T4" fmla="*/ 532 w 773"/>
                <a:gd name="T5" fmla="*/ 725 h 725"/>
                <a:gd name="T6" fmla="*/ 0 w 773"/>
                <a:gd name="T7" fmla="*/ 417 h 725"/>
                <a:gd name="T8" fmla="*/ 137 w 773"/>
                <a:gd name="T9" fmla="*/ 179 h 725"/>
              </a:gdLst>
              <a:ahLst/>
              <a:cxnLst>
                <a:cxn ang="0">
                  <a:pos x="T0" y="T1"/>
                </a:cxn>
                <a:cxn ang="0">
                  <a:pos x="T2" y="T3"/>
                </a:cxn>
                <a:cxn ang="0">
                  <a:pos x="T4" y="T5"/>
                </a:cxn>
                <a:cxn ang="0">
                  <a:pos x="T6" y="T7"/>
                </a:cxn>
                <a:cxn ang="0">
                  <a:pos x="T8" y="T9"/>
                </a:cxn>
              </a:cxnLst>
              <a:rect l="0" t="0" r="r" b="b"/>
              <a:pathLst>
                <a:path w="773" h="725">
                  <a:moveTo>
                    <a:pt x="137" y="179"/>
                  </a:moveTo>
                  <a:cubicBezTo>
                    <a:pt x="240" y="0"/>
                    <a:pt x="773" y="308"/>
                    <a:pt x="670" y="486"/>
                  </a:cubicBezTo>
                  <a:cubicBezTo>
                    <a:pt x="532" y="725"/>
                    <a:pt x="532" y="725"/>
                    <a:pt x="532" y="725"/>
                  </a:cubicBezTo>
                  <a:cubicBezTo>
                    <a:pt x="0" y="417"/>
                    <a:pt x="0" y="417"/>
                    <a:pt x="0" y="417"/>
                  </a:cubicBezTo>
                  <a:lnTo>
                    <a:pt x="137" y="179"/>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mn-ea"/>
                <a:ea typeface="宋体" panose="02010600030101010101" pitchFamily="2" charset="-122"/>
                <a:cs typeface="+mn-cs"/>
              </a:endParaRPr>
            </a:p>
          </p:txBody>
        </p:sp>
        <p:sp>
          <p:nvSpPr>
            <p:cNvPr id="9" name="Freeform 6"/>
            <p:cNvSpPr>
              <a:spLocks noEditPoints="1"/>
            </p:cNvSpPr>
            <p:nvPr/>
          </p:nvSpPr>
          <p:spPr bwMode="auto">
            <a:xfrm>
              <a:off x="2437632" y="2425337"/>
              <a:ext cx="1264491" cy="1743052"/>
            </a:xfrm>
            <a:custGeom>
              <a:avLst/>
              <a:gdLst>
                <a:gd name="T0" fmla="*/ 0 w 1252"/>
                <a:gd name="T1" fmla="*/ 1256 h 1726"/>
                <a:gd name="T2" fmla="*/ 0 w 1252"/>
                <a:gd name="T3" fmla="*/ 1256 h 1726"/>
                <a:gd name="T4" fmla="*/ 20 w 1252"/>
                <a:gd name="T5" fmla="*/ 1618 h 1726"/>
                <a:gd name="T6" fmla="*/ 37 w 1252"/>
                <a:gd name="T7" fmla="*/ 1646 h 1726"/>
                <a:gd name="T8" fmla="*/ 165 w 1252"/>
                <a:gd name="T9" fmla="*/ 1720 h 1726"/>
                <a:gd name="T10" fmla="*/ 198 w 1252"/>
                <a:gd name="T11" fmla="*/ 1721 h 1726"/>
                <a:gd name="T12" fmla="*/ 524 w 1252"/>
                <a:gd name="T13" fmla="*/ 1557 h 1726"/>
                <a:gd name="T14" fmla="*/ 524 w 1252"/>
                <a:gd name="T15" fmla="*/ 1557 h 1726"/>
                <a:gd name="T16" fmla="*/ 538 w 1252"/>
                <a:gd name="T17" fmla="*/ 1544 h 1726"/>
                <a:gd name="T18" fmla="*/ 1221 w 1252"/>
                <a:gd name="T19" fmla="*/ 360 h 1726"/>
                <a:gd name="T20" fmla="*/ 1235 w 1252"/>
                <a:gd name="T21" fmla="*/ 337 h 1726"/>
                <a:gd name="T22" fmla="*/ 1252 w 1252"/>
                <a:gd name="T23" fmla="*/ 307 h 1726"/>
                <a:gd name="T24" fmla="*/ 1222 w 1252"/>
                <a:gd name="T25" fmla="*/ 290 h 1726"/>
                <a:gd name="T26" fmla="*/ 1085 w 1252"/>
                <a:gd name="T27" fmla="*/ 211 h 1726"/>
                <a:gd name="T28" fmla="*/ 884 w 1252"/>
                <a:gd name="T29" fmla="*/ 95 h 1726"/>
                <a:gd name="T30" fmla="*/ 749 w 1252"/>
                <a:gd name="T31" fmla="*/ 17 h 1726"/>
                <a:gd name="T32" fmla="*/ 719 w 1252"/>
                <a:gd name="T33" fmla="*/ 0 h 1726"/>
                <a:gd name="T34" fmla="*/ 702 w 1252"/>
                <a:gd name="T35" fmla="*/ 29 h 1726"/>
                <a:gd name="T36" fmla="*/ 688 w 1252"/>
                <a:gd name="T37" fmla="*/ 53 h 1726"/>
                <a:gd name="T38" fmla="*/ 4 w 1252"/>
                <a:gd name="T39" fmla="*/ 1237 h 1726"/>
                <a:gd name="T40" fmla="*/ 0 w 1252"/>
                <a:gd name="T41" fmla="*/ 1256 h 1726"/>
                <a:gd name="T42" fmla="*/ 75 w 1252"/>
                <a:gd name="T43" fmla="*/ 1252 h 1726"/>
                <a:gd name="T44" fmla="*/ 744 w 1252"/>
                <a:gd name="T45" fmla="*/ 93 h 1726"/>
                <a:gd name="T46" fmla="*/ 820 w 1252"/>
                <a:gd name="T47" fmla="*/ 137 h 1726"/>
                <a:gd name="T48" fmla="*/ 185 w 1252"/>
                <a:gd name="T49" fmla="*/ 1238 h 1726"/>
                <a:gd name="T50" fmla="*/ 89 w 1252"/>
                <a:gd name="T51" fmla="*/ 1263 h 1726"/>
                <a:gd name="T52" fmla="*/ 75 w 1252"/>
                <a:gd name="T53" fmla="*/ 1252 h 1726"/>
                <a:gd name="T54" fmla="*/ 173 w 1252"/>
                <a:gd name="T55" fmla="*/ 1646 h 1726"/>
                <a:gd name="T56" fmla="*/ 87 w 1252"/>
                <a:gd name="T57" fmla="*/ 1596 h 1726"/>
                <a:gd name="T58" fmla="*/ 72 w 1252"/>
                <a:gd name="T59" fmla="*/ 1331 h 1726"/>
                <a:gd name="T60" fmla="*/ 169 w 1252"/>
                <a:gd name="T61" fmla="*/ 1333 h 1726"/>
                <a:gd name="T62" fmla="*/ 246 w 1252"/>
                <a:gd name="T63" fmla="*/ 1432 h 1726"/>
                <a:gd name="T64" fmla="*/ 370 w 1252"/>
                <a:gd name="T65" fmla="*/ 1449 h 1726"/>
                <a:gd name="T66" fmla="*/ 421 w 1252"/>
                <a:gd name="T67" fmla="*/ 1532 h 1726"/>
                <a:gd name="T68" fmla="*/ 173 w 1252"/>
                <a:gd name="T69" fmla="*/ 1646 h 1726"/>
                <a:gd name="T70" fmla="*/ 244 w 1252"/>
                <a:gd name="T71" fmla="*/ 1272 h 1726"/>
                <a:gd name="T72" fmla="*/ 879 w 1252"/>
                <a:gd name="T73" fmla="*/ 171 h 1726"/>
                <a:gd name="T74" fmla="*/ 1021 w 1252"/>
                <a:gd name="T75" fmla="*/ 253 h 1726"/>
                <a:gd name="T76" fmla="*/ 385 w 1252"/>
                <a:gd name="T77" fmla="*/ 1353 h 1726"/>
                <a:gd name="T78" fmla="*/ 280 w 1252"/>
                <a:gd name="T79" fmla="*/ 1373 h 1726"/>
                <a:gd name="T80" fmla="*/ 244 w 1252"/>
                <a:gd name="T81" fmla="*/ 1272 h 1726"/>
                <a:gd name="T82" fmla="*/ 490 w 1252"/>
                <a:gd name="T83" fmla="*/ 1491 h 1726"/>
                <a:gd name="T84" fmla="*/ 470 w 1252"/>
                <a:gd name="T85" fmla="*/ 1483 h 1726"/>
                <a:gd name="T86" fmla="*/ 445 w 1252"/>
                <a:gd name="T87" fmla="*/ 1388 h 1726"/>
                <a:gd name="T88" fmla="*/ 1080 w 1252"/>
                <a:gd name="T89" fmla="*/ 287 h 1726"/>
                <a:gd name="T90" fmla="*/ 1158 w 1252"/>
                <a:gd name="T91" fmla="*/ 332 h 1726"/>
                <a:gd name="T92" fmla="*/ 490 w 1252"/>
                <a:gd name="T93" fmla="*/ 1491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2" h="1726">
                  <a:moveTo>
                    <a:pt x="0" y="1256"/>
                  </a:moveTo>
                  <a:cubicBezTo>
                    <a:pt x="0" y="1256"/>
                    <a:pt x="0" y="1256"/>
                    <a:pt x="0" y="1256"/>
                  </a:cubicBezTo>
                  <a:cubicBezTo>
                    <a:pt x="20" y="1618"/>
                    <a:pt x="20" y="1618"/>
                    <a:pt x="20" y="1618"/>
                  </a:cubicBezTo>
                  <a:cubicBezTo>
                    <a:pt x="20" y="1629"/>
                    <a:pt x="27" y="1640"/>
                    <a:pt x="37" y="1646"/>
                  </a:cubicBezTo>
                  <a:cubicBezTo>
                    <a:pt x="165" y="1720"/>
                    <a:pt x="165" y="1720"/>
                    <a:pt x="165" y="1720"/>
                  </a:cubicBezTo>
                  <a:cubicBezTo>
                    <a:pt x="175" y="1726"/>
                    <a:pt x="187" y="1726"/>
                    <a:pt x="198" y="1721"/>
                  </a:cubicBezTo>
                  <a:cubicBezTo>
                    <a:pt x="524" y="1557"/>
                    <a:pt x="524" y="1557"/>
                    <a:pt x="524" y="1557"/>
                  </a:cubicBezTo>
                  <a:cubicBezTo>
                    <a:pt x="524" y="1557"/>
                    <a:pt x="524" y="1557"/>
                    <a:pt x="524" y="1557"/>
                  </a:cubicBezTo>
                  <a:cubicBezTo>
                    <a:pt x="530" y="1554"/>
                    <a:pt x="535" y="1550"/>
                    <a:pt x="538" y="1544"/>
                  </a:cubicBezTo>
                  <a:cubicBezTo>
                    <a:pt x="1221" y="360"/>
                    <a:pt x="1221" y="360"/>
                    <a:pt x="1221" y="360"/>
                  </a:cubicBezTo>
                  <a:cubicBezTo>
                    <a:pt x="1235" y="337"/>
                    <a:pt x="1235" y="337"/>
                    <a:pt x="1235" y="337"/>
                  </a:cubicBezTo>
                  <a:cubicBezTo>
                    <a:pt x="1252" y="307"/>
                    <a:pt x="1252" y="307"/>
                    <a:pt x="1252" y="307"/>
                  </a:cubicBezTo>
                  <a:cubicBezTo>
                    <a:pt x="1222" y="290"/>
                    <a:pt x="1222" y="290"/>
                    <a:pt x="1222" y="290"/>
                  </a:cubicBezTo>
                  <a:cubicBezTo>
                    <a:pt x="1085" y="211"/>
                    <a:pt x="1085" y="211"/>
                    <a:pt x="1085" y="211"/>
                  </a:cubicBezTo>
                  <a:cubicBezTo>
                    <a:pt x="884" y="95"/>
                    <a:pt x="884" y="95"/>
                    <a:pt x="884" y="95"/>
                  </a:cubicBezTo>
                  <a:cubicBezTo>
                    <a:pt x="749" y="17"/>
                    <a:pt x="749" y="17"/>
                    <a:pt x="749" y="17"/>
                  </a:cubicBezTo>
                  <a:cubicBezTo>
                    <a:pt x="719" y="0"/>
                    <a:pt x="719" y="0"/>
                    <a:pt x="719" y="0"/>
                  </a:cubicBezTo>
                  <a:cubicBezTo>
                    <a:pt x="702" y="29"/>
                    <a:pt x="702" y="29"/>
                    <a:pt x="702" y="29"/>
                  </a:cubicBezTo>
                  <a:cubicBezTo>
                    <a:pt x="688" y="53"/>
                    <a:pt x="688" y="53"/>
                    <a:pt x="688" y="53"/>
                  </a:cubicBezTo>
                  <a:cubicBezTo>
                    <a:pt x="4" y="1237"/>
                    <a:pt x="4" y="1237"/>
                    <a:pt x="4" y="1237"/>
                  </a:cubicBezTo>
                  <a:cubicBezTo>
                    <a:pt x="1" y="1243"/>
                    <a:pt x="0" y="1250"/>
                    <a:pt x="0" y="1256"/>
                  </a:cubicBezTo>
                  <a:close/>
                  <a:moveTo>
                    <a:pt x="75" y="1252"/>
                  </a:moveTo>
                  <a:cubicBezTo>
                    <a:pt x="744" y="93"/>
                    <a:pt x="744" y="93"/>
                    <a:pt x="744" y="93"/>
                  </a:cubicBezTo>
                  <a:cubicBezTo>
                    <a:pt x="820" y="137"/>
                    <a:pt x="820" y="137"/>
                    <a:pt x="820" y="137"/>
                  </a:cubicBezTo>
                  <a:cubicBezTo>
                    <a:pt x="185" y="1238"/>
                    <a:pt x="185" y="1238"/>
                    <a:pt x="185" y="1238"/>
                  </a:cubicBezTo>
                  <a:cubicBezTo>
                    <a:pt x="165" y="1271"/>
                    <a:pt x="123" y="1283"/>
                    <a:pt x="89" y="1263"/>
                  </a:cubicBezTo>
                  <a:cubicBezTo>
                    <a:pt x="84" y="1260"/>
                    <a:pt x="79" y="1256"/>
                    <a:pt x="75" y="1252"/>
                  </a:cubicBezTo>
                  <a:close/>
                  <a:moveTo>
                    <a:pt x="173" y="1646"/>
                  </a:moveTo>
                  <a:cubicBezTo>
                    <a:pt x="87" y="1596"/>
                    <a:pt x="87" y="1596"/>
                    <a:pt x="87" y="1596"/>
                  </a:cubicBezTo>
                  <a:cubicBezTo>
                    <a:pt x="72" y="1331"/>
                    <a:pt x="72" y="1331"/>
                    <a:pt x="72" y="1331"/>
                  </a:cubicBezTo>
                  <a:cubicBezTo>
                    <a:pt x="104" y="1343"/>
                    <a:pt x="138" y="1344"/>
                    <a:pt x="169" y="1333"/>
                  </a:cubicBezTo>
                  <a:cubicBezTo>
                    <a:pt x="176" y="1371"/>
                    <a:pt x="210" y="1412"/>
                    <a:pt x="246" y="1432"/>
                  </a:cubicBezTo>
                  <a:cubicBezTo>
                    <a:pt x="282" y="1453"/>
                    <a:pt x="333" y="1462"/>
                    <a:pt x="370" y="1449"/>
                  </a:cubicBezTo>
                  <a:cubicBezTo>
                    <a:pt x="376" y="1481"/>
                    <a:pt x="394" y="1511"/>
                    <a:pt x="421" y="1532"/>
                  </a:cubicBezTo>
                  <a:lnTo>
                    <a:pt x="173" y="1646"/>
                  </a:lnTo>
                  <a:close/>
                  <a:moveTo>
                    <a:pt x="244" y="1272"/>
                  </a:moveTo>
                  <a:cubicBezTo>
                    <a:pt x="879" y="171"/>
                    <a:pt x="879" y="171"/>
                    <a:pt x="879" y="171"/>
                  </a:cubicBezTo>
                  <a:cubicBezTo>
                    <a:pt x="1021" y="253"/>
                    <a:pt x="1021" y="253"/>
                    <a:pt x="1021" y="253"/>
                  </a:cubicBezTo>
                  <a:cubicBezTo>
                    <a:pt x="385" y="1353"/>
                    <a:pt x="385" y="1353"/>
                    <a:pt x="385" y="1353"/>
                  </a:cubicBezTo>
                  <a:cubicBezTo>
                    <a:pt x="366" y="1387"/>
                    <a:pt x="313" y="1393"/>
                    <a:pt x="280" y="1373"/>
                  </a:cubicBezTo>
                  <a:cubicBezTo>
                    <a:pt x="246" y="1354"/>
                    <a:pt x="225" y="1305"/>
                    <a:pt x="244" y="1272"/>
                  </a:cubicBezTo>
                  <a:close/>
                  <a:moveTo>
                    <a:pt x="490" y="1491"/>
                  </a:moveTo>
                  <a:cubicBezTo>
                    <a:pt x="483" y="1489"/>
                    <a:pt x="476" y="1487"/>
                    <a:pt x="470" y="1483"/>
                  </a:cubicBezTo>
                  <a:cubicBezTo>
                    <a:pt x="437" y="1464"/>
                    <a:pt x="425" y="1421"/>
                    <a:pt x="445" y="1388"/>
                  </a:cubicBezTo>
                  <a:cubicBezTo>
                    <a:pt x="1080" y="287"/>
                    <a:pt x="1080" y="287"/>
                    <a:pt x="1080" y="287"/>
                  </a:cubicBezTo>
                  <a:cubicBezTo>
                    <a:pt x="1158" y="332"/>
                    <a:pt x="1158" y="332"/>
                    <a:pt x="1158" y="332"/>
                  </a:cubicBezTo>
                  <a:lnTo>
                    <a:pt x="490" y="1491"/>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mn-ea"/>
                <a:ea typeface="宋体" panose="02010600030101010101" pitchFamily="2" charset="-122"/>
                <a:cs typeface="+mn-cs"/>
              </a:endParaRPr>
            </a:p>
          </p:txBody>
        </p:sp>
        <p:sp>
          <p:nvSpPr>
            <p:cNvPr id="10" name="Freeform 7"/>
            <p:cNvSpPr/>
            <p:nvPr/>
          </p:nvSpPr>
          <p:spPr bwMode="auto">
            <a:xfrm>
              <a:off x="2463246" y="4116733"/>
              <a:ext cx="123802" cy="120387"/>
            </a:xfrm>
            <a:custGeom>
              <a:avLst/>
              <a:gdLst>
                <a:gd name="T0" fmla="*/ 290 w 290"/>
                <a:gd name="T1" fmla="*/ 168 h 282"/>
                <a:gd name="T2" fmla="*/ 0 w 290"/>
                <a:gd name="T3" fmla="*/ 0 h 282"/>
                <a:gd name="T4" fmla="*/ 30 w 290"/>
                <a:gd name="T5" fmla="*/ 282 h 282"/>
                <a:gd name="T6" fmla="*/ 290 w 290"/>
                <a:gd name="T7" fmla="*/ 168 h 282"/>
              </a:gdLst>
              <a:ahLst/>
              <a:cxnLst>
                <a:cxn ang="0">
                  <a:pos x="T0" y="T1"/>
                </a:cxn>
                <a:cxn ang="0">
                  <a:pos x="T2" y="T3"/>
                </a:cxn>
                <a:cxn ang="0">
                  <a:pos x="T4" y="T5"/>
                </a:cxn>
                <a:cxn ang="0">
                  <a:pos x="T6" y="T7"/>
                </a:cxn>
              </a:cxnLst>
              <a:rect l="0" t="0" r="r" b="b"/>
              <a:pathLst>
                <a:path w="290" h="282">
                  <a:moveTo>
                    <a:pt x="290" y="168"/>
                  </a:moveTo>
                  <a:lnTo>
                    <a:pt x="0" y="0"/>
                  </a:lnTo>
                  <a:lnTo>
                    <a:pt x="30" y="282"/>
                  </a:lnTo>
                  <a:lnTo>
                    <a:pt x="290" y="168"/>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mn-ea"/>
                <a:ea typeface="宋体" panose="02010600030101010101" pitchFamily="2" charset="-122"/>
                <a:cs typeface="+mn-cs"/>
              </a:endParaRPr>
            </a:p>
          </p:txBody>
        </p:sp>
      </p:gr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7"/>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12" name="页脚占位符 3"/>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4"/>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63455165-F0C3-4B5E-A3D8-AE25C3B5EFA1}"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2" name="页脚占位符 3"/>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4"/>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52938071-468E-416C-8F10-E09709278B21}"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62"/>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12" name="页脚占位符 3"/>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4"/>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2453802B-5F58-42A3-8515-8BDAEBB3CC54}"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917576"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2" name="页脚占位符 4"/>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5"/>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B1400AE9-3F8E-417B-9D56-07792A8E339F}"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2" name="页脚占位符 6"/>
          <p:cNvSpPr>
            <a:spLocks noGrp="1"/>
          </p:cNvSpPr>
          <p:nvPr>
            <p:ph type="ftr" sz="quarter" idx="1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7"/>
          <p:cNvSpPr>
            <a:spLocks noGrp="1"/>
          </p:cNvSpPr>
          <p:nvPr>
            <p:ph type="sldNum" sz="quarter" idx="1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B01A350C-7E36-4B9B-9C90-07C6BE3429F9}"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12" name="页脚占位符 2"/>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3"/>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8055A1EB-6A7A-4EE3-B573-32622CCDC999}"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2" name="页脚占位符 1"/>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2"/>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D327B6EF-37A2-455D-9D8A-A7FA39BEFECB}"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31"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3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12" name="页脚占位符 4"/>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5"/>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0D445388-95F0-4945-AC8C-333D19700A6E}"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18288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50000"/>
              </a:spcBef>
              <a:spcAft>
                <a:spcPct val="0"/>
              </a:spcAft>
              <a:buClr>
                <a:schemeClr val="tx2"/>
              </a:buClr>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12" name="页脚占位符 4"/>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5"/>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6DD3791C-BF51-40BB-92E9-3FD200466052}"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2" name="页脚占位符 3"/>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4"/>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E7B95D4C-F872-4BAE-897F-A9291FE1CDD4}"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75"/>
            <a:ext cx="1841500" cy="558958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917606" y="506475"/>
            <a:ext cx="5375275" cy="558958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2" name="页脚占位符 3"/>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4"/>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F84C40A3-B156-4793-AE3B-392A1C1D5D33}"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917576" y="1525588"/>
            <a:ext cx="3608388" cy="457041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78363" y="1525588"/>
            <a:ext cx="3608387" cy="457041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2" name="页脚占位符 4"/>
          <p:cNvSpPr>
            <a:spLocks noGrp="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3" name="灯片编号占位符 5"/>
          <p:cNvSpPr>
            <a:spLocks noGrp="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r" defTabSz="914400" rtl="0" eaLnBrk="1" fontAlgn="base" latinLnBrk="0" hangingPunct="1">
              <a:lnSpc>
                <a:spcPct val="100000"/>
              </a:lnSpc>
              <a:spcBef>
                <a:spcPct val="0"/>
              </a:spcBef>
              <a:spcAft>
                <a:spcPct val="0"/>
              </a:spcAft>
              <a:buClrTx/>
              <a:buSzTx/>
              <a:buFontTx/>
              <a:buNone/>
              <a:defRPr/>
            </a:pPr>
            <a:fld id="{4458D146-2AE7-42A0-8D48-8C1AA586E3E8}" type="slidenum">
              <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0"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7"/>
            <a:ext cx="7772400" cy="1470025"/>
          </a:xfrm>
        </p:spPr>
        <p:txBody>
          <a:body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dirty="0" smtClean="0"/>
              <a:t>单击此处编辑母版副标题样式</a:t>
            </a:r>
            <a:endParaRPr lang="zh-CN" altLang="en-US" strike="noStrike" noProof="1" dirty="0"/>
          </a:p>
        </p:txBody>
      </p:sp>
      <p:sp>
        <p:nvSpPr>
          <p:cNvPr id="15"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4EB6054-3EA8-4C53-BD9F-CD21AFF55F36}"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日期占位符 3"/>
          <p:cNvSpPr>
            <a:spLocks noGrp="1"/>
          </p:cNvSpPr>
          <p:nvPr>
            <p:ph type="dt" sz="half" idx="10"/>
          </p:nvPr>
        </p:nvSpPr>
        <p:spPr>
          <a:xfrm>
            <a:off x="457200" y="6245225"/>
            <a:ext cx="2133600" cy="476250"/>
          </a:xfrm>
          <a:prstGeom prst="rect">
            <a:avLst/>
          </a:prstGeom>
          <a:noFill/>
          <a:ln>
            <a:noFill/>
          </a:ln>
          <a:effectLst/>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124200" y="6245225"/>
            <a:ext cx="2895600" cy="476250"/>
          </a:xfrm>
          <a:prstGeom prst="rect">
            <a:avLst/>
          </a:prstGeom>
          <a:noFill/>
          <a:ln>
            <a:noFill/>
          </a:ln>
          <a:effectLst/>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62"/>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62"/>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31"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3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700"/>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700"/>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6350" y="4763"/>
            <a:ext cx="9140825" cy="6850063"/>
          </a:xfrm>
          <a:prstGeom prst="rect">
            <a:avLst/>
          </a:prstGeom>
          <a:solidFill>
            <a:schemeClr val="bg1">
              <a:alpha val="29803"/>
            </a:schemeClr>
          </a:solidFill>
          <a:ln>
            <a:noFill/>
          </a:ln>
        </p:spPr>
        <p:txBody>
          <a:bodyPr lIns="67627" tIns="35242" rIns="67627" bIns="35242"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31"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3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4.jpeg"/><Relationship Id="rId16" Type="http://schemas.openxmlformats.org/officeDocument/2006/relationships/image" Target="../media/image3.jpeg"/><Relationship Id="rId15" Type="http://schemas.openxmlformats.org/officeDocument/2006/relationships/image" Target="../media/image2.jpe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6" Type="http://schemas.openxmlformats.org/officeDocument/2006/relationships/theme" Target="../theme/theme2.xml"/><Relationship Id="rId15" Type="http://schemas.openxmlformats.org/officeDocument/2006/relationships/image" Target="../media/image7.png"/><Relationship Id="rId14" Type="http://schemas.openxmlformats.org/officeDocument/2006/relationships/image" Target="../media/image6.png"/><Relationship Id="rId13" Type="http://schemas.openxmlformats.org/officeDocument/2006/relationships/image" Target="../media/image5.png"/><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7" Type="http://schemas.openxmlformats.org/officeDocument/2006/relationships/theme" Target="../theme/theme3.xml"/><Relationship Id="rId16" Type="http://schemas.openxmlformats.org/officeDocument/2006/relationships/image" Target="../media/image4.jpeg"/><Relationship Id="rId15" Type="http://schemas.openxmlformats.org/officeDocument/2006/relationships/image" Target="../media/image3.jpeg"/><Relationship Id="rId14" Type="http://schemas.openxmlformats.org/officeDocument/2006/relationships/image" Target="../media/image2.jpeg"/><Relationship Id="rId13" Type="http://schemas.openxmlformats.org/officeDocument/2006/relationships/image" Target="../media/image1.png"/><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28625" y="1368425"/>
            <a:ext cx="8229600" cy="1143000"/>
          </a:xfrm>
          <a:prstGeom prst="rect">
            <a:avLst/>
          </a:prstGeom>
          <a:noFill/>
          <a:ln w="9525">
            <a:noFill/>
          </a:ln>
        </p:spPr>
        <p:txBody>
          <a:bodyPr anchor="ctr"/>
          <a:p>
            <a:pPr lvl="0"/>
            <a:r>
              <a:rPr lang="zh-CN" altLang="zh-CN" dirty="0"/>
              <a:t>单击此处编辑母版标题样式</a:t>
            </a:r>
            <a:endParaRPr lang="zh-CN" altLang="zh-C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a:p>
            <a:pPr lvl="2" indent="-228600"/>
            <a:r>
              <a:rPr lang="zh-CN" altLang="zh-CN" dirty="0"/>
              <a:t>第三级</a:t>
            </a:r>
            <a:endParaRPr lang="zh-CN" altLang="zh-CN" dirty="0"/>
          </a:p>
          <a:p>
            <a:pPr lvl="3" indent="-228600"/>
            <a:r>
              <a:rPr lang="zh-CN" altLang="zh-CN" dirty="0"/>
              <a:t>第四级</a:t>
            </a:r>
            <a:endParaRPr lang="zh-CN" altLang="zh-CN" dirty="0"/>
          </a:p>
          <a:p>
            <a:pPr lvl="4" indent="-228600"/>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4" name="TextBox 1"/>
          <p:cNvSpPr txBox="1">
            <a:spLocks noChangeArrowheads="1"/>
          </p:cNvSpPr>
          <p:nvPr/>
        </p:nvSpPr>
        <p:spPr bwMode="auto">
          <a:xfrm>
            <a:off x="7451725" y="6488113"/>
            <a:ext cx="143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2019-6-2</a:t>
            </a:r>
            <a:endParaRPr kumimoji="0" lang="zh-CN"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032" name="图片 1"/>
          <p:cNvPicPr>
            <a:picLocks noChangeAspect="1"/>
          </p:cNvPicPr>
          <p:nvPr userDrawn="1"/>
        </p:nvPicPr>
        <p:blipFill>
          <a:blip r:embed="rId14">
            <a:clrChange>
              <a:clrFrom>
                <a:srgbClr val="FFFFFF"/>
              </a:clrFrom>
              <a:clrTo>
                <a:srgbClr val="FFFFFF">
                  <a:alpha val="0"/>
                </a:srgbClr>
              </a:clrTo>
            </a:clrChange>
          </a:blip>
          <a:stretch>
            <a:fillRect/>
          </a:stretch>
        </p:blipFill>
        <p:spPr>
          <a:xfrm>
            <a:off x="1063625" y="2994025"/>
            <a:ext cx="4119563" cy="971550"/>
          </a:xfrm>
          <a:prstGeom prst="rect">
            <a:avLst/>
          </a:prstGeom>
          <a:noFill/>
          <a:ln w="9525">
            <a:noFill/>
          </a:ln>
        </p:spPr>
      </p:pic>
      <p:grpSp>
        <p:nvGrpSpPr>
          <p:cNvPr id="1033" name="组合 2"/>
          <p:cNvGrpSpPr/>
          <p:nvPr userDrawn="1"/>
        </p:nvGrpSpPr>
        <p:grpSpPr>
          <a:xfrm>
            <a:off x="122238" y="161925"/>
            <a:ext cx="8745537" cy="6635750"/>
            <a:chOff x="0" y="404664"/>
            <a:chExt cx="9110663" cy="6445679"/>
          </a:xfrm>
        </p:grpSpPr>
        <p:pic>
          <p:nvPicPr>
            <p:cNvPr id="2" name="Picture 7" descr="PPT模板11"/>
            <p:cNvPicPr>
              <a:picLocks noChangeAspect="1"/>
            </p:cNvPicPr>
            <p:nvPr userDrawn="1"/>
          </p:nvPicPr>
          <p:blipFill>
            <a:blip r:embed="rId15"/>
            <a:srcRect t="14241"/>
            <a:stretch>
              <a:fillRect/>
            </a:stretch>
          </p:blipFill>
          <p:spPr>
            <a:xfrm>
              <a:off x="0" y="944496"/>
              <a:ext cx="9110663" cy="5905847"/>
            </a:xfrm>
            <a:prstGeom prst="rect">
              <a:avLst/>
            </a:prstGeom>
            <a:noFill/>
            <a:ln w="9525">
              <a:noFill/>
            </a:ln>
          </p:spPr>
        </p:pic>
        <p:pic>
          <p:nvPicPr>
            <p:cNvPr id="1035" name="Picture 7" descr="PPT模板11"/>
            <p:cNvPicPr>
              <a:picLocks noChangeAspect="1"/>
            </p:cNvPicPr>
            <p:nvPr userDrawn="1"/>
          </p:nvPicPr>
          <p:blipFill>
            <a:blip r:embed="rId15"/>
            <a:srcRect t="14751" r="69604" b="77017"/>
            <a:stretch>
              <a:fillRect/>
            </a:stretch>
          </p:blipFill>
          <p:spPr>
            <a:xfrm>
              <a:off x="0" y="404664"/>
              <a:ext cx="2769143" cy="566886"/>
            </a:xfrm>
            <a:prstGeom prst="rect">
              <a:avLst/>
            </a:prstGeom>
            <a:noFill/>
            <a:ln w="9525">
              <a:noFill/>
            </a:ln>
          </p:spPr>
        </p:pic>
      </p:grpSp>
      <p:pic>
        <p:nvPicPr>
          <p:cNvPr id="1036" name="图片 3"/>
          <p:cNvPicPr>
            <a:picLocks noChangeAspect="1"/>
          </p:cNvPicPr>
          <p:nvPr userDrawn="1"/>
        </p:nvPicPr>
        <p:blipFill>
          <a:blip r:embed="rId16"/>
          <a:stretch>
            <a:fillRect/>
          </a:stretch>
        </p:blipFill>
        <p:spPr>
          <a:xfrm>
            <a:off x="539750" y="188913"/>
            <a:ext cx="1511300" cy="550862"/>
          </a:xfrm>
          <a:prstGeom prst="rect">
            <a:avLst/>
          </a:prstGeom>
          <a:noFill/>
          <a:ln w="9525">
            <a:noFill/>
          </a:ln>
        </p:spPr>
      </p:pic>
      <p:sp>
        <p:nvSpPr>
          <p:cNvPr id="3" name="Text Box 15"/>
          <p:cNvSpPr txBox="1">
            <a:spLocks noChangeArrowheads="1"/>
          </p:cNvSpPr>
          <p:nvPr/>
        </p:nvSpPr>
        <p:spPr bwMode="auto">
          <a:xfrm>
            <a:off x="2771775" y="260350"/>
            <a:ext cx="590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合肥学院</a:t>
            </a:r>
            <a:r>
              <a:rPr kumimoji="0" lang="en-US" altLang="zh-CN" sz="2400" b="1"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 </a:t>
            </a:r>
            <a:r>
              <a:rPr kumimoji="0" lang="zh-CN" altLang="en-US" sz="2400" b="1"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能源材料与化工学院</a:t>
            </a:r>
            <a:endParaRPr kumimoji="0" lang="zh-CN" altLang="en-US" sz="1800" b="0"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endParaRPr>
          </a:p>
        </p:txBody>
      </p:sp>
      <p:pic>
        <p:nvPicPr>
          <p:cNvPr id="1038" name="Picture 18" descr="yuanhui"/>
          <p:cNvPicPr>
            <a:picLocks noChangeAspect="1"/>
          </p:cNvPicPr>
          <p:nvPr userDrawn="1"/>
        </p:nvPicPr>
        <p:blipFill>
          <a:blip r:embed="rId17"/>
          <a:srcRect l="-8304" b="7797"/>
          <a:stretch>
            <a:fillRect/>
          </a:stretch>
        </p:blipFill>
        <p:spPr>
          <a:xfrm>
            <a:off x="7667625" y="-127000"/>
            <a:ext cx="1460500" cy="13239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Text Box 21"/>
          <p:cNvSpPr txBox="1">
            <a:spLocks noChangeArrowheads="1"/>
          </p:cNvSpPr>
          <p:nvPr/>
        </p:nvSpPr>
        <p:spPr bwMode="auto">
          <a:xfrm>
            <a:off x="336550" y="1530350"/>
            <a:ext cx="216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28600" marR="0" lvl="0" indent="-228600" algn="l" defTabSz="914400" rtl="0" eaLnBrk="1" fontAlgn="base" latinLnBrk="0" hangingPunct="1">
              <a:lnSpc>
                <a:spcPct val="100000"/>
              </a:lnSpc>
              <a:spcBef>
                <a:spcPct val="0"/>
              </a:spcBef>
              <a:spcAft>
                <a:spcPct val="0"/>
              </a:spcAft>
              <a:buClr>
                <a:srgbClr val="FF8000"/>
              </a:buClr>
              <a:buSzTx/>
              <a:buFontTx/>
              <a:buChar char="•"/>
              <a:defRPr/>
            </a:pPr>
            <a:endParaRPr kumimoji="0" lang="zh-CN" altLang="zh-CN" sz="1800" b="1" i="0" u="none" strike="noStrike" kern="1200" cap="none" spc="0" normalizeH="0" baseline="0" noProof="0" smtClean="0">
              <a:ln>
                <a:noFill/>
              </a:ln>
              <a:solidFill>
                <a:srgbClr val="4B4B4B"/>
              </a:solidFill>
              <a:effectLst/>
              <a:uLnTx/>
              <a:uFillTx/>
              <a:latin typeface="Impact" panose="020B0806030902050204" pitchFamily="34" charset="0"/>
              <a:ea typeface="宋体" panose="02010600030101010101" pitchFamily="2" charset="-122"/>
              <a:cs typeface="+mn-cs"/>
            </a:endParaRPr>
          </a:p>
        </p:txBody>
      </p:sp>
      <p:pic>
        <p:nvPicPr>
          <p:cNvPr id="2051" name="Picture 18" descr="TR_SlideLogo_BW600"/>
          <p:cNvPicPr>
            <a:picLocks noChangeAspect="1"/>
          </p:cNvPicPr>
          <p:nvPr/>
        </p:nvPicPr>
        <p:blipFill>
          <a:blip r:embed="rId13"/>
          <a:stretch>
            <a:fillRect/>
          </a:stretch>
        </p:blipFill>
        <p:spPr>
          <a:xfrm>
            <a:off x="371475" y="6323013"/>
            <a:ext cx="1652588" cy="536575"/>
          </a:xfrm>
          <a:prstGeom prst="rect">
            <a:avLst/>
          </a:prstGeom>
          <a:noFill/>
          <a:ln w="9525">
            <a:noFill/>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ln>
          <a:effectLst/>
        </p:spPr>
        <p:txBody>
          <a:bodyPr vert="horz" wrap="square" lIns="0" tIns="45720" rIns="0" bIns="45720" numCol="1" anchor="t" anchorCtr="0" compatLnSpc="1"/>
          <a:lstStyle>
            <a:lvl1pPr algn="r" eaLnBrk="1" hangingPunct="1">
              <a:spcBef>
                <a:spcPct val="0"/>
              </a:spcBef>
              <a:defRPr sz="900" b="1">
                <a:solidFill>
                  <a:srgbClr val="FFFFFF"/>
                </a:solidFill>
                <a:latin typeface="+mn-lt"/>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900" b="1">
                <a:solidFill>
                  <a:srgbClr val="4B4B4B"/>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A0F1BCB-1DB7-461F-8077-2A762F03FD99}" type="slidenum">
              <a:rPr kumimoji="0" lang="en-US" altLang="en-US" sz="900" b="1"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rPr>
            </a:fld>
            <a:endParaRPr kumimoji="0" lang="en-US" altLang="en-US" sz="900" b="1" i="0" u="none" strike="noStrike" kern="1200" cap="none" spc="0" normalizeH="0" baseline="0" noProof="0">
              <a:ln>
                <a:noFill/>
              </a:ln>
              <a:solidFill>
                <a:srgbClr val="4B4B4B"/>
              </a:solidFill>
              <a:effectLst/>
              <a:uLnTx/>
              <a:uFillTx/>
              <a:latin typeface="Arial" panose="020B0604020202020204" pitchFamily="34" charset="0"/>
              <a:ea typeface="宋体" panose="02010600030101010101" pitchFamily="2" charset="-122"/>
              <a:cs typeface="+mn-cs"/>
            </a:endParaRPr>
          </a:p>
        </p:txBody>
      </p:sp>
      <p:sp>
        <p:nvSpPr>
          <p:cNvPr id="2054" name="Rectangle 14"/>
          <p:cNvSpPr>
            <a:spLocks noGrp="1"/>
          </p:cNvSpPr>
          <p:nvPr>
            <p:ph type="title"/>
          </p:nvPr>
        </p:nvSpPr>
        <p:spPr>
          <a:xfrm>
            <a:off x="917575" y="506413"/>
            <a:ext cx="7369175" cy="836612"/>
          </a:xfrm>
          <a:prstGeom prst="rect">
            <a:avLst/>
          </a:prstGeom>
          <a:noFill/>
          <a:ln w="9525">
            <a:noFill/>
          </a:ln>
        </p:spPr>
        <p:txBody>
          <a:bodyPr lIns="0" tIns="0" rIns="0" bIns="0" anchor="b"/>
          <a:p>
            <a:pPr lvl="0"/>
            <a:r>
              <a:rPr lang="zh-CN" altLang="en-US" dirty="0"/>
              <a:t>单击此处编辑母版标题样式</a:t>
            </a:r>
            <a:endParaRPr lang="zh-CN" altLang="en-US" dirty="0"/>
          </a:p>
        </p:txBody>
      </p:sp>
      <p:sp>
        <p:nvSpPr>
          <p:cNvPr id="2055" name="Rectangle 15"/>
          <p:cNvSpPr>
            <a:spLocks noGrp="1"/>
          </p:cNvSpPr>
          <p:nvPr>
            <p:ph type="body"/>
          </p:nvPr>
        </p:nvSpPr>
        <p:spPr>
          <a:xfrm>
            <a:off x="917575" y="1525588"/>
            <a:ext cx="7369175" cy="4570412"/>
          </a:xfrm>
          <a:prstGeom prst="rect">
            <a:avLst/>
          </a:prstGeom>
          <a:noFill/>
          <a:ln w="9525">
            <a:noFill/>
          </a:ln>
        </p:spPr>
        <p:txBody>
          <a:bodyPr lIns="0" tIns="0" rIns="182880" bIns="0" anchor="t"/>
          <a:p>
            <a:pPr lvl="0" indent="-228600"/>
            <a:r>
              <a:rPr lang="zh-CN" altLang="en-US" dirty="0"/>
              <a:t>单击此处编辑母版文本样式</a:t>
            </a:r>
            <a:endParaRPr lang="zh-CN" altLang="en-US" dirty="0"/>
          </a:p>
          <a:p>
            <a:pPr lvl="1" indent="-285750"/>
            <a:r>
              <a:rPr lang="zh-CN" altLang="en-US" dirty="0"/>
              <a:t>第二级</a:t>
            </a:r>
            <a:endParaRPr lang="zh-CN" altLang="en-US" dirty="0"/>
          </a:p>
          <a:p>
            <a:pPr lvl="2" indent="-171450"/>
            <a:r>
              <a:rPr lang="zh-CN" altLang="en-US" dirty="0"/>
              <a:t>第三级</a:t>
            </a:r>
            <a:endParaRPr lang="zh-CN" altLang="en-US" dirty="0"/>
          </a:p>
          <a:p>
            <a:pPr lvl="3" indent="-228600"/>
            <a:r>
              <a:rPr lang="zh-CN" altLang="en-US" dirty="0"/>
              <a:t>第四级</a:t>
            </a:r>
            <a:endParaRPr lang="zh-CN" altLang="en-US" dirty="0"/>
          </a:p>
          <a:p>
            <a:pPr lvl="4" indent="-114300"/>
            <a:r>
              <a:rPr lang="zh-CN" altLang="en-US" dirty="0"/>
              <a:t>第五级</a:t>
            </a:r>
            <a:endParaRPr lang="zh-CN" altLang="en-US" dirty="0"/>
          </a:p>
        </p:txBody>
      </p:sp>
      <p:pic>
        <p:nvPicPr>
          <p:cNvPr id="2056" name="Picture 17" descr="slideMaster_Logo600"/>
          <p:cNvPicPr>
            <a:picLocks noChangeAspect="1"/>
          </p:cNvPicPr>
          <p:nvPr/>
        </p:nvPicPr>
        <p:blipFill>
          <a:blip r:embed="rId14"/>
          <a:stretch>
            <a:fillRect/>
          </a:stretch>
        </p:blipFill>
        <p:spPr>
          <a:xfrm>
            <a:off x="371475" y="6323013"/>
            <a:ext cx="1644650" cy="528637"/>
          </a:xfrm>
          <a:prstGeom prst="rect">
            <a:avLst/>
          </a:prstGeom>
          <a:noFill/>
          <a:ln w="9525">
            <a:noFill/>
          </a:ln>
        </p:spPr>
      </p:pic>
      <p:sp>
        <p:nvSpPr>
          <p:cNvPr id="2057" name="Line 19"/>
          <p:cNvSpPr/>
          <p:nvPr/>
        </p:nvSpPr>
        <p:spPr>
          <a:xfrm>
            <a:off x="917575" y="1365250"/>
            <a:ext cx="7369175" cy="0"/>
          </a:xfrm>
          <a:prstGeom prst="line">
            <a:avLst/>
          </a:prstGeom>
          <a:ln w="24130" cap="rnd" cmpd="sng">
            <a:solidFill>
              <a:schemeClr val="tx1"/>
            </a:solidFill>
            <a:prstDash val="sysDot"/>
            <a:round/>
            <a:headEnd type="none" w="med" len="med"/>
            <a:tailEnd type="none" w="med" len="med"/>
          </a:ln>
        </p:spPr>
      </p:sp>
      <p:pic>
        <p:nvPicPr>
          <p:cNvPr id="2058" name="Picture 9" descr="wok-white"/>
          <p:cNvPicPr>
            <a:picLocks noChangeAspect="1"/>
          </p:cNvPicPr>
          <p:nvPr/>
        </p:nvPicPr>
        <p:blipFill>
          <a:blip r:embed="rId15"/>
          <a:stretch>
            <a:fillRect/>
          </a:stretch>
        </p:blipFill>
        <p:spPr>
          <a:xfrm>
            <a:off x="381000" y="152400"/>
            <a:ext cx="2895600" cy="301625"/>
          </a:xfrm>
          <a:prstGeom prst="rect">
            <a:avLst/>
          </a:prstGeom>
          <a:noFill/>
          <a:ln w="9525">
            <a:noFill/>
          </a:ln>
        </p:spPr>
      </p:pic>
      <p:sp>
        <p:nvSpPr>
          <p:cNvPr id="2059" name="Line 10"/>
          <p:cNvSpPr/>
          <p:nvPr/>
        </p:nvSpPr>
        <p:spPr>
          <a:xfrm>
            <a:off x="0" y="533400"/>
            <a:ext cx="9144000" cy="0"/>
          </a:xfrm>
          <a:prstGeom prst="line">
            <a:avLst/>
          </a:prstGeom>
          <a:ln w="38100" cap="flat" cmpd="sng">
            <a:solidFill>
              <a:srgbClr val="FFFFFF"/>
            </a:solidFill>
            <a:prstDash val="solid"/>
            <a:round/>
            <a:headEnd type="none" w="med" len="med"/>
            <a:tailEnd type="none" w="med" len="med"/>
          </a:ln>
        </p:spPr>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anose="020B0604020202020204" pitchFamily="34" charset="0"/>
        </a:defRPr>
      </a:lvl2pPr>
      <a:lvl3pPr algn="l" rtl="0" eaLnBrk="0" fontAlgn="base" hangingPunct="0">
        <a:lnSpc>
          <a:spcPct val="90000"/>
        </a:lnSpc>
        <a:spcBef>
          <a:spcPct val="0"/>
        </a:spcBef>
        <a:spcAft>
          <a:spcPct val="0"/>
        </a:spcAft>
        <a:defRPr sz="2800">
          <a:solidFill>
            <a:schemeClr val="tx2"/>
          </a:solidFill>
          <a:latin typeface="Arial" panose="020B0604020202020204" pitchFamily="34" charset="0"/>
        </a:defRPr>
      </a:lvl3pPr>
      <a:lvl4pPr algn="l" rtl="0" eaLnBrk="0" fontAlgn="base" hangingPunct="0">
        <a:lnSpc>
          <a:spcPct val="90000"/>
        </a:lnSpc>
        <a:spcBef>
          <a:spcPct val="0"/>
        </a:spcBef>
        <a:spcAft>
          <a:spcPct val="0"/>
        </a:spcAft>
        <a:defRPr sz="2800">
          <a:solidFill>
            <a:schemeClr val="tx2"/>
          </a:solidFill>
          <a:latin typeface="Arial" panose="020B0604020202020204" pitchFamily="34" charset="0"/>
        </a:defRPr>
      </a:lvl4pPr>
      <a:lvl5pPr algn="l" rtl="0" eaLnBrk="0" fontAlgn="base" hangingPunct="0">
        <a:lnSpc>
          <a:spcPct val="90000"/>
        </a:lnSpc>
        <a:spcBef>
          <a:spcPct val="0"/>
        </a:spcBef>
        <a:spcAft>
          <a:spcPct val="0"/>
        </a:spcAft>
        <a:defRPr sz="2800">
          <a:solidFill>
            <a:schemeClr val="tx2"/>
          </a:solidFill>
          <a:latin typeface="Arial" panose="020B0604020202020204" pitchFamily="34" charset="0"/>
        </a:defRPr>
      </a:lvl5pPr>
      <a:lvl6pPr marL="457200" algn="l" rtl="0" fontAlgn="base">
        <a:lnSpc>
          <a:spcPct val="90000"/>
        </a:lnSpc>
        <a:spcBef>
          <a:spcPct val="0"/>
        </a:spcBef>
        <a:spcAft>
          <a:spcPct val="0"/>
        </a:spcAft>
        <a:defRPr sz="2800">
          <a:solidFill>
            <a:schemeClr val="tx2"/>
          </a:solidFill>
          <a:latin typeface="Arial" panose="020B0604020202020204" pitchFamily="34" charset="0"/>
        </a:defRPr>
      </a:lvl6pPr>
      <a:lvl7pPr marL="914400" algn="l" rtl="0" fontAlgn="base">
        <a:lnSpc>
          <a:spcPct val="90000"/>
        </a:lnSpc>
        <a:spcBef>
          <a:spcPct val="0"/>
        </a:spcBef>
        <a:spcAft>
          <a:spcPct val="0"/>
        </a:spcAft>
        <a:defRPr sz="2800">
          <a:solidFill>
            <a:schemeClr val="tx2"/>
          </a:solidFill>
          <a:latin typeface="Arial" panose="020B0604020202020204" pitchFamily="34" charset="0"/>
        </a:defRPr>
      </a:lvl7pPr>
      <a:lvl8pPr marL="1371600" algn="l" rtl="0" fontAlgn="base">
        <a:lnSpc>
          <a:spcPct val="90000"/>
        </a:lnSpc>
        <a:spcBef>
          <a:spcPct val="0"/>
        </a:spcBef>
        <a:spcAft>
          <a:spcPct val="0"/>
        </a:spcAft>
        <a:defRPr sz="2800">
          <a:solidFill>
            <a:schemeClr val="tx2"/>
          </a:solidFill>
          <a:latin typeface="Arial" panose="020B0604020202020204" pitchFamily="34" charset="0"/>
        </a:defRPr>
      </a:lvl8pPr>
      <a:lvl9pPr marL="1828800" algn="l" rtl="0" fontAlgn="base">
        <a:lnSpc>
          <a:spcPct val="90000"/>
        </a:lnSpc>
        <a:spcBef>
          <a:spcPct val="0"/>
        </a:spcBef>
        <a:spcAft>
          <a:spcPct val="0"/>
        </a:spcAft>
        <a:defRPr sz="2800">
          <a:solidFill>
            <a:schemeClr val="tx2"/>
          </a:solidFill>
          <a:latin typeface="Arial" panose="020B0604020202020204" pitchFamily="34"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Rectangle 2"/>
          <p:cNvSpPr>
            <a:spLocks noGrp="1"/>
          </p:cNvSpPr>
          <p:nvPr>
            <p:ph type="title"/>
          </p:nvPr>
        </p:nvSpPr>
        <p:spPr>
          <a:xfrm>
            <a:off x="428625" y="1368425"/>
            <a:ext cx="8229600" cy="1143000"/>
          </a:xfrm>
          <a:prstGeom prst="rect">
            <a:avLst/>
          </a:prstGeom>
          <a:noFill/>
          <a:ln w="9525">
            <a:noFill/>
          </a:ln>
        </p:spPr>
        <p:txBody>
          <a:bodyPr anchor="ctr"/>
          <a:p>
            <a:pPr lvl="0"/>
            <a:r>
              <a:rPr lang="zh-CN" altLang="zh-CN" dirty="0"/>
              <a:t>单击此处编辑母版标题样式</a:t>
            </a:r>
            <a:endParaRPr lang="zh-CN" altLang="zh-CN" dirty="0"/>
          </a:p>
        </p:txBody>
      </p:sp>
      <p:sp>
        <p:nvSpPr>
          <p:cNvPr id="3075" name="Rectangle 3"/>
          <p:cNvSpPr>
            <a:spLocks noGrp="1"/>
          </p:cNvSpPr>
          <p:nvPr>
            <p:ph type="body"/>
          </p:nvPr>
        </p:nvSpPr>
        <p:spPr>
          <a:xfrm>
            <a:off x="457200" y="1600200"/>
            <a:ext cx="8229600" cy="4525963"/>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a:p>
            <a:pPr lvl="2" indent="-228600"/>
            <a:r>
              <a:rPr lang="zh-CN" altLang="zh-CN" dirty="0"/>
              <a:t>第三级</a:t>
            </a:r>
            <a:endParaRPr lang="zh-CN" altLang="zh-CN" dirty="0"/>
          </a:p>
          <a:p>
            <a:pPr lvl="3" indent="-228600"/>
            <a:r>
              <a:rPr lang="zh-CN" altLang="zh-CN" dirty="0"/>
              <a:t>第四级</a:t>
            </a:r>
            <a:endParaRPr lang="zh-CN" altLang="zh-CN" dirty="0"/>
          </a:p>
          <a:p>
            <a:pPr lvl="4" indent="-228600"/>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63368F5C-4575-496B-8010-D79AD8565192}"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4" name="TextBox 1"/>
          <p:cNvSpPr txBox="1">
            <a:spLocks noChangeArrowheads="1"/>
          </p:cNvSpPr>
          <p:nvPr/>
        </p:nvSpPr>
        <p:spPr bwMode="auto">
          <a:xfrm>
            <a:off x="7451725" y="6488113"/>
            <a:ext cx="143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2019-6-2</a:t>
            </a:r>
            <a:endParaRPr kumimoji="0" lang="zh-CN"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3080" name="图片 1"/>
          <p:cNvPicPr>
            <a:picLocks noChangeAspect="1"/>
          </p:cNvPicPr>
          <p:nvPr userDrawn="1"/>
        </p:nvPicPr>
        <p:blipFill>
          <a:blip r:embed="rId13">
            <a:clrChange>
              <a:clrFrom>
                <a:srgbClr val="FFFFFF"/>
              </a:clrFrom>
              <a:clrTo>
                <a:srgbClr val="FFFFFF">
                  <a:alpha val="0"/>
                </a:srgbClr>
              </a:clrTo>
            </a:clrChange>
          </a:blip>
          <a:stretch>
            <a:fillRect/>
          </a:stretch>
        </p:blipFill>
        <p:spPr>
          <a:xfrm>
            <a:off x="1063625" y="2994025"/>
            <a:ext cx="4119563" cy="971550"/>
          </a:xfrm>
          <a:prstGeom prst="rect">
            <a:avLst/>
          </a:prstGeom>
          <a:noFill/>
          <a:ln w="9525">
            <a:noFill/>
          </a:ln>
        </p:spPr>
      </p:pic>
      <p:grpSp>
        <p:nvGrpSpPr>
          <p:cNvPr id="3081" name="组合 2"/>
          <p:cNvGrpSpPr/>
          <p:nvPr userDrawn="1"/>
        </p:nvGrpSpPr>
        <p:grpSpPr>
          <a:xfrm>
            <a:off x="122238" y="161925"/>
            <a:ext cx="8745537" cy="6635750"/>
            <a:chOff x="0" y="404664"/>
            <a:chExt cx="9110663" cy="6445679"/>
          </a:xfrm>
        </p:grpSpPr>
        <p:pic>
          <p:nvPicPr>
            <p:cNvPr id="3082" name="Picture 7" descr="PPT模板11"/>
            <p:cNvPicPr>
              <a:picLocks noChangeAspect="1"/>
            </p:cNvPicPr>
            <p:nvPr userDrawn="1"/>
          </p:nvPicPr>
          <p:blipFill>
            <a:blip r:embed="rId14"/>
            <a:srcRect t="14241"/>
            <a:stretch>
              <a:fillRect/>
            </a:stretch>
          </p:blipFill>
          <p:spPr>
            <a:xfrm>
              <a:off x="0" y="944496"/>
              <a:ext cx="9110663" cy="5905847"/>
            </a:xfrm>
            <a:prstGeom prst="rect">
              <a:avLst/>
            </a:prstGeom>
            <a:noFill/>
            <a:ln w="9525">
              <a:noFill/>
            </a:ln>
          </p:spPr>
        </p:pic>
        <p:pic>
          <p:nvPicPr>
            <p:cNvPr id="3083" name="Picture 7" descr="PPT模板11"/>
            <p:cNvPicPr>
              <a:picLocks noChangeAspect="1"/>
            </p:cNvPicPr>
            <p:nvPr userDrawn="1"/>
          </p:nvPicPr>
          <p:blipFill>
            <a:blip r:embed="rId14"/>
            <a:srcRect t="14751" r="69604" b="77017"/>
            <a:stretch>
              <a:fillRect/>
            </a:stretch>
          </p:blipFill>
          <p:spPr>
            <a:xfrm>
              <a:off x="0" y="404664"/>
              <a:ext cx="2769143" cy="566886"/>
            </a:xfrm>
            <a:prstGeom prst="rect">
              <a:avLst/>
            </a:prstGeom>
            <a:noFill/>
            <a:ln w="9525">
              <a:noFill/>
            </a:ln>
          </p:spPr>
        </p:pic>
      </p:grpSp>
      <p:pic>
        <p:nvPicPr>
          <p:cNvPr id="3084" name="图片 3"/>
          <p:cNvPicPr>
            <a:picLocks noChangeAspect="1"/>
          </p:cNvPicPr>
          <p:nvPr userDrawn="1"/>
        </p:nvPicPr>
        <p:blipFill>
          <a:blip r:embed="rId15"/>
          <a:stretch>
            <a:fillRect/>
          </a:stretch>
        </p:blipFill>
        <p:spPr>
          <a:xfrm>
            <a:off x="539750" y="188913"/>
            <a:ext cx="1511300" cy="550862"/>
          </a:xfrm>
          <a:prstGeom prst="rect">
            <a:avLst/>
          </a:prstGeom>
          <a:noFill/>
          <a:ln w="9525">
            <a:noFill/>
          </a:ln>
        </p:spPr>
      </p:pic>
      <p:sp>
        <p:nvSpPr>
          <p:cNvPr id="1035" name="Text Box 15"/>
          <p:cNvSpPr txBox="1">
            <a:spLocks noChangeArrowheads="1"/>
          </p:cNvSpPr>
          <p:nvPr/>
        </p:nvSpPr>
        <p:spPr bwMode="auto">
          <a:xfrm>
            <a:off x="2771775" y="260350"/>
            <a:ext cx="590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合肥学院</a:t>
            </a:r>
            <a:r>
              <a:rPr kumimoji="0" lang="en-US" altLang="zh-CN" sz="2400" b="1"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 </a:t>
            </a:r>
            <a:r>
              <a:rPr kumimoji="0" lang="zh-CN" altLang="en-US" sz="2400" b="1"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能源材料与化工学院</a:t>
            </a:r>
            <a:endParaRPr kumimoji="0" lang="zh-CN" altLang="en-US" sz="1800" b="0" i="0" u="none" strike="noStrike" kern="120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endParaRPr>
          </a:p>
        </p:txBody>
      </p:sp>
      <p:pic>
        <p:nvPicPr>
          <p:cNvPr id="3086" name="Picture 18" descr="yuanhui"/>
          <p:cNvPicPr>
            <a:picLocks noChangeAspect="1"/>
          </p:cNvPicPr>
          <p:nvPr userDrawn="1"/>
        </p:nvPicPr>
        <p:blipFill>
          <a:blip r:embed="rId16"/>
          <a:srcRect l="-8304" b="7797"/>
          <a:stretch>
            <a:fillRect/>
          </a:stretch>
        </p:blipFill>
        <p:spPr>
          <a:xfrm>
            <a:off x="7667625" y="-127000"/>
            <a:ext cx="1460500" cy="13239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png"/><Relationship Id="rId11" Type="http://schemas.openxmlformats.org/officeDocument/2006/relationships/slideLayout" Target="../slideLayouts/slideLayout26.xml"/><Relationship Id="rId10" Type="http://schemas.openxmlformats.org/officeDocument/2006/relationships/image" Target="../media/image49.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jpeg"/><Relationship Id="rId18" Type="http://schemas.openxmlformats.org/officeDocument/2006/relationships/slideLayout" Target="../slideLayouts/slideLayout1.xml"/><Relationship Id="rId17" Type="http://schemas.openxmlformats.org/officeDocument/2006/relationships/image" Target="../media/image68.jpeg"/><Relationship Id="rId16" Type="http://schemas.openxmlformats.org/officeDocument/2006/relationships/image" Target="../media/image67.jpeg"/><Relationship Id="rId15" Type="http://schemas.openxmlformats.org/officeDocument/2006/relationships/image" Target="../media/image66.jpeg"/><Relationship Id="rId14" Type="http://schemas.openxmlformats.org/officeDocument/2006/relationships/image" Target="../media/image65.jpeg"/><Relationship Id="rId13" Type="http://schemas.openxmlformats.org/officeDocument/2006/relationships/image" Target="../media/image64.png"/><Relationship Id="rId12" Type="http://schemas.openxmlformats.org/officeDocument/2006/relationships/image" Target="../media/image63.png"/><Relationship Id="rId11" Type="http://schemas.openxmlformats.org/officeDocument/2006/relationships/image" Target="../media/image62.png"/><Relationship Id="rId10" Type="http://schemas.openxmlformats.org/officeDocument/2006/relationships/image" Target="../media/image61.png"/><Relationship Id="rId1" Type="http://schemas.openxmlformats.org/officeDocument/2006/relationships/image" Target="../media/image52.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4.jpeg"/><Relationship Id="rId1" Type="http://schemas.openxmlformats.org/officeDocument/2006/relationships/image" Target="../media/image73.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5.png"/><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4.png"/><Relationship Id="rId1"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Rectangle 2"/>
          <p:cNvSpPr>
            <a:spLocks noGrp="1" noChangeArrowheads="1"/>
          </p:cNvSpPr>
          <p:nvPr>
            <p:ph type="ctrTitle"/>
          </p:nvPr>
        </p:nvSpPr>
        <p:spPr>
          <a:xfrm>
            <a:off x="395288" y="1989138"/>
            <a:ext cx="8135938" cy="15113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rgbClr val="FF3300"/>
                </a:solidFill>
                <a:effectLst/>
                <a:uLnTx/>
                <a:uFillTx/>
                <a:latin typeface="+mj-lt"/>
                <a:ea typeface="隶书" panose="02010509060101010101" pitchFamily="49" charset="-122"/>
                <a:cs typeface="+mj-cs"/>
              </a:rPr>
              <a:t>合肥学院 </a:t>
            </a:r>
            <a:br>
              <a:rPr kumimoji="0" lang="en-US" altLang="zh-CN" sz="4400" b="1" i="0" u="none" strike="noStrike" kern="1200" cap="none" spc="0" normalizeH="0" baseline="0" noProof="0" dirty="0" smtClean="0">
                <a:ln>
                  <a:noFill/>
                </a:ln>
                <a:solidFill>
                  <a:srgbClr val="FF3300"/>
                </a:solidFill>
                <a:effectLst/>
                <a:uLnTx/>
                <a:uFillTx/>
                <a:latin typeface="+mj-lt"/>
                <a:ea typeface="隶书" panose="02010509060101010101" pitchFamily="49" charset="-122"/>
                <a:cs typeface="+mj-cs"/>
              </a:rPr>
            </a:br>
            <a:r>
              <a:rPr kumimoji="0" lang="zh-CN" altLang="en-US" sz="4400" b="1" i="0" u="none" strike="noStrike" kern="1200" cap="none" spc="0" normalizeH="0" baseline="0" noProof="0" dirty="0" smtClean="0">
                <a:ln>
                  <a:noFill/>
                </a:ln>
                <a:solidFill>
                  <a:srgbClr val="FF3300"/>
                </a:solidFill>
                <a:effectLst/>
                <a:uLnTx/>
                <a:uFillTx/>
                <a:latin typeface="+mj-lt"/>
                <a:ea typeface="隶书" panose="02010509060101010101" pitchFamily="49" charset="-122"/>
                <a:cs typeface="+mj-cs"/>
              </a:rPr>
              <a:t>能源化学工程专业</a:t>
            </a:r>
            <a:br>
              <a:rPr kumimoji="0" lang="en-US" altLang="zh-CN" sz="4400" b="1" i="0" u="none" strike="noStrike" kern="1200" cap="none" spc="0" normalizeH="0" baseline="0" noProof="0" dirty="0">
                <a:ln>
                  <a:noFill/>
                </a:ln>
                <a:solidFill>
                  <a:srgbClr val="FF3300"/>
                </a:solidFill>
                <a:effectLst/>
                <a:uLnTx/>
                <a:uFillTx/>
                <a:latin typeface="+mj-lt"/>
                <a:ea typeface="隶书" panose="02010509060101010101" pitchFamily="49" charset="-122"/>
                <a:cs typeface="+mj-cs"/>
              </a:rPr>
            </a:br>
            <a:endParaRPr kumimoji="0" lang="zh-CN" altLang="zh-CN" sz="3600" b="1" i="0" u="none" strike="noStrike" kern="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cs typeface="+mj-cs"/>
            </a:endParaRPr>
          </a:p>
        </p:txBody>
      </p:sp>
      <p:sp>
        <p:nvSpPr>
          <p:cNvPr id="5" name="Rectangle 7"/>
          <p:cNvSpPr txBox="1">
            <a:spLocks noChangeArrowheads="1"/>
          </p:cNvSpPr>
          <p:nvPr/>
        </p:nvSpPr>
        <p:spPr bwMode="auto">
          <a:xfrm>
            <a:off x="1371600" y="3963988"/>
            <a:ext cx="64008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kern="1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j-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j-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j-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800" b="1" i="0" u="none" strike="noStrike" kern="1200" cap="none" spc="0" normalizeH="0" baseline="0" noProof="0" dirty="0" smtClean="0">
                <a:ln>
                  <a:noFill/>
                </a:ln>
                <a:solidFill>
                  <a:srgbClr val="0000FF"/>
                </a:solidFill>
                <a:effectLst/>
                <a:uLnTx/>
                <a:uFillTx/>
                <a:latin typeface="华文行楷" panose="02010800040101010101" pitchFamily="2" charset="-122"/>
                <a:ea typeface="华文行楷" panose="02010800040101010101" pitchFamily="2" charset="-122"/>
                <a:cs typeface="+mn-cs"/>
                <a:sym typeface="+mn-ea"/>
              </a:rPr>
              <a:t>报告人</a:t>
            </a:r>
            <a:r>
              <a:rPr kumimoji="0" lang="zh-CN" altLang="en-US" sz="2800" b="0" i="0" u="none" strike="noStrike" kern="1200" cap="none" spc="0" normalizeH="0" baseline="0" noProof="0" dirty="0" smtClean="0">
                <a:ln>
                  <a:noFill/>
                </a:ln>
                <a:solidFill>
                  <a:srgbClr val="0000FF"/>
                </a:solidFill>
                <a:effectLst/>
                <a:uLnTx/>
                <a:uFillTx/>
                <a:latin typeface="+mn-ea"/>
                <a:ea typeface="+mn-ea"/>
                <a:cs typeface="+mn-cs"/>
                <a:sym typeface="+mn-ea"/>
              </a:rPr>
              <a:t>：</a:t>
            </a:r>
            <a:r>
              <a:rPr kumimoji="0" lang="zh-CN" altLang="en-US" sz="2800" b="1" i="0" u="none" strike="noStrike" kern="1200" cap="none" spc="0" normalizeH="0" baseline="0" noProof="0" dirty="0" smtClean="0">
                <a:ln>
                  <a:noFill/>
                </a:ln>
                <a:solidFill>
                  <a:srgbClr val="0000FF"/>
                </a:solidFill>
                <a:effectLst/>
                <a:uLnTx/>
                <a:uFillTx/>
                <a:latin typeface="华文行楷" panose="02010800040101010101" pitchFamily="2" charset="-122"/>
                <a:ea typeface="华文行楷" panose="02010800040101010101" pitchFamily="2" charset="-122"/>
                <a:cs typeface="+mn-cs"/>
                <a:sym typeface="+mn-ea"/>
              </a:rPr>
              <a:t>胡恩柱</a:t>
            </a:r>
            <a:endParaRPr kumimoji="0" lang="en-US" altLang="zh-CN" sz="2800" b="1" i="0" u="none" strike="noStrike" kern="1200" cap="none" spc="0" normalizeH="0" baseline="0" noProof="0" dirty="0" smtClean="0">
              <a:ln>
                <a:noFill/>
              </a:ln>
              <a:solidFill>
                <a:srgbClr val="0000FF"/>
              </a:solidFill>
              <a:effectLst/>
              <a:uLnTx/>
              <a:uFillTx/>
              <a:latin typeface="华文行楷" panose="02010800040101010101" pitchFamily="2" charset="-122"/>
              <a:ea typeface="华文行楷" panose="02010800040101010101" pitchFamily="2" charset="-122"/>
              <a:cs typeface="+mn-cs"/>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0722" name="Picture 2" descr="E:\rdn_56330f2167857.jpg"/>
          <p:cNvPicPr>
            <a:picLocks noChangeAspect="1"/>
          </p:cNvPicPr>
          <p:nvPr/>
        </p:nvPicPr>
        <p:blipFill>
          <a:blip r:embed="rId1"/>
          <a:stretch>
            <a:fillRect/>
          </a:stretch>
        </p:blipFill>
        <p:spPr>
          <a:xfrm>
            <a:off x="2257425" y="1371600"/>
            <a:ext cx="5135563" cy="3803650"/>
          </a:xfrm>
          <a:prstGeom prst="rect">
            <a:avLst/>
          </a:prstGeom>
          <a:noFill/>
          <a:ln w="9525">
            <a:noFill/>
          </a:ln>
        </p:spPr>
      </p:pic>
      <p:sp>
        <p:nvSpPr>
          <p:cNvPr id="6" name="TextBox 4"/>
          <p:cNvSpPr txBox="1">
            <a:spLocks noChangeArrowheads="1"/>
          </p:cNvSpPr>
          <p:nvPr/>
        </p:nvSpPr>
        <p:spPr bwMode="auto">
          <a:xfrm>
            <a:off x="528638" y="5300663"/>
            <a:ext cx="8228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默克尔总理：明年的中德青年交流年可以从合肥学院开始。</a:t>
            </a:r>
            <a:endParaRPr kumimoji="0" lang="zh-CN" altLang="en-US"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1746" name="Picture 2" descr="E:\9f8f1c46-4f10-478d-afbe-2da138d528fe.jpg"/>
          <p:cNvPicPr>
            <a:picLocks noChangeAspect="1"/>
          </p:cNvPicPr>
          <p:nvPr/>
        </p:nvPicPr>
        <p:blipFill>
          <a:blip r:embed="rId1"/>
          <a:stretch>
            <a:fillRect/>
          </a:stretch>
        </p:blipFill>
        <p:spPr>
          <a:xfrm>
            <a:off x="595313" y="1484313"/>
            <a:ext cx="2392362" cy="1987550"/>
          </a:xfrm>
          <a:prstGeom prst="rect">
            <a:avLst/>
          </a:prstGeom>
          <a:noFill/>
          <a:ln w="9525">
            <a:noFill/>
          </a:ln>
        </p:spPr>
      </p:pic>
      <p:pic>
        <p:nvPicPr>
          <p:cNvPr id="31747" name="Picture 3" descr="E:\rdn_56330f1b06615.jpg"/>
          <p:cNvPicPr>
            <a:picLocks noChangeAspect="1"/>
          </p:cNvPicPr>
          <p:nvPr/>
        </p:nvPicPr>
        <p:blipFill>
          <a:blip r:embed="rId2"/>
          <a:stretch>
            <a:fillRect/>
          </a:stretch>
        </p:blipFill>
        <p:spPr>
          <a:xfrm>
            <a:off x="3100388" y="2349500"/>
            <a:ext cx="2984500" cy="2417763"/>
          </a:xfrm>
          <a:prstGeom prst="rect">
            <a:avLst/>
          </a:prstGeom>
          <a:noFill/>
          <a:ln w="9525">
            <a:noFill/>
          </a:ln>
        </p:spPr>
      </p:pic>
      <p:pic>
        <p:nvPicPr>
          <p:cNvPr id="31748" name="Picture 4" descr="E:\rdn_56330f1a707ef.jpg"/>
          <p:cNvPicPr>
            <a:picLocks noChangeAspect="1"/>
          </p:cNvPicPr>
          <p:nvPr/>
        </p:nvPicPr>
        <p:blipFill>
          <a:blip r:embed="rId3"/>
          <a:stretch>
            <a:fillRect/>
          </a:stretch>
        </p:blipFill>
        <p:spPr>
          <a:xfrm>
            <a:off x="6197600" y="1325563"/>
            <a:ext cx="2236788" cy="2146300"/>
          </a:xfrm>
          <a:prstGeom prst="rect">
            <a:avLst/>
          </a:prstGeom>
          <a:noFill/>
          <a:ln w="9525">
            <a:noFill/>
          </a:ln>
        </p:spPr>
      </p:pic>
      <p:pic>
        <p:nvPicPr>
          <p:cNvPr id="31749" name="Picture 5" descr="E:\28161_4583515_798048.jpg"/>
          <p:cNvPicPr>
            <a:picLocks noChangeAspect="1"/>
          </p:cNvPicPr>
          <p:nvPr/>
        </p:nvPicPr>
        <p:blipFill>
          <a:blip r:embed="rId4"/>
          <a:stretch>
            <a:fillRect/>
          </a:stretch>
        </p:blipFill>
        <p:spPr>
          <a:xfrm>
            <a:off x="576263" y="4208463"/>
            <a:ext cx="2411412" cy="2143125"/>
          </a:xfrm>
          <a:prstGeom prst="rect">
            <a:avLst/>
          </a:prstGeom>
          <a:noFill/>
          <a:ln w="9525">
            <a:noFill/>
          </a:ln>
        </p:spPr>
      </p:pic>
      <p:pic>
        <p:nvPicPr>
          <p:cNvPr id="31750" name="Picture 6" descr="E:\ec0f1389-c0ef-4e36-a143-3535113b4ef1.jpg"/>
          <p:cNvPicPr>
            <a:picLocks noChangeAspect="1"/>
          </p:cNvPicPr>
          <p:nvPr/>
        </p:nvPicPr>
        <p:blipFill>
          <a:blip r:embed="rId5"/>
          <a:stretch>
            <a:fillRect/>
          </a:stretch>
        </p:blipFill>
        <p:spPr>
          <a:xfrm>
            <a:off x="6197600" y="4365625"/>
            <a:ext cx="2189163" cy="1954213"/>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2770" name="内容占位符 16" descr="01-4"/>
          <p:cNvPicPr>
            <a:picLocks noGrp="1" noChangeAspect="1"/>
          </p:cNvPicPr>
          <p:nvPr>
            <p:ph type="subTitle" idx="1"/>
          </p:nvPr>
        </p:nvPicPr>
        <p:blipFill>
          <a:blip r:embed="rId1"/>
          <a:stretch>
            <a:fillRect/>
          </a:stretch>
        </p:blipFill>
        <p:spPr>
          <a:xfrm>
            <a:off x="539750" y="1255713"/>
            <a:ext cx="7896225" cy="5076825"/>
          </a:xfrm>
        </p:spPr>
      </p:pic>
      <p:sp>
        <p:nvSpPr>
          <p:cNvPr id="32771" name="文本框 5"/>
          <p:cNvSpPr txBox="1"/>
          <p:nvPr/>
        </p:nvSpPr>
        <p:spPr>
          <a:xfrm>
            <a:off x="4730750" y="1533525"/>
            <a:ext cx="3649663" cy="552450"/>
          </a:xfrm>
          <a:prstGeom prst="rect">
            <a:avLst/>
          </a:prstGeom>
          <a:solidFill>
            <a:srgbClr val="00B0F0"/>
          </a:solidFill>
          <a:ln w="9525">
            <a:noFill/>
          </a:ln>
        </p:spPr>
        <p:txBody>
          <a:bodyPr wrap="square" anchor="t">
            <a:spAutoFit/>
          </a:bodyPr>
          <a:p>
            <a:pPr algn="ctr">
              <a:buFont typeface="Arial" panose="020B0604020202020204" pitchFamily="34" charset="0"/>
              <a:buNone/>
            </a:pPr>
            <a:r>
              <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中德校企协同创新中心 </a:t>
            </a:r>
            <a:endPar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buFont typeface="Arial" panose="020B0604020202020204" pitchFamily="34" charset="0"/>
              <a:buNone/>
            </a:pPr>
            <a:r>
              <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Chinesisch-</a:t>
            </a:r>
            <a:r>
              <a:rPr lang="en-US"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D</a:t>
            </a:r>
            <a:r>
              <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eutsches Innovationszentrum für Hochschul-Unternehmen-Koorperation </a:t>
            </a:r>
            <a:endPar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任意多边形 2"/>
          <p:cNvSpPr/>
          <p:nvPr/>
        </p:nvSpPr>
        <p:spPr>
          <a:xfrm>
            <a:off x="4257675" y="2295525"/>
            <a:ext cx="552450" cy="449263"/>
          </a:xfrm>
          <a:custGeom>
            <a:avLst/>
            <a:gdLst>
              <a:gd name="connisteX0" fmla="*/ 0 w 521970"/>
              <a:gd name="connsiteY0" fmla="*/ 174625 h 565785"/>
              <a:gd name="connisteX1" fmla="*/ 456565 w 521970"/>
              <a:gd name="connsiteY1" fmla="*/ 0 h 565785"/>
              <a:gd name="connisteX2" fmla="*/ 521970 w 521970"/>
              <a:gd name="connsiteY2" fmla="*/ 101600 h 565785"/>
              <a:gd name="connisteX3" fmla="*/ 521970 w 521970"/>
              <a:gd name="connsiteY3" fmla="*/ 421005 h 565785"/>
              <a:gd name="connisteX4" fmla="*/ 130175 w 521970"/>
              <a:gd name="connsiteY4" fmla="*/ 565785 h 565785"/>
              <a:gd name="connisteX5" fmla="*/ 21590 w 521970"/>
              <a:gd name="connsiteY5" fmla="*/ 427990 h 565785"/>
              <a:gd name="connisteX6" fmla="*/ 0 w 521970"/>
              <a:gd name="connsiteY6" fmla="*/ 174625 h 5657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521970" h="565785">
                <a:moveTo>
                  <a:pt x="0" y="174625"/>
                </a:moveTo>
                <a:lnTo>
                  <a:pt x="456565" y="0"/>
                </a:lnTo>
                <a:lnTo>
                  <a:pt x="521970" y="101600"/>
                </a:lnTo>
                <a:lnTo>
                  <a:pt x="521970" y="421005"/>
                </a:lnTo>
                <a:lnTo>
                  <a:pt x="130175" y="565785"/>
                </a:lnTo>
                <a:lnTo>
                  <a:pt x="21590" y="427990"/>
                </a:lnTo>
                <a:lnTo>
                  <a:pt x="0" y="174625"/>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任意多边形 4"/>
          <p:cNvSpPr/>
          <p:nvPr/>
        </p:nvSpPr>
        <p:spPr>
          <a:xfrm>
            <a:off x="5400675" y="2085975"/>
            <a:ext cx="3109913" cy="1323975"/>
          </a:xfrm>
          <a:custGeom>
            <a:avLst/>
            <a:gdLst>
              <a:gd name="connisteX0" fmla="*/ 0 w 4053205"/>
              <a:gd name="connsiteY0" fmla="*/ 348615 h 1522730"/>
              <a:gd name="connisteX1" fmla="*/ 391795 w 4053205"/>
              <a:gd name="connsiteY1" fmla="*/ 203200 h 1522730"/>
              <a:gd name="connisteX2" fmla="*/ 384175 w 4053205"/>
              <a:gd name="connsiteY2" fmla="*/ 94615 h 1522730"/>
              <a:gd name="connisteX3" fmla="*/ 594360 w 4053205"/>
              <a:gd name="connsiteY3" fmla="*/ 0 h 1522730"/>
              <a:gd name="connisteX4" fmla="*/ 4053205 w 4053205"/>
              <a:gd name="connsiteY4" fmla="*/ 725170 h 1522730"/>
              <a:gd name="connisteX5" fmla="*/ 4046220 w 4053205"/>
              <a:gd name="connsiteY5" fmla="*/ 1233170 h 1522730"/>
              <a:gd name="connisteX6" fmla="*/ 3422650 w 4053205"/>
              <a:gd name="connsiteY6" fmla="*/ 1522730 h 1522730"/>
              <a:gd name="connisteX7" fmla="*/ 2784475 w 4053205"/>
              <a:gd name="connsiteY7" fmla="*/ 979170 h 1522730"/>
              <a:gd name="connisteX8" fmla="*/ 1486535 w 4053205"/>
              <a:gd name="connsiteY8" fmla="*/ 674370 h 1522730"/>
              <a:gd name="connisteX9" fmla="*/ 1486535 w 4053205"/>
              <a:gd name="connsiteY9" fmla="*/ 594995 h 1522730"/>
              <a:gd name="connisteX10" fmla="*/ 1392555 w 4053205"/>
              <a:gd name="connsiteY10" fmla="*/ 551180 h 1522730"/>
              <a:gd name="connisteX11" fmla="*/ 1225550 w 4053205"/>
              <a:gd name="connsiteY11" fmla="*/ 623570 h 1522730"/>
              <a:gd name="connisteX12" fmla="*/ 1138555 w 4053205"/>
              <a:gd name="connsiteY12" fmla="*/ 601980 h 1522730"/>
              <a:gd name="connisteX13" fmla="*/ 1138555 w 4053205"/>
              <a:gd name="connsiteY13" fmla="*/ 529590 h 1522730"/>
              <a:gd name="connisteX14" fmla="*/ 1058545 w 4053205"/>
              <a:gd name="connsiteY14" fmla="*/ 471805 h 1522730"/>
              <a:gd name="connisteX15" fmla="*/ 862965 w 4053205"/>
              <a:gd name="connsiteY15" fmla="*/ 536575 h 1522730"/>
              <a:gd name="connisteX16" fmla="*/ 805180 w 4053205"/>
              <a:gd name="connsiteY16" fmla="*/ 514985 h 1522730"/>
              <a:gd name="connisteX17" fmla="*/ 805180 w 4053205"/>
              <a:gd name="connsiteY17" fmla="*/ 457200 h 1522730"/>
              <a:gd name="connisteX18" fmla="*/ 746760 w 4053205"/>
              <a:gd name="connsiteY18" fmla="*/ 406400 h 1522730"/>
              <a:gd name="connisteX19" fmla="*/ 507365 w 4053205"/>
              <a:gd name="connsiteY19" fmla="*/ 464185 h 1522730"/>
              <a:gd name="connisteX20" fmla="*/ 0 w 4053205"/>
              <a:gd name="connsiteY20" fmla="*/ 348615 h 15227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Lst>
            <a:rect l="l" t="t" r="r" b="b"/>
            <a:pathLst>
              <a:path w="4053205" h="1522730">
                <a:moveTo>
                  <a:pt x="0" y="348615"/>
                </a:moveTo>
                <a:lnTo>
                  <a:pt x="391795" y="203200"/>
                </a:lnTo>
                <a:lnTo>
                  <a:pt x="384175" y="94615"/>
                </a:lnTo>
                <a:lnTo>
                  <a:pt x="594360" y="0"/>
                </a:lnTo>
                <a:lnTo>
                  <a:pt x="4053205" y="725170"/>
                </a:lnTo>
                <a:lnTo>
                  <a:pt x="4046220" y="1233170"/>
                </a:lnTo>
                <a:lnTo>
                  <a:pt x="3422650" y="1522730"/>
                </a:lnTo>
                <a:lnTo>
                  <a:pt x="2784475" y="979170"/>
                </a:lnTo>
                <a:lnTo>
                  <a:pt x="1486535" y="674370"/>
                </a:lnTo>
                <a:lnTo>
                  <a:pt x="1486535" y="594995"/>
                </a:lnTo>
                <a:lnTo>
                  <a:pt x="1392555" y="551180"/>
                </a:lnTo>
                <a:lnTo>
                  <a:pt x="1225550" y="623570"/>
                </a:lnTo>
                <a:lnTo>
                  <a:pt x="1138555" y="601980"/>
                </a:lnTo>
                <a:lnTo>
                  <a:pt x="1138555" y="529590"/>
                </a:lnTo>
                <a:lnTo>
                  <a:pt x="1058545" y="471805"/>
                </a:lnTo>
                <a:lnTo>
                  <a:pt x="862965" y="536575"/>
                </a:lnTo>
                <a:lnTo>
                  <a:pt x="805180" y="514985"/>
                </a:lnTo>
                <a:lnTo>
                  <a:pt x="805180" y="457200"/>
                </a:lnTo>
                <a:lnTo>
                  <a:pt x="746760" y="406400"/>
                </a:lnTo>
                <a:lnTo>
                  <a:pt x="507365" y="464185"/>
                </a:lnTo>
                <a:lnTo>
                  <a:pt x="0" y="348615"/>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774" name="文本框 10"/>
          <p:cNvSpPr txBox="1"/>
          <p:nvPr/>
        </p:nvSpPr>
        <p:spPr>
          <a:xfrm>
            <a:off x="1214438" y="1603375"/>
            <a:ext cx="3373437" cy="692150"/>
          </a:xfrm>
          <a:prstGeom prst="rect">
            <a:avLst/>
          </a:prstGeom>
          <a:solidFill>
            <a:srgbClr val="00B0F0"/>
          </a:solidFill>
          <a:ln w="9525">
            <a:noFill/>
          </a:ln>
        </p:spPr>
        <p:txBody>
          <a:bodyPr wrap="square" anchor="t">
            <a:spAutoFit/>
          </a:bodyPr>
          <a:p>
            <a:pPr algn="ctr">
              <a:lnSpc>
                <a:spcPct val="130000"/>
              </a:lnSpc>
              <a:buFont typeface="Arial" panose="020B0604020202020204" pitchFamily="34" charset="0"/>
              <a:buNone/>
            </a:pPr>
            <a:r>
              <a:rPr lang="zh-CN" altLang="en-US" sz="1000" b="1">
                <a:solidFill>
                  <a:schemeClr val="bg1"/>
                </a:solidFill>
                <a:latin typeface="微软雅黑" panose="020B0503020204020204" pitchFamily="34" charset="-122"/>
                <a:ea typeface="微软雅黑" panose="020B0503020204020204" pitchFamily="34" charset="-122"/>
              </a:rPr>
              <a:t>中德青年学生创业孵化中心</a:t>
            </a:r>
            <a:endParaRPr lang="zh-CN" altLang="en-US" sz="1000" b="1">
              <a:solidFill>
                <a:schemeClr val="bg1"/>
              </a:solidFill>
              <a:latin typeface="微软雅黑" panose="020B0503020204020204" pitchFamily="34" charset="-122"/>
              <a:ea typeface="微软雅黑" panose="020B0503020204020204" pitchFamily="34" charset="-122"/>
            </a:endParaRPr>
          </a:p>
          <a:p>
            <a:pPr algn="ctr">
              <a:lnSpc>
                <a:spcPct val="130000"/>
              </a:lnSpc>
              <a:buFont typeface="Arial" panose="020B0604020202020204" pitchFamily="34" charset="0"/>
              <a:buNone/>
            </a:pPr>
            <a:r>
              <a:rPr lang="de-CH" altLang="zh-CN" sz="1000" b="1">
                <a:solidFill>
                  <a:schemeClr val="bg1"/>
                </a:solidFill>
                <a:latin typeface="微软雅黑" panose="020B0503020204020204" pitchFamily="34" charset="-122"/>
                <a:ea typeface="微软雅黑" panose="020B0503020204020204" pitchFamily="34" charset="-122"/>
              </a:rPr>
              <a:t>Chinesisch-Deutsches Inkubationszentrum für Unternehmensgrüdung</a:t>
            </a:r>
            <a:endParaRPr lang="de-CH" altLang="zh-CN" sz="1000" b="1">
              <a:solidFill>
                <a:schemeClr val="bg1"/>
              </a:solidFill>
              <a:latin typeface="微软雅黑" panose="020B0503020204020204" pitchFamily="34" charset="-122"/>
              <a:ea typeface="微软雅黑" panose="020B0503020204020204" pitchFamily="34" charset="-122"/>
            </a:endParaRPr>
          </a:p>
        </p:txBody>
      </p:sp>
      <p:sp>
        <p:nvSpPr>
          <p:cNvPr id="32775" name="文本框 12"/>
          <p:cNvSpPr txBox="1"/>
          <p:nvPr/>
        </p:nvSpPr>
        <p:spPr>
          <a:xfrm>
            <a:off x="1030288" y="3781425"/>
            <a:ext cx="3113087" cy="582613"/>
          </a:xfrm>
          <a:prstGeom prst="rect">
            <a:avLst/>
          </a:prstGeom>
          <a:solidFill>
            <a:srgbClr val="00B0F0"/>
          </a:solidFill>
          <a:ln w="9525">
            <a:noFill/>
          </a:ln>
        </p:spPr>
        <p:txBody>
          <a:bodyPr wrap="square" anchor="t">
            <a:spAutoFit/>
          </a:bodyPr>
          <a:p>
            <a:pPr algn="ctr">
              <a:buFont typeface="Arial" panose="020B0604020202020204" pitchFamily="34" charset="0"/>
              <a:buNone/>
            </a:pPr>
            <a:r>
              <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中德人才交流中心 </a:t>
            </a:r>
            <a:endPar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buFont typeface="Arial" panose="020B0604020202020204" pitchFamily="34" charset="0"/>
              <a:buNone/>
            </a:pPr>
            <a:r>
              <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Chinesisch-Deutsches Zentrum für Personalaustausch</a:t>
            </a:r>
            <a:r>
              <a:rPr lang="de-CH" altLang="zh-CN" sz="1200" b="1">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de-CH" altLang="zh-CN" sz="12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任意多边形 3"/>
          <p:cNvSpPr/>
          <p:nvPr/>
        </p:nvSpPr>
        <p:spPr>
          <a:xfrm>
            <a:off x="1960563" y="4873625"/>
            <a:ext cx="995363" cy="1001713"/>
          </a:xfrm>
          <a:custGeom>
            <a:avLst/>
            <a:gdLst>
              <a:gd name="connisteX0" fmla="*/ 0 w 1544955"/>
              <a:gd name="connsiteY0" fmla="*/ 333375 h 1036955"/>
              <a:gd name="connisteX1" fmla="*/ 696595 w 1544955"/>
              <a:gd name="connsiteY1" fmla="*/ 1036955 h 1036955"/>
              <a:gd name="connisteX2" fmla="*/ 1544955 w 1544955"/>
              <a:gd name="connsiteY2" fmla="*/ 710565 h 1036955"/>
              <a:gd name="connisteX3" fmla="*/ 862965 w 1544955"/>
              <a:gd name="connsiteY3" fmla="*/ 0 h 1036955"/>
              <a:gd name="connisteX4" fmla="*/ 0 w 1544955"/>
              <a:gd name="connsiteY4" fmla="*/ 333375 h 10369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544955" h="1036955">
                <a:moveTo>
                  <a:pt x="0" y="333375"/>
                </a:moveTo>
                <a:lnTo>
                  <a:pt x="696595" y="1036955"/>
                </a:lnTo>
                <a:lnTo>
                  <a:pt x="1544955" y="710565"/>
                </a:lnTo>
                <a:lnTo>
                  <a:pt x="862965" y="0"/>
                </a:lnTo>
                <a:lnTo>
                  <a:pt x="0" y="333375"/>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任意多边形 8"/>
          <p:cNvSpPr/>
          <p:nvPr/>
        </p:nvSpPr>
        <p:spPr>
          <a:xfrm rot="480000">
            <a:off x="2995613" y="4886325"/>
            <a:ext cx="952500" cy="614363"/>
          </a:xfrm>
          <a:custGeom>
            <a:avLst/>
            <a:gdLst>
              <a:gd name="connisteX0" fmla="*/ 63500 w 1304925"/>
              <a:gd name="connsiteY0" fmla="*/ 330835 h 776605"/>
              <a:gd name="connisteX1" fmla="*/ 948055 w 1304925"/>
              <a:gd name="connsiteY1" fmla="*/ 0 h 776605"/>
              <a:gd name="connisteX2" fmla="*/ 1304925 w 1304925"/>
              <a:gd name="connsiteY2" fmla="*/ 343535 h 776605"/>
              <a:gd name="connisteX3" fmla="*/ 330835 w 1304925"/>
              <a:gd name="connsiteY3" fmla="*/ 776605 h 776605"/>
              <a:gd name="connisteX4" fmla="*/ 0 w 1304925"/>
              <a:gd name="connsiteY4" fmla="*/ 381635 h 776605"/>
              <a:gd name="connisteX5" fmla="*/ 63500 w 1304925"/>
              <a:gd name="connsiteY5" fmla="*/ 330835 h 7766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304925" h="776605">
                <a:moveTo>
                  <a:pt x="63500" y="330835"/>
                </a:moveTo>
                <a:lnTo>
                  <a:pt x="948055" y="0"/>
                </a:lnTo>
                <a:lnTo>
                  <a:pt x="1304925" y="343535"/>
                </a:lnTo>
                <a:lnTo>
                  <a:pt x="330835" y="776605"/>
                </a:lnTo>
                <a:lnTo>
                  <a:pt x="0" y="381635"/>
                </a:lnTo>
                <a:lnTo>
                  <a:pt x="63500" y="330835"/>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任意多边形 11"/>
          <p:cNvSpPr/>
          <p:nvPr/>
        </p:nvSpPr>
        <p:spPr>
          <a:xfrm rot="420000">
            <a:off x="2589213" y="4238625"/>
            <a:ext cx="1035050" cy="788988"/>
          </a:xfrm>
          <a:custGeom>
            <a:avLst/>
            <a:gdLst>
              <a:gd name="connisteX0" fmla="*/ 63500 w 1304925"/>
              <a:gd name="connsiteY0" fmla="*/ 330835 h 776605"/>
              <a:gd name="connisteX1" fmla="*/ 948055 w 1304925"/>
              <a:gd name="connsiteY1" fmla="*/ 0 h 776605"/>
              <a:gd name="connisteX2" fmla="*/ 1304925 w 1304925"/>
              <a:gd name="connsiteY2" fmla="*/ 343535 h 776605"/>
              <a:gd name="connisteX3" fmla="*/ 330835 w 1304925"/>
              <a:gd name="connsiteY3" fmla="*/ 776605 h 776605"/>
              <a:gd name="connisteX4" fmla="*/ 0 w 1304925"/>
              <a:gd name="connsiteY4" fmla="*/ 381635 h 776605"/>
              <a:gd name="connisteX5" fmla="*/ 63500 w 1304925"/>
              <a:gd name="connsiteY5" fmla="*/ 330835 h 7766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304925" h="776605">
                <a:moveTo>
                  <a:pt x="63500" y="330835"/>
                </a:moveTo>
                <a:lnTo>
                  <a:pt x="948055" y="0"/>
                </a:lnTo>
                <a:lnTo>
                  <a:pt x="1304925" y="343535"/>
                </a:lnTo>
                <a:lnTo>
                  <a:pt x="330835" y="776605"/>
                </a:lnTo>
                <a:lnTo>
                  <a:pt x="0" y="381635"/>
                </a:lnTo>
                <a:lnTo>
                  <a:pt x="63500" y="330835"/>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779" name="文本框 5"/>
          <p:cNvSpPr txBox="1"/>
          <p:nvPr/>
        </p:nvSpPr>
        <p:spPr>
          <a:xfrm>
            <a:off x="530225" y="4533900"/>
            <a:ext cx="1636713" cy="552450"/>
          </a:xfrm>
          <a:prstGeom prst="rect">
            <a:avLst/>
          </a:prstGeom>
          <a:solidFill>
            <a:srgbClr val="00B0F0"/>
          </a:solidFill>
          <a:ln w="9525">
            <a:noFill/>
          </a:ln>
        </p:spPr>
        <p:txBody>
          <a:bodyPr wrap="square" anchor="t">
            <a:spAutoFit/>
          </a:bodyPr>
          <a:p>
            <a:pPr algn="ctr">
              <a:buFont typeface="Arial" panose="020B0604020202020204" pitchFamily="34" charset="0"/>
              <a:buNone/>
            </a:pPr>
            <a:r>
              <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合肥德国应用科学学院 </a:t>
            </a:r>
            <a:endPar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buFont typeface="Arial" panose="020B0604020202020204" pitchFamily="34" charset="0"/>
              <a:buNone/>
            </a:pPr>
            <a:r>
              <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Deutsche Hochschule Hefei (DHH</a:t>
            </a:r>
            <a:r>
              <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000" b="1">
              <a:solidFill>
                <a:schemeClr val="bg1"/>
              </a:solidFill>
              <a:latin typeface="微软雅黑" panose="020B0503020204020204" pitchFamily="34" charset="-122"/>
              <a:ea typeface="微软雅黑" panose="020B0503020204020204" pitchFamily="34" charset="-122"/>
            </a:endParaRPr>
          </a:p>
        </p:txBody>
      </p:sp>
      <p:sp>
        <p:nvSpPr>
          <p:cNvPr id="32780" name="文本框 9"/>
          <p:cNvSpPr txBox="1"/>
          <p:nvPr/>
        </p:nvSpPr>
        <p:spPr>
          <a:xfrm>
            <a:off x="3921125" y="4873625"/>
            <a:ext cx="2789238" cy="708025"/>
          </a:xfrm>
          <a:prstGeom prst="rect">
            <a:avLst/>
          </a:prstGeom>
          <a:solidFill>
            <a:srgbClr val="00B0F0"/>
          </a:solidFill>
          <a:ln w="9525">
            <a:noFill/>
          </a:ln>
        </p:spPr>
        <p:txBody>
          <a:bodyPr wrap="square" anchor="t">
            <a:spAutoFit/>
          </a:bodyPr>
          <a:p>
            <a:pPr algn="ctr">
              <a:buFont typeface="Arial" panose="020B0604020202020204" pitchFamily="34" charset="0"/>
              <a:buNone/>
            </a:pPr>
            <a:r>
              <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中德应用型高校教师能力发展中心 </a:t>
            </a:r>
            <a:endParaRPr lang="zh-CN" altLang="en-US" sz="10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buFont typeface="Arial" panose="020B0604020202020204" pitchFamily="34" charset="0"/>
              <a:buNone/>
            </a:pPr>
            <a:r>
              <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Chinesisch-Deutsches Kompetanzzentrum für anwendungsorientierte Hochschullehrer</a:t>
            </a:r>
            <a:endParaRPr lang="de-CH" altLang="zh-CN" sz="10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文本框 1"/>
          <p:cNvSpPr txBox="1"/>
          <p:nvPr/>
        </p:nvSpPr>
        <p:spPr>
          <a:xfrm>
            <a:off x="3168650" y="723900"/>
            <a:ext cx="4516438" cy="520700"/>
          </a:xfrm>
          <a:prstGeom prst="rect">
            <a:avLst/>
          </a:prstGeom>
          <a:noFill/>
        </p:spPr>
        <p:txBody>
          <a:bodyPr wrap="square" rtlCol="0" anchor="t">
            <a:spAutoFit/>
          </a:bodyPr>
          <a:p>
            <a:pPr marR="0" algn="ctr" defTabSz="914400" fontAlgn="auto">
              <a:spcBef>
                <a:spcPts val="0"/>
              </a:spcBef>
              <a:spcAft>
                <a:spcPts val="0"/>
              </a:spcAft>
              <a:buClrTx/>
              <a:buSzTx/>
              <a:buFontTx/>
              <a:buNone/>
              <a:defRPr/>
            </a:pPr>
            <a:r>
              <a:rPr kumimoji="0" lang="zh-CN" altLang="en-US" sz="2800" b="1" u="sng" kern="0" cap="none" spc="0" normalizeH="0" baseline="0" noProof="0" smtClean="0">
                <a:solidFill>
                  <a:srgbClr val="FF0000"/>
                </a:solidFill>
                <a:latin typeface="Arial" panose="020B0604020202020204" pitchFamily="34" charset="0"/>
                <a:ea typeface="宋体" panose="02010600030101010101" pitchFamily="2" charset="-122"/>
                <a:cs typeface="+mn-cs"/>
                <a:sym typeface="+mn-ea"/>
              </a:rPr>
              <a:t>中德教育合作示范基地</a:t>
            </a:r>
            <a:endParaRPr kumimoji="0" lang="zh-CN" altLang="en-US" sz="2800" b="1" u="sng" kern="0" cap="none" spc="0" normalizeH="0" baseline="0" noProof="0" smtClean="0">
              <a:solidFill>
                <a:srgbClr val="FF0000"/>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图片 1"/>
          <p:cNvPicPr>
            <a:picLocks noChangeAspect="1"/>
          </p:cNvPicPr>
          <p:nvPr/>
        </p:nvPicPr>
        <p:blipFill>
          <a:blip r:embed="rId1"/>
          <a:stretch>
            <a:fillRect/>
          </a:stretch>
        </p:blipFill>
        <p:spPr>
          <a:xfrm>
            <a:off x="539750" y="1470025"/>
            <a:ext cx="7834313" cy="4911725"/>
          </a:xfrm>
          <a:prstGeom prst="rect">
            <a:avLst/>
          </a:prstGeom>
          <a:noFill/>
          <a:ln w="9525">
            <a:noFill/>
          </a:ln>
        </p:spPr>
      </p:pic>
      <p:sp>
        <p:nvSpPr>
          <p:cNvPr id="33794" name="Rectangle 13"/>
          <p:cNvSpPr txBox="1"/>
          <p:nvPr/>
        </p:nvSpPr>
        <p:spPr>
          <a:xfrm>
            <a:off x="539750" y="620713"/>
            <a:ext cx="783431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r>
              <a:rPr lang="zh-CN" altLang="en-US" sz="2400" b="1" u="sng" dirty="0">
                <a:solidFill>
                  <a:srgbClr val="FF0000"/>
                </a:solidFill>
                <a:latin typeface="Arial" panose="020B0604020202020204" pitchFamily="34" charset="0"/>
                <a:ea typeface="黑体" panose="02010609060101010101" pitchFamily="49" charset="-122"/>
              </a:rPr>
              <a:t>国家和省级领导对学校的关心 </a:t>
            </a:r>
            <a:endParaRPr lang="zh-CN" altLang="en-US" sz="2400" b="1" u="sng" dirty="0">
              <a:solidFill>
                <a:srgbClr val="FF0000"/>
              </a:solidFill>
              <a:latin typeface="Arial" panose="020B0604020202020204" pitchFamily="34" charset="0"/>
              <a:ea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sp>
        <p:nvSpPr>
          <p:cNvPr id="34818" name="矩形 1"/>
          <p:cNvSpPr/>
          <p:nvPr/>
        </p:nvSpPr>
        <p:spPr>
          <a:xfrm>
            <a:off x="539750" y="2493963"/>
            <a:ext cx="8135938" cy="2614612"/>
          </a:xfrm>
          <a:prstGeom prst="rect">
            <a:avLst/>
          </a:prstGeom>
          <a:noFill/>
          <a:ln w="9525">
            <a:noFill/>
          </a:ln>
        </p:spPr>
        <p:txBody>
          <a:bodyPr anchor="t">
            <a:spAutoFit/>
          </a:bodyPr>
          <a:p>
            <a:r>
              <a:rPr lang="zh-CN" altLang="en-US" sz="2800" b="1" dirty="0">
                <a:solidFill>
                  <a:srgbClr val="FF0000"/>
                </a:solidFill>
                <a:latin typeface="楷体" panose="02010609060101010101" pitchFamily="49" charset="-122"/>
                <a:ea typeface="楷体" panose="02010609060101010101" pitchFamily="49" charset="-122"/>
              </a:rPr>
              <a:t>合肥市“十三五”规划：</a:t>
            </a:r>
            <a:endParaRPr lang="en-US" altLang="zh-CN" sz="2800" b="1" dirty="0">
              <a:solidFill>
                <a:srgbClr val="FF0000"/>
              </a:solidFill>
              <a:latin typeface="楷体" panose="02010609060101010101" pitchFamily="49" charset="-122"/>
              <a:ea typeface="楷体" panose="02010609060101010101" pitchFamily="49" charset="-122"/>
            </a:endParaRPr>
          </a:p>
          <a:p>
            <a:r>
              <a:rPr lang="zh-CN" altLang="en-US" sz="2800" b="1" dirty="0">
                <a:solidFill>
                  <a:srgbClr val="000000"/>
                </a:solidFill>
                <a:latin typeface="楷体" panose="02010609060101010101" pitchFamily="49" charset="-122"/>
                <a:ea typeface="楷体" panose="02010609060101010101" pitchFamily="49" charset="-122"/>
              </a:rPr>
              <a:t>    合肥市支持合肥学院高水平创建应用型大学，在“十三五”期间（</a:t>
            </a:r>
            <a:r>
              <a:rPr lang="en-US" altLang="zh-CN" sz="2800" b="1" dirty="0">
                <a:solidFill>
                  <a:srgbClr val="FF0000"/>
                </a:solidFill>
                <a:latin typeface="楷体" panose="02010609060101010101" pitchFamily="49" charset="-122"/>
                <a:ea typeface="楷体" panose="02010609060101010101" pitchFamily="49" charset="-122"/>
              </a:rPr>
              <a:t>2020</a:t>
            </a:r>
            <a:r>
              <a:rPr lang="zh-CN" altLang="en-US" sz="2800" b="1" dirty="0">
                <a:solidFill>
                  <a:srgbClr val="FF0000"/>
                </a:solidFill>
                <a:latin typeface="楷体" panose="02010609060101010101" pitchFamily="49" charset="-122"/>
                <a:ea typeface="楷体" panose="02010609060101010101" pitchFamily="49" charset="-122"/>
              </a:rPr>
              <a:t>年</a:t>
            </a:r>
            <a:r>
              <a:rPr lang="zh-CN" altLang="en-US" sz="2800" b="1" dirty="0">
                <a:solidFill>
                  <a:srgbClr val="000000"/>
                </a:solidFill>
                <a:latin typeface="楷体" panose="02010609060101010101" pitchFamily="49" charset="-122"/>
                <a:ea typeface="楷体" panose="02010609060101010101" pitchFamily="49" charset="-122"/>
              </a:rPr>
              <a:t>）将申报建设合肥大学</a:t>
            </a:r>
            <a:endParaRPr lang="en-US" altLang="zh-CN" sz="2800" b="1" dirty="0">
              <a:solidFill>
                <a:srgbClr val="000000"/>
              </a:solidFill>
              <a:latin typeface="楷体" panose="02010609060101010101" pitchFamily="49" charset="-122"/>
              <a:ea typeface="楷体" panose="02010609060101010101" pitchFamily="49" charset="-122"/>
            </a:endParaRPr>
          </a:p>
          <a:p>
            <a:endParaRPr lang="en-US" altLang="zh-CN" sz="2800" dirty="0">
              <a:solidFill>
                <a:srgbClr val="FF0000"/>
              </a:solidFill>
              <a:latin typeface="楷体" panose="02010609060101010101" pitchFamily="49" charset="-122"/>
              <a:ea typeface="楷体" panose="02010609060101010101" pitchFamily="49" charset="-122"/>
            </a:endParaRPr>
          </a:p>
          <a:p>
            <a:r>
              <a:rPr lang="zh-CN" altLang="en-US" sz="2800" b="1" dirty="0">
                <a:solidFill>
                  <a:srgbClr val="FF0000"/>
                </a:solidFill>
                <a:latin typeface="黑体" panose="02010609060101010101" pitchFamily="49" charset="-122"/>
                <a:ea typeface="黑体" panose="02010609060101010101" pitchFamily="49" charset="-122"/>
              </a:rPr>
              <a:t>祝愿合肥学院能尽快更名为合肥大学</a:t>
            </a:r>
            <a:endParaRPr lang="en-US" altLang="zh-CN" sz="2800" b="1" dirty="0">
              <a:solidFill>
                <a:srgbClr val="FF0000"/>
              </a:solidFill>
              <a:latin typeface="黑体" panose="02010609060101010101" pitchFamily="49" charset="-122"/>
              <a:ea typeface="黑体" panose="02010609060101010101" pitchFamily="49" charset="-122"/>
            </a:endParaRPr>
          </a:p>
          <a:p>
            <a:endParaRPr lang="zh-CN" altLang="en-US" sz="2400" dirty="0">
              <a:solidFill>
                <a:srgbClr val="FF0000"/>
              </a:solidFill>
              <a:latin typeface="楷体" panose="02010609060101010101" pitchFamily="49" charset="-122"/>
              <a:ea typeface="楷体" panose="02010609060101010101" pitchFamily="49" charset="-122"/>
            </a:endParaRPr>
          </a:p>
        </p:txBody>
      </p:sp>
      <p:sp>
        <p:nvSpPr>
          <p:cNvPr id="34819" name="文本框 12"/>
          <p:cNvSpPr txBox="1"/>
          <p:nvPr/>
        </p:nvSpPr>
        <p:spPr>
          <a:xfrm>
            <a:off x="519113" y="1557338"/>
            <a:ext cx="4406900" cy="584200"/>
          </a:xfrm>
          <a:prstGeom prst="rect">
            <a:avLst/>
          </a:prstGeom>
          <a:noFill/>
          <a:ln w="9525">
            <a:noFill/>
          </a:ln>
        </p:spPr>
        <p:txBody>
          <a:bodyPr anchor="t">
            <a:spAutoFit/>
          </a:bodyPr>
          <a:p>
            <a:r>
              <a:rPr lang="zh-CN" altLang="en-US" sz="3200" b="1" dirty="0">
                <a:solidFill>
                  <a:srgbClr val="990000"/>
                </a:solidFill>
                <a:latin typeface="宋体" panose="02010600030101010101" pitchFamily="2" charset="-122"/>
                <a:ea typeface="黑体" panose="02010609060101010101" pitchFamily="49" charset="-122"/>
              </a:rPr>
              <a:t>美好愿景</a:t>
            </a:r>
            <a:endParaRPr lang="zh-CN" altLang="en-US" sz="3200" b="1" dirty="0">
              <a:solidFill>
                <a:srgbClr val="990000"/>
              </a:solidFill>
              <a:latin typeface="宋体" panose="02010600030101010101" pitchFamily="2" charset="-122"/>
              <a:ea typeface="黑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菱形 1"/>
          <p:cNvSpPr/>
          <p:nvPr/>
        </p:nvSpPr>
        <p:spPr>
          <a:xfrm>
            <a:off x="3221831" y="1514475"/>
            <a:ext cx="2700338" cy="2700338"/>
          </a:xfrm>
          <a:prstGeom prst="diamond">
            <a:avLst/>
          </a:prstGeom>
          <a:noFill/>
          <a:ln w="127000" cap="flat" cmpd="sng">
            <a:solidFill>
              <a:schemeClr val="accent1"/>
            </a:solidFill>
            <a:prstDash val="solid"/>
            <a:miter/>
            <a:headEnd type="none" w="med" len="med"/>
            <a:tailEnd type="none" w="med" len="med"/>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5123" name="文本框 5"/>
          <p:cNvSpPr txBox="1"/>
          <p:nvPr/>
        </p:nvSpPr>
        <p:spPr>
          <a:xfrm>
            <a:off x="1793081" y="4591050"/>
            <a:ext cx="5472113" cy="506730"/>
          </a:xfrm>
          <a:prstGeom prst="rect">
            <a:avLst/>
          </a:prstGeom>
          <a:noFill/>
          <a:ln w="9525">
            <a:noFill/>
          </a:ln>
        </p:spPr>
        <p:txBody>
          <a:bodyPr>
            <a:spAutoFit/>
          </a:bodyPr>
          <a:lstStyle/>
          <a:p>
            <a:pPr algn="ctr" eaLnBrk="1" hangingPunct="1">
              <a:buFont typeface="Arial" panose="020B0604020202020204" pitchFamily="34" charset="0"/>
            </a:pPr>
            <a:r>
              <a:rPr lang="zh-CN" altLang="en-US" sz="2700" b="1">
                <a:solidFill>
                  <a:srgbClr val="990000"/>
                </a:solidFill>
                <a:latin typeface="宋体" panose="02010600030101010101" pitchFamily="2" charset="-122"/>
                <a:ea typeface="黑体" panose="02010609060101010101" pitchFamily="49" charset="-122"/>
              </a:rPr>
              <a:t>二、能源材料与化工学院介绍</a:t>
            </a:r>
            <a:endParaRPr lang="zh-CN" altLang="en-US" sz="2700" b="1">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3156903" y="2265760"/>
            <a:ext cx="2828925" cy="1198880"/>
          </a:xfrm>
          <a:prstGeom prst="rect">
            <a:avLst/>
          </a:prstGeom>
          <a:noFill/>
          <a:ln w="9525">
            <a:noFill/>
          </a:ln>
        </p:spPr>
        <p:txBody>
          <a:bodyPr>
            <a:spAutoFit/>
          </a:bodyPr>
          <a:lstStyle/>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PART</a:t>
            </a:r>
            <a:endParaRPr lang="en-US" altLang="zh-CN" sz="3600" b="1">
              <a:solidFill>
                <a:schemeClr val="accent1"/>
              </a:solidFill>
              <a:latin typeface="Times New Roman" panose="02020603050405020304" pitchFamily="18" charset="0"/>
              <a:ea typeface="微软雅黑" panose="020B0503020204020204" pitchFamily="34" charset="-122"/>
            </a:endParaRPr>
          </a:p>
          <a:p>
            <a:pPr algn="ctr" eaLnBrk="1" hangingPunct="1">
              <a:buFont typeface="Arial" panose="020B0604020202020204" pitchFamily="34" charset="0"/>
            </a:pPr>
            <a:r>
              <a:rPr lang="en-US" sz="3600" b="1">
                <a:solidFill>
                  <a:schemeClr val="accent1"/>
                </a:solidFill>
                <a:latin typeface="Times New Roman" panose="02020603050405020304" pitchFamily="18" charset="0"/>
                <a:ea typeface="微软雅黑" panose="020B0503020204020204" pitchFamily="34" charset="-122"/>
              </a:rPr>
              <a:t>TWO</a:t>
            </a:r>
            <a:endParaRPr lang="en-US" sz="3600" b="1">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3157538" y="1437085"/>
            <a:ext cx="1350169" cy="1350169"/>
          </a:xfrm>
          <a:prstGeom prst="rtTriangle">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学院介绍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5842" name="图片 1"/>
          <p:cNvPicPr>
            <a:picLocks noChangeAspect="1"/>
          </p:cNvPicPr>
          <p:nvPr/>
        </p:nvPicPr>
        <p:blipFill>
          <a:blip r:embed="rId1"/>
          <a:stretch>
            <a:fillRect/>
          </a:stretch>
        </p:blipFill>
        <p:spPr>
          <a:xfrm>
            <a:off x="547688" y="1408113"/>
            <a:ext cx="7840662" cy="4468812"/>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学院介绍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6866" name="图片 1"/>
          <p:cNvPicPr>
            <a:picLocks noChangeAspect="1"/>
          </p:cNvPicPr>
          <p:nvPr/>
        </p:nvPicPr>
        <p:blipFill>
          <a:blip r:embed="rId1"/>
          <a:stretch>
            <a:fillRect/>
          </a:stretch>
        </p:blipFill>
        <p:spPr>
          <a:xfrm>
            <a:off x="755650" y="765175"/>
            <a:ext cx="7561263" cy="3427413"/>
          </a:xfrm>
          <a:prstGeom prst="rect">
            <a:avLst/>
          </a:prstGeom>
          <a:noFill/>
          <a:ln w="9525">
            <a:noFill/>
          </a:ln>
        </p:spPr>
      </p:pic>
      <p:sp>
        <p:nvSpPr>
          <p:cNvPr id="3" name="圆角矩形 2"/>
          <p:cNvSpPr/>
          <p:nvPr/>
        </p:nvSpPr>
        <p:spPr>
          <a:xfrm>
            <a:off x="3132138" y="1989138"/>
            <a:ext cx="576263" cy="20161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lt1"/>
              </a:solidFill>
              <a:effectLst/>
              <a:uLnTx/>
              <a:uFillTx/>
              <a:latin typeface="+mn-lt"/>
              <a:ea typeface="+mn-ea"/>
              <a:cs typeface="+mn-cs"/>
            </a:endParaRPr>
          </a:p>
        </p:txBody>
      </p:sp>
      <p:sp>
        <p:nvSpPr>
          <p:cNvPr id="36868" name="矩形 3"/>
          <p:cNvSpPr/>
          <p:nvPr/>
        </p:nvSpPr>
        <p:spPr>
          <a:xfrm>
            <a:off x="684213" y="4297363"/>
            <a:ext cx="7632700" cy="1893887"/>
          </a:xfrm>
          <a:prstGeom prst="rect">
            <a:avLst/>
          </a:prstGeom>
          <a:noFill/>
          <a:ln w="9525">
            <a:noFill/>
          </a:ln>
        </p:spPr>
        <p:txBody>
          <a:bodyPr wrap="square" anchor="t">
            <a:spAutoFit/>
          </a:bodyPr>
          <a:p>
            <a:pPr marL="0" lvl="2" indent="0" eaLnBrk="0" hangingPunct="0">
              <a:lnSpc>
                <a:spcPct val="150000"/>
              </a:lnSpc>
              <a:buSzPct val="100000"/>
            </a:pPr>
            <a:r>
              <a:rPr lang="zh-CN" altLang="zh-CN" u="sng" dirty="0">
                <a:solidFill>
                  <a:srgbClr val="FF0000"/>
                </a:solidFill>
                <a:latin typeface="Times New Roman" panose="02020603050405020304" pitchFamily="18" charset="0"/>
                <a:ea typeface="宋体" panose="02010600030101010101" pitchFamily="2" charset="-122"/>
              </a:rPr>
              <a:t>专业办学定位</a:t>
            </a:r>
            <a:endParaRPr lang="zh-CN" altLang="zh-CN" u="sng" dirty="0">
              <a:solidFill>
                <a:srgbClr val="FF0000"/>
              </a:solidFill>
              <a:latin typeface="Times New Roman" panose="02020603050405020304" pitchFamily="18" charset="0"/>
              <a:ea typeface="宋体" panose="02010600030101010101" pitchFamily="2" charset="-122"/>
            </a:endParaRPr>
          </a:p>
          <a:p>
            <a:pPr indent="304800" algn="just" eaLnBrk="0" hangingPunct="0">
              <a:lnSpc>
                <a:spcPct val="125000"/>
              </a:lnSpc>
            </a:pPr>
            <a:r>
              <a:rPr lang="zh-CN" altLang="zh-CN" dirty="0">
                <a:solidFill>
                  <a:srgbClr val="000000"/>
                </a:solidFill>
                <a:latin typeface="Times New Roman" panose="02020603050405020304" pitchFamily="18" charset="0"/>
                <a:ea typeface="仿宋_GB2312"/>
              </a:rPr>
              <a:t>面向</a:t>
            </a:r>
            <a:r>
              <a:rPr lang="zh-CN" altLang="zh-CN" b="1" u="sng" dirty="0">
                <a:solidFill>
                  <a:srgbClr val="0000FF"/>
                </a:solidFill>
                <a:latin typeface="Times New Roman" panose="02020603050405020304" pitchFamily="18" charset="0"/>
                <a:ea typeface="仿宋_GB2312"/>
              </a:rPr>
              <a:t>安徽及周边区域和社会需求</a:t>
            </a:r>
            <a:r>
              <a:rPr lang="zh-CN" altLang="zh-CN" dirty="0">
                <a:solidFill>
                  <a:srgbClr val="000000"/>
                </a:solidFill>
                <a:latin typeface="Times New Roman" panose="02020603050405020304" pitchFamily="18" charset="0"/>
                <a:ea typeface="仿宋_GB2312"/>
              </a:rPr>
              <a:t>，依据我校“地方性、应用型、国际化”办学定位，本专业定位确定为：立足合肥、面向安徽、延伸全国，培养德、智、体、美、劳全面发展，服务</a:t>
            </a:r>
            <a:r>
              <a:rPr lang="zh-CN" altLang="zh-CN" b="1" u="sng" dirty="0">
                <a:solidFill>
                  <a:srgbClr val="0000FF"/>
                </a:solidFill>
                <a:latin typeface="Times New Roman" panose="02020603050405020304" pitchFamily="18" charset="0"/>
                <a:ea typeface="仿宋_GB2312"/>
              </a:rPr>
              <a:t>能源、化工、材料及相关行业的生产一线关键技术和管理岗位应用型人才</a:t>
            </a:r>
            <a:r>
              <a:rPr lang="zh-CN" altLang="zh-CN" dirty="0">
                <a:solidFill>
                  <a:srgbClr val="000000"/>
                </a:solidFill>
                <a:latin typeface="Times New Roman" panose="02020603050405020304" pitchFamily="18" charset="0"/>
                <a:ea typeface="仿宋_GB2312"/>
              </a:rPr>
              <a:t>。</a:t>
            </a:r>
            <a:endParaRPr lang="zh-CN" altLang="zh-CN" dirty="0">
              <a:latin typeface="Times New Roman" panose="02020603050405020304" pitchFamily="18" charset="0"/>
              <a:ea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学院介绍</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7890" name="图片 1"/>
          <p:cNvPicPr>
            <a:picLocks noChangeAspect="1"/>
          </p:cNvPicPr>
          <p:nvPr/>
        </p:nvPicPr>
        <p:blipFill>
          <a:blip r:embed="rId1"/>
          <a:stretch>
            <a:fillRect/>
          </a:stretch>
        </p:blipFill>
        <p:spPr>
          <a:xfrm>
            <a:off x="684213" y="1484313"/>
            <a:ext cx="7632700" cy="4654550"/>
          </a:xfrm>
          <a:prstGeom prst="rect">
            <a:avLst/>
          </a:prstGeom>
          <a:noFill/>
          <a:ln w="9525">
            <a:noFill/>
          </a:ln>
        </p:spPr>
      </p:pic>
      <p:pic>
        <p:nvPicPr>
          <p:cNvPr id="37891" name="图片 2"/>
          <p:cNvPicPr>
            <a:picLocks noChangeAspect="1"/>
          </p:cNvPicPr>
          <p:nvPr/>
        </p:nvPicPr>
        <p:blipFill>
          <a:blip r:embed="rId2"/>
          <a:stretch>
            <a:fillRect/>
          </a:stretch>
        </p:blipFill>
        <p:spPr>
          <a:xfrm>
            <a:off x="690563" y="4076700"/>
            <a:ext cx="2792412" cy="1081088"/>
          </a:xfrm>
          <a:prstGeom prst="rect">
            <a:avLst/>
          </a:prstGeom>
          <a:noFill/>
          <a:ln w="9525">
            <a:noFill/>
          </a:ln>
        </p:spPr>
      </p:pic>
      <p:pic>
        <p:nvPicPr>
          <p:cNvPr id="37892" name="图片 3"/>
          <p:cNvPicPr>
            <a:picLocks noChangeAspect="1"/>
          </p:cNvPicPr>
          <p:nvPr/>
        </p:nvPicPr>
        <p:blipFill>
          <a:blip r:embed="rId3"/>
          <a:stretch>
            <a:fillRect/>
          </a:stretch>
        </p:blipFill>
        <p:spPr>
          <a:xfrm>
            <a:off x="671513" y="5084763"/>
            <a:ext cx="7645400" cy="43180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学院介绍</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38914" name="图片 4"/>
          <p:cNvPicPr>
            <a:picLocks noChangeAspect="1"/>
          </p:cNvPicPr>
          <p:nvPr/>
        </p:nvPicPr>
        <p:blipFill>
          <a:blip r:embed="rId1"/>
          <a:stretch>
            <a:fillRect/>
          </a:stretch>
        </p:blipFill>
        <p:spPr>
          <a:xfrm>
            <a:off x="539750" y="1196975"/>
            <a:ext cx="8064500" cy="518477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ext Box 3"/>
          <p:cNvSpPr txBox="1"/>
          <p:nvPr/>
        </p:nvSpPr>
        <p:spPr>
          <a:xfrm>
            <a:off x="601663" y="692150"/>
            <a:ext cx="2241550" cy="633413"/>
          </a:xfrm>
          <a:prstGeom prst="rect">
            <a:avLst/>
          </a:prstGeom>
          <a:noFill/>
          <a:ln w="9525">
            <a:noFill/>
          </a:ln>
        </p:spPr>
        <p:txBody>
          <a:bodyPr anchor="t">
            <a:spAutoFit/>
          </a:bodyPr>
          <a:p>
            <a:pPr algn="ctr">
              <a:lnSpc>
                <a:spcPct val="120000"/>
              </a:lnSpc>
              <a:spcBef>
                <a:spcPts val="1200"/>
              </a:spcBef>
            </a:pPr>
            <a:r>
              <a:rPr lang="zh-CN" altLang="en-US" sz="3200" dirty="0">
                <a:solidFill>
                  <a:srgbClr val="FF0000"/>
                </a:solidFill>
                <a:latin typeface="Times New Roman" panose="02020603050405020304" pitchFamily="18" charset="0"/>
                <a:ea typeface="微软雅黑" panose="020B0503020204020204" pitchFamily="34" charset="-122"/>
              </a:rPr>
              <a:t>提  纲</a:t>
            </a:r>
            <a:endParaRPr lang="en-US" altLang="zh-CN" sz="3200" dirty="0">
              <a:solidFill>
                <a:srgbClr val="FF0000"/>
              </a:solidFill>
              <a:latin typeface="Times New Roman" panose="02020603050405020304" pitchFamily="18" charset="0"/>
              <a:ea typeface="微软雅黑" panose="020B0503020204020204" pitchFamily="34" charset="-122"/>
            </a:endParaRPr>
          </a:p>
        </p:txBody>
      </p:sp>
      <p:sp>
        <p:nvSpPr>
          <p:cNvPr id="23554" name="Rectangle 2"/>
          <p:cNvSpPr txBox="1"/>
          <p:nvPr/>
        </p:nvSpPr>
        <p:spPr>
          <a:xfrm>
            <a:off x="601980" y="1828800"/>
            <a:ext cx="3127375" cy="1957070"/>
          </a:xfrm>
          <a:prstGeom prst="rect">
            <a:avLst/>
          </a:prstGeom>
          <a:noFill/>
          <a:ln w="9525">
            <a:noFill/>
          </a:ln>
        </p:spPr>
        <p:txBody>
          <a:bodyPr anchor="t"/>
          <a:p>
            <a:pPr>
              <a:spcBef>
                <a:spcPts val="1200"/>
              </a:spcBef>
            </a:pPr>
            <a:r>
              <a:rPr lang="zh-CN" altLang="zh-CN" sz="2000" b="1">
                <a:solidFill>
                  <a:srgbClr val="990000"/>
                </a:solidFill>
                <a:latin typeface="宋体" panose="02010600030101010101" pitchFamily="2" charset="-122"/>
                <a:ea typeface="黑体" panose="02010609060101010101" pitchFamily="49" charset="-122"/>
              </a:rPr>
              <a:t>一、学校概况</a:t>
            </a:r>
            <a:endParaRPr lang="zh-CN" altLang="zh-CN" sz="2000" b="1">
              <a:solidFill>
                <a:srgbClr val="990000"/>
              </a:solidFill>
              <a:latin typeface="宋体" panose="02010600030101010101" pitchFamily="2" charset="-122"/>
              <a:ea typeface="黑体" panose="02010609060101010101" pitchFamily="49" charset="-122"/>
            </a:endParaRPr>
          </a:p>
          <a:p>
            <a:pPr>
              <a:spcBef>
                <a:spcPts val="1200"/>
              </a:spcBef>
            </a:pPr>
            <a:r>
              <a:rPr lang="zh-CN" altLang="zh-CN" sz="2000" b="1">
                <a:solidFill>
                  <a:srgbClr val="990000"/>
                </a:solidFill>
                <a:latin typeface="宋体" panose="02010600030101010101" pitchFamily="2" charset="-122"/>
                <a:ea typeface="黑体" panose="02010609060101010101" pitchFamily="49" charset="-122"/>
              </a:rPr>
              <a:t>二、学院介绍</a:t>
            </a:r>
            <a:endParaRPr lang="zh-CN" altLang="zh-CN" sz="2000" b="1">
              <a:solidFill>
                <a:srgbClr val="990000"/>
              </a:solidFill>
              <a:latin typeface="宋体" panose="02010600030101010101" pitchFamily="2" charset="-122"/>
              <a:ea typeface="黑体" panose="02010609060101010101" pitchFamily="49" charset="-122"/>
            </a:endParaRPr>
          </a:p>
          <a:p>
            <a:pPr>
              <a:spcBef>
                <a:spcPts val="1200"/>
              </a:spcBef>
            </a:pPr>
            <a:r>
              <a:rPr lang="zh-CN" altLang="zh-CN" sz="2000" b="1">
                <a:solidFill>
                  <a:srgbClr val="990000"/>
                </a:solidFill>
                <a:latin typeface="宋体" panose="02010600030101010101" pitchFamily="2" charset="-122"/>
                <a:ea typeface="黑体" panose="02010609060101010101" pitchFamily="49" charset="-122"/>
              </a:rPr>
              <a:t>三、</a:t>
            </a:r>
            <a:r>
              <a:rPr lang="zh-CN" altLang="zh-CN" sz="2000" b="1">
                <a:solidFill>
                  <a:srgbClr val="990000"/>
                </a:solidFill>
                <a:latin typeface="宋体" panose="02010600030101010101" pitchFamily="2" charset="-122"/>
                <a:ea typeface="黑体" panose="02010609060101010101" pitchFamily="49" charset="-122"/>
                <a:sym typeface="+mn-ea"/>
              </a:rPr>
              <a:t>学校招生基本情况</a:t>
            </a:r>
            <a:endParaRPr lang="zh-CN" altLang="zh-CN" sz="2000" b="1">
              <a:solidFill>
                <a:srgbClr val="990000"/>
              </a:solidFill>
              <a:latin typeface="宋体" panose="02010600030101010101" pitchFamily="2" charset="-122"/>
              <a:ea typeface="黑体" panose="02010609060101010101" pitchFamily="49" charset="-122"/>
            </a:endParaRPr>
          </a:p>
          <a:p>
            <a:pPr>
              <a:spcBef>
                <a:spcPts val="1200"/>
              </a:spcBef>
            </a:pPr>
            <a:r>
              <a:rPr lang="zh-CN" altLang="zh-CN" sz="2000" b="1">
                <a:solidFill>
                  <a:srgbClr val="990000"/>
                </a:solidFill>
                <a:latin typeface="宋体" panose="02010600030101010101" pitchFamily="2" charset="-122"/>
                <a:ea typeface="黑体" panose="02010609060101010101" pitchFamily="49" charset="-122"/>
              </a:rPr>
              <a:t>四、</a:t>
            </a:r>
            <a:r>
              <a:rPr lang="zh-CN" altLang="en-US" sz="2000" b="1">
                <a:solidFill>
                  <a:srgbClr val="990000"/>
                </a:solidFill>
                <a:latin typeface="宋体" panose="02010600030101010101" pitchFamily="2" charset="-122"/>
                <a:ea typeface="黑体" panose="02010609060101010101" pitchFamily="49" charset="-122"/>
                <a:sym typeface="+mn-ea"/>
              </a:rPr>
              <a:t>志愿填报几点建议</a:t>
            </a:r>
            <a:endParaRPr lang="zh-CN" altLang="en-US" sz="2000" dirty="0">
              <a:solidFill>
                <a:srgbClr val="0000FF"/>
              </a:solidFill>
              <a:latin typeface="微软雅黑" panose="020B0503020204020204" pitchFamily="34" charset="-122"/>
              <a:ea typeface="微软雅黑" panose="020B0503020204020204" pitchFamily="34" charset="-122"/>
            </a:endParaRPr>
          </a:p>
        </p:txBody>
      </p:sp>
      <p:pic>
        <p:nvPicPr>
          <p:cNvPr id="23555" name="图片 2"/>
          <p:cNvPicPr>
            <a:picLocks noChangeAspect="1"/>
          </p:cNvPicPr>
          <p:nvPr/>
        </p:nvPicPr>
        <p:blipFill>
          <a:blip r:embed="rId1"/>
          <a:stretch>
            <a:fillRect/>
          </a:stretch>
        </p:blipFill>
        <p:spPr>
          <a:xfrm>
            <a:off x="3514725" y="895350"/>
            <a:ext cx="4906963" cy="3411538"/>
          </a:xfrm>
          <a:prstGeom prst="rect">
            <a:avLst/>
          </a:prstGeom>
          <a:noFill/>
          <a:ln w="9525">
            <a:noFill/>
          </a:ln>
        </p:spPr>
      </p:pic>
      <p:sp>
        <p:nvSpPr>
          <p:cNvPr id="23556" name="Text Box 16"/>
          <p:cNvSpPr txBox="1"/>
          <p:nvPr/>
        </p:nvSpPr>
        <p:spPr>
          <a:xfrm>
            <a:off x="3268663" y="4467225"/>
            <a:ext cx="5243512" cy="1476375"/>
          </a:xfrm>
          <a:prstGeom prst="rect">
            <a:avLst/>
          </a:prstGeom>
          <a:noFill/>
          <a:ln w="9525">
            <a:noFill/>
          </a:ln>
        </p:spPr>
        <p:txBody>
          <a:bodyPr wrap="square" anchor="t">
            <a:spAutoFit/>
          </a:bodyPr>
          <a:p>
            <a:pPr>
              <a:lnSpc>
                <a:spcPct val="150000"/>
              </a:lnSpc>
              <a:buFont typeface="Arial" panose="020B0604020202020204" pitchFamily="34" charset="0"/>
              <a:buNone/>
            </a:pPr>
            <a:r>
              <a:rPr lang="zh-CN" altLang="en-US" sz="2000" b="1">
                <a:solidFill>
                  <a:schemeClr val="hlink"/>
                </a:solidFill>
                <a:latin typeface="黑体" panose="02010609060101010101" pitchFamily="49" charset="-122"/>
                <a:ea typeface="黑体" panose="02010609060101010101" pitchFamily="49" charset="-122"/>
              </a:rPr>
              <a:t>学校地处合肥市</a:t>
            </a:r>
            <a:r>
              <a:rPr lang="zh-CN" altLang="en-US" sz="2000" b="1" u="sng">
                <a:solidFill>
                  <a:srgbClr val="FF0000"/>
                </a:solidFill>
                <a:latin typeface="黑体" panose="02010609060101010101" pitchFamily="49" charset="-122"/>
                <a:ea typeface="黑体" panose="02010609060101010101" pitchFamily="49" charset="-122"/>
              </a:rPr>
              <a:t>经开区景色秀丽的南艳湖畔</a:t>
            </a:r>
            <a:r>
              <a:rPr lang="zh-CN" altLang="en-US" sz="2000" b="1">
                <a:solidFill>
                  <a:schemeClr val="hlink"/>
                </a:solidFill>
                <a:latin typeface="黑体" panose="02010609060101010101" pitchFamily="49" charset="-122"/>
                <a:ea typeface="黑体" panose="02010609060101010101" pitchFamily="49" charset="-122"/>
              </a:rPr>
              <a:t>，交通便利，校区周边近</a:t>
            </a:r>
            <a:r>
              <a:rPr lang="en-US" altLang="zh-CN" sz="2000" b="1">
                <a:solidFill>
                  <a:schemeClr val="hlink"/>
                </a:solidFill>
                <a:latin typeface="黑体" panose="02010609060101010101" pitchFamily="49" charset="-122"/>
                <a:ea typeface="黑体" panose="02010609060101010101" pitchFamily="49" charset="-122"/>
              </a:rPr>
              <a:t>10</a:t>
            </a:r>
            <a:r>
              <a:rPr lang="zh-CN" altLang="en-US" sz="2000" b="1">
                <a:solidFill>
                  <a:schemeClr val="hlink"/>
                </a:solidFill>
                <a:latin typeface="黑体" panose="02010609060101010101" pitchFamily="49" charset="-122"/>
                <a:ea typeface="黑体" panose="02010609060101010101" pitchFamily="49" charset="-122"/>
              </a:rPr>
              <a:t>条公交线路，可直达</a:t>
            </a:r>
            <a:r>
              <a:rPr lang="zh-CN" altLang="en-US" sz="2000" b="1">
                <a:solidFill>
                  <a:srgbClr val="FF0000"/>
                </a:solidFill>
                <a:latin typeface="黑体" panose="02010609060101010101" pitchFamily="49" charset="-122"/>
                <a:ea typeface="黑体" panose="02010609060101010101" pitchFamily="49" charset="-122"/>
              </a:rPr>
              <a:t>合肥高铁南站、合肥汽车客运南站</a:t>
            </a:r>
            <a:r>
              <a:rPr lang="zh-CN" altLang="en-US" sz="2000" b="1">
                <a:solidFill>
                  <a:schemeClr val="hlink"/>
                </a:solidFill>
                <a:latin typeface="黑体" panose="02010609060101010101" pitchFamily="49" charset="-122"/>
                <a:ea typeface="黑体" panose="02010609060101010101" pitchFamily="49" charset="-122"/>
              </a:rPr>
              <a:t>。</a:t>
            </a:r>
            <a:endParaRPr lang="zh-CN" altLang="en-US" sz="2000" b="1">
              <a:solidFill>
                <a:schemeClr val="hlink"/>
              </a:solidFill>
              <a:latin typeface="黑体" panose="02010609060101010101" pitchFamily="49" charset="-122"/>
              <a:ea typeface="黑体" panose="02010609060101010101" pitchFamily="49" charset="-122"/>
            </a:endParaRPr>
          </a:p>
        </p:txBody>
      </p:sp>
      <p:sp>
        <p:nvSpPr>
          <p:cNvPr id="7" name="椭圆 6"/>
          <p:cNvSpPr/>
          <p:nvPr/>
        </p:nvSpPr>
        <p:spPr>
          <a:xfrm>
            <a:off x="600075" y="4552950"/>
            <a:ext cx="2649538" cy="1641475"/>
          </a:xfrm>
          <a:prstGeom prst="ellipse">
            <a:avLst/>
          </a:prstGeom>
          <a:blipFill rotWithShape="1">
            <a:blip r:embed="rId2"/>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2" name="直接箭头连接符 1"/>
          <p:cNvCxnSpPr/>
          <p:nvPr/>
        </p:nvCxnSpPr>
        <p:spPr>
          <a:xfrm flipH="1" flipV="1">
            <a:off x="5795963" y="3717925"/>
            <a:ext cx="144463" cy="9350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5435600" y="3213100"/>
            <a:ext cx="793750" cy="720725"/>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Rectangle 13"/>
          <p:cNvSpPr txBox="1"/>
          <p:nvPr/>
        </p:nvSpPr>
        <p:spPr>
          <a:xfrm>
            <a:off x="539750" y="692150"/>
            <a:ext cx="2808288"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招生情况 </a:t>
            </a:r>
            <a:endParaRPr lang="zh-CN" altLang="en-US" sz="3600" b="1" u="sng" dirty="0">
              <a:solidFill>
                <a:srgbClr val="0000FF"/>
              </a:solidFill>
              <a:latin typeface="Arial" panose="020B0604020202020204" pitchFamily="34" charset="0"/>
              <a:ea typeface="黑体" panose="02010609060101010101" pitchFamily="49" charset="-122"/>
            </a:endParaRPr>
          </a:p>
        </p:txBody>
      </p:sp>
      <p:sp>
        <p:nvSpPr>
          <p:cNvPr id="39938" name="Rectangle 7"/>
          <p:cNvSpPr txBox="1"/>
          <p:nvPr/>
        </p:nvSpPr>
        <p:spPr>
          <a:xfrm>
            <a:off x="539750" y="1557338"/>
            <a:ext cx="8137525" cy="4321175"/>
          </a:xfrm>
          <a:prstGeom prst="rect">
            <a:avLst/>
          </a:prstGeom>
          <a:noFill/>
          <a:ln w="9525">
            <a:noFill/>
          </a:ln>
        </p:spPr>
        <p:txBody>
          <a:bodyPr anchor="t"/>
          <a:p>
            <a:pPr>
              <a:lnSpc>
                <a:spcPct val="150000"/>
              </a:lnSpc>
              <a:spcBef>
                <a:spcPct val="20000"/>
              </a:spcBef>
            </a:pPr>
            <a:r>
              <a:rPr lang="zh-CN" altLang="en-US" sz="2800" b="1" dirty="0">
                <a:solidFill>
                  <a:srgbClr val="FF0000"/>
                </a:solidFill>
                <a:latin typeface="微软雅黑" panose="020B0503020204020204" pitchFamily="34" charset="-122"/>
                <a:ea typeface="微软雅黑" panose="020B0503020204020204" pitchFamily="34" charset="-122"/>
              </a:rPr>
              <a:t>专业：</a:t>
            </a:r>
            <a:r>
              <a:rPr lang="zh-CN" altLang="en-US" sz="2800" dirty="0">
                <a:solidFill>
                  <a:srgbClr val="7030A0"/>
                </a:solidFill>
                <a:latin typeface="微软雅黑" panose="020B0503020204020204" pitchFamily="34" charset="-122"/>
                <a:ea typeface="微软雅黑" panose="020B0503020204020204" pitchFamily="34" charset="-122"/>
              </a:rPr>
              <a:t>能源化学工程</a:t>
            </a:r>
            <a:endParaRPr lang="en-US" altLang="zh-CN" sz="2800" dirty="0">
              <a:solidFill>
                <a:srgbClr val="7030A0"/>
              </a:solidFill>
              <a:latin typeface="微软雅黑" panose="020B0503020204020204" pitchFamily="34" charset="-122"/>
              <a:ea typeface="微软雅黑" panose="020B0503020204020204" pitchFamily="34" charset="-122"/>
            </a:endParaRPr>
          </a:p>
          <a:p>
            <a:pPr>
              <a:lnSpc>
                <a:spcPct val="150000"/>
              </a:lnSpc>
              <a:spcBef>
                <a:spcPct val="20000"/>
              </a:spcBef>
            </a:pPr>
            <a:r>
              <a:rPr lang="zh-CN" altLang="en-US" sz="2800" b="1" dirty="0">
                <a:solidFill>
                  <a:srgbClr val="FF0000"/>
                </a:solidFill>
                <a:latin typeface="微软雅黑" panose="020B0503020204020204" pitchFamily="34" charset="-122"/>
                <a:ea typeface="微软雅黑" panose="020B0503020204020204" pitchFamily="34" charset="-122"/>
              </a:rPr>
              <a:t>毕业人数</a:t>
            </a:r>
            <a:r>
              <a:rPr lang="zh-CN" altLang="en-US" sz="2800" dirty="0">
                <a:solidFill>
                  <a:srgbClr val="FF0000"/>
                </a:solidFill>
                <a:latin typeface="微软雅黑" panose="020B0503020204020204" pitchFamily="34" charset="-122"/>
                <a:ea typeface="微软雅黑" panose="020B0503020204020204" pitchFamily="34" charset="-122"/>
              </a:rPr>
              <a:t>：</a:t>
            </a:r>
            <a:r>
              <a:rPr lang="en-US" altLang="zh-CN" sz="2800" dirty="0">
                <a:solidFill>
                  <a:srgbClr val="7030A0"/>
                </a:solidFill>
                <a:latin typeface="微软雅黑" panose="020B0503020204020204" pitchFamily="34" charset="-122"/>
                <a:ea typeface="微软雅黑" panose="020B0503020204020204" pitchFamily="34" charset="-122"/>
              </a:rPr>
              <a:t>2013</a:t>
            </a:r>
            <a:r>
              <a:rPr lang="zh-CN" altLang="en-US" sz="2800" dirty="0">
                <a:solidFill>
                  <a:srgbClr val="7030A0"/>
                </a:solidFill>
                <a:latin typeface="微软雅黑" panose="020B0503020204020204" pitchFamily="34" charset="-122"/>
                <a:ea typeface="微软雅黑" panose="020B0503020204020204" pitchFamily="34" charset="-122"/>
              </a:rPr>
              <a:t>级（</a:t>
            </a:r>
            <a:r>
              <a:rPr lang="en-US" altLang="zh-CN" sz="2800" dirty="0">
                <a:solidFill>
                  <a:srgbClr val="7030A0"/>
                </a:solidFill>
                <a:latin typeface="微软雅黑" panose="020B0503020204020204" pitchFamily="34" charset="-122"/>
                <a:ea typeface="微软雅黑" panose="020B0503020204020204" pitchFamily="34" charset="-122"/>
              </a:rPr>
              <a:t>41</a:t>
            </a:r>
            <a:r>
              <a:rPr lang="zh-CN" altLang="en-US" sz="2800" dirty="0">
                <a:solidFill>
                  <a:srgbClr val="7030A0"/>
                </a:solidFill>
                <a:latin typeface="微软雅黑" panose="020B0503020204020204" pitchFamily="34" charset="-122"/>
                <a:ea typeface="微软雅黑" panose="020B0503020204020204" pitchFamily="34" charset="-122"/>
              </a:rPr>
              <a:t>人）；</a:t>
            </a:r>
            <a:r>
              <a:rPr lang="en-US" altLang="zh-CN" sz="2800" dirty="0">
                <a:solidFill>
                  <a:srgbClr val="7030A0"/>
                </a:solidFill>
                <a:latin typeface="微软雅黑" panose="020B0503020204020204" pitchFamily="34" charset="-122"/>
                <a:ea typeface="微软雅黑" panose="020B0503020204020204" pitchFamily="34" charset="-122"/>
              </a:rPr>
              <a:t>2014</a:t>
            </a:r>
            <a:r>
              <a:rPr lang="zh-CN" altLang="en-US" sz="2800" dirty="0">
                <a:solidFill>
                  <a:srgbClr val="7030A0"/>
                </a:solidFill>
                <a:latin typeface="微软雅黑" panose="020B0503020204020204" pitchFamily="34" charset="-122"/>
                <a:ea typeface="微软雅黑" panose="020B0503020204020204" pitchFamily="34" charset="-122"/>
              </a:rPr>
              <a:t>级（</a:t>
            </a:r>
            <a:r>
              <a:rPr lang="en-US" altLang="zh-CN" sz="2800" dirty="0">
                <a:solidFill>
                  <a:srgbClr val="7030A0"/>
                </a:solidFill>
                <a:latin typeface="微软雅黑" panose="020B0503020204020204" pitchFamily="34" charset="-122"/>
                <a:ea typeface="微软雅黑" panose="020B0503020204020204" pitchFamily="34" charset="-122"/>
              </a:rPr>
              <a:t>52</a:t>
            </a:r>
            <a:r>
              <a:rPr lang="zh-CN" altLang="en-US" sz="2800" dirty="0">
                <a:solidFill>
                  <a:srgbClr val="7030A0"/>
                </a:solidFill>
                <a:latin typeface="微软雅黑" panose="020B0503020204020204" pitchFamily="34" charset="-122"/>
                <a:ea typeface="微软雅黑" panose="020B0503020204020204" pitchFamily="34" charset="-122"/>
              </a:rPr>
              <a:t>人）；</a:t>
            </a:r>
            <a:r>
              <a:rPr lang="en-US" altLang="zh-CN" sz="2800" dirty="0">
                <a:solidFill>
                  <a:srgbClr val="7030A0"/>
                </a:solidFill>
                <a:latin typeface="微软雅黑" panose="020B0503020204020204" pitchFamily="34" charset="-122"/>
                <a:ea typeface="微软雅黑" panose="020B0503020204020204" pitchFamily="34" charset="-122"/>
              </a:rPr>
              <a:t>2015</a:t>
            </a:r>
            <a:r>
              <a:rPr lang="zh-CN" altLang="en-US" sz="2800" dirty="0">
                <a:solidFill>
                  <a:srgbClr val="7030A0"/>
                </a:solidFill>
                <a:latin typeface="微软雅黑" panose="020B0503020204020204" pitchFamily="34" charset="-122"/>
                <a:ea typeface="微软雅黑" panose="020B0503020204020204" pitchFamily="34" charset="-122"/>
              </a:rPr>
              <a:t>级（</a:t>
            </a:r>
            <a:r>
              <a:rPr lang="en-US" altLang="zh-CN" sz="2800" dirty="0">
                <a:solidFill>
                  <a:srgbClr val="7030A0"/>
                </a:solidFill>
                <a:latin typeface="微软雅黑" panose="020B0503020204020204" pitchFamily="34" charset="-122"/>
                <a:ea typeface="微软雅黑" panose="020B0503020204020204" pitchFamily="34" charset="-122"/>
              </a:rPr>
              <a:t>48</a:t>
            </a:r>
            <a:r>
              <a:rPr lang="zh-CN" altLang="en-US" sz="2800" dirty="0">
                <a:solidFill>
                  <a:srgbClr val="7030A0"/>
                </a:solidFill>
                <a:latin typeface="微软雅黑" panose="020B0503020204020204" pitchFamily="34" charset="-122"/>
                <a:ea typeface="微软雅黑" panose="020B0503020204020204" pitchFamily="34" charset="-122"/>
              </a:rPr>
              <a:t>人）；</a:t>
            </a:r>
            <a:r>
              <a:rPr lang="en-US" altLang="zh-CN" sz="2800" dirty="0">
                <a:solidFill>
                  <a:srgbClr val="7030A0"/>
                </a:solidFill>
                <a:latin typeface="微软雅黑" panose="020B0503020204020204" pitchFamily="34" charset="-122"/>
                <a:ea typeface="微软雅黑" panose="020B0503020204020204" pitchFamily="34" charset="-122"/>
              </a:rPr>
              <a:t>2016</a:t>
            </a:r>
            <a:r>
              <a:rPr lang="zh-CN" altLang="en-US" sz="2800" dirty="0">
                <a:solidFill>
                  <a:srgbClr val="7030A0"/>
                </a:solidFill>
                <a:latin typeface="微软雅黑" panose="020B0503020204020204" pitchFamily="34" charset="-122"/>
                <a:ea typeface="微软雅黑" panose="020B0503020204020204" pitchFamily="34" charset="-122"/>
              </a:rPr>
              <a:t>级（</a:t>
            </a:r>
            <a:r>
              <a:rPr lang="en-US" altLang="zh-CN" sz="2800" dirty="0">
                <a:solidFill>
                  <a:srgbClr val="7030A0"/>
                </a:solidFill>
                <a:latin typeface="微软雅黑" panose="020B0503020204020204" pitchFamily="34" charset="-122"/>
                <a:ea typeface="微软雅黑" panose="020B0503020204020204" pitchFamily="34" charset="-122"/>
              </a:rPr>
              <a:t>51</a:t>
            </a:r>
            <a:r>
              <a:rPr lang="zh-CN" altLang="en-US" sz="2800" dirty="0">
                <a:solidFill>
                  <a:srgbClr val="7030A0"/>
                </a:solidFill>
                <a:latin typeface="微软雅黑" panose="020B0503020204020204" pitchFamily="34" charset="-122"/>
                <a:ea typeface="微软雅黑" panose="020B0503020204020204" pitchFamily="34" charset="-122"/>
              </a:rPr>
              <a:t>人）</a:t>
            </a:r>
            <a:endParaRPr lang="en-US" altLang="zh-CN" sz="2800" dirty="0">
              <a:solidFill>
                <a:srgbClr val="7030A0"/>
              </a:solidFill>
              <a:latin typeface="微软雅黑" panose="020B0503020204020204" pitchFamily="34" charset="-122"/>
              <a:ea typeface="微软雅黑" panose="020B0503020204020204" pitchFamily="34" charset="-122"/>
            </a:endParaRPr>
          </a:p>
          <a:p>
            <a:pPr>
              <a:lnSpc>
                <a:spcPct val="150000"/>
              </a:lnSpc>
              <a:spcBef>
                <a:spcPct val="20000"/>
              </a:spcBef>
            </a:pPr>
            <a:r>
              <a:rPr lang="zh-CN" altLang="en-US" sz="2800" b="1" dirty="0">
                <a:solidFill>
                  <a:srgbClr val="FF0000"/>
                </a:solidFill>
                <a:latin typeface="微软雅黑" panose="020B0503020204020204" pitchFamily="34" charset="-122"/>
                <a:ea typeface="微软雅黑" panose="020B0503020204020204" pitchFamily="34" charset="-122"/>
              </a:rPr>
              <a:t>类 型：</a:t>
            </a:r>
            <a:r>
              <a:rPr lang="zh-CN" altLang="en-US" sz="2800" dirty="0">
                <a:solidFill>
                  <a:srgbClr val="7030A0"/>
                </a:solidFill>
                <a:latin typeface="微软雅黑" panose="020B0503020204020204" pitchFamily="34" charset="-122"/>
                <a:ea typeface="微软雅黑" panose="020B0503020204020204" pitchFamily="34" charset="-122"/>
              </a:rPr>
              <a:t>本科生（安徽省一本招生）</a:t>
            </a:r>
            <a:endParaRPr lang="en-US" altLang="zh-CN" sz="2800" dirty="0">
              <a:solidFill>
                <a:srgbClr val="7030A0"/>
              </a:solidFill>
              <a:latin typeface="微软雅黑" panose="020B0503020204020204" pitchFamily="34" charset="-122"/>
              <a:ea typeface="微软雅黑" panose="020B0503020204020204" pitchFamily="34" charset="-122"/>
            </a:endParaRPr>
          </a:p>
          <a:p>
            <a:pPr>
              <a:lnSpc>
                <a:spcPct val="150000"/>
              </a:lnSpc>
              <a:spcBef>
                <a:spcPct val="20000"/>
              </a:spcBef>
            </a:pPr>
            <a:r>
              <a:rPr lang="zh-CN" altLang="en-US" sz="2800" b="1" dirty="0">
                <a:solidFill>
                  <a:srgbClr val="FF0000"/>
                </a:solidFill>
                <a:latin typeface="微软雅黑" panose="020B0503020204020204" pitchFamily="34" charset="-122"/>
                <a:ea typeface="微软雅黑" panose="020B0503020204020204" pitchFamily="34" charset="-122"/>
              </a:rPr>
              <a:t>招生指标：</a:t>
            </a:r>
            <a:r>
              <a:rPr lang="zh-CN" altLang="en-US" sz="2800" dirty="0">
                <a:solidFill>
                  <a:srgbClr val="7030A0"/>
                </a:solidFill>
                <a:latin typeface="微软雅黑" panose="020B0503020204020204" pitchFamily="34" charset="-122"/>
                <a:ea typeface="微软雅黑" panose="020B0503020204020204" pitchFamily="34" charset="-122"/>
              </a:rPr>
              <a:t>目前共招生人数（</a:t>
            </a:r>
            <a:r>
              <a:rPr lang="en-US" altLang="zh-CN" sz="2800" dirty="0">
                <a:solidFill>
                  <a:srgbClr val="7030A0"/>
                </a:solidFill>
                <a:latin typeface="微软雅黑" panose="020B0503020204020204" pitchFamily="34" charset="-122"/>
                <a:ea typeface="微软雅黑" panose="020B0503020204020204" pitchFamily="34" charset="-122"/>
              </a:rPr>
              <a:t>310</a:t>
            </a:r>
            <a:r>
              <a:rPr lang="zh-CN" altLang="en-US" sz="2800" dirty="0">
                <a:solidFill>
                  <a:srgbClr val="7030A0"/>
                </a:solidFill>
                <a:latin typeface="微软雅黑" panose="020B0503020204020204" pitchFamily="34" charset="-122"/>
                <a:ea typeface="微软雅黑" panose="020B0503020204020204" pitchFamily="34" charset="-122"/>
              </a:rPr>
              <a:t>人左右）</a:t>
            </a:r>
            <a:endParaRPr lang="en-US" altLang="zh-CN" sz="2800"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Rectangle 13"/>
          <p:cNvSpPr txBox="1"/>
          <p:nvPr/>
        </p:nvSpPr>
        <p:spPr>
          <a:xfrm>
            <a:off x="539750" y="692150"/>
            <a:ext cx="4537075" cy="777875"/>
          </a:xfrm>
          <a:prstGeom prst="rect">
            <a:avLst/>
          </a:prstGeom>
          <a:noFill/>
          <a:ln w="9525">
            <a:noFill/>
          </a:ln>
        </p:spPr>
        <p:txBody>
          <a:bodyPr anchor="ctr"/>
          <a:p>
            <a:pPr algn="just"/>
            <a:r>
              <a:rPr lang="zh-CN" altLang="en-US" sz="3200" b="1" u="sng" dirty="0">
                <a:solidFill>
                  <a:srgbClr val="0000FF"/>
                </a:solidFill>
                <a:latin typeface="Arial" panose="020B0604020202020204" pitchFamily="34" charset="0"/>
                <a:ea typeface="黑体" panose="02010609060101010101" pitchFamily="49" charset="-122"/>
              </a:rPr>
              <a:t>专业方向、特色与优势  </a:t>
            </a:r>
            <a:endParaRPr lang="zh-CN" altLang="en-US" sz="3200" b="1" u="sng" dirty="0">
              <a:solidFill>
                <a:srgbClr val="0000FF"/>
              </a:solidFill>
              <a:latin typeface="Arial" panose="020B0604020202020204" pitchFamily="34" charset="0"/>
              <a:ea typeface="黑体" panose="02010609060101010101" pitchFamily="49" charset="-122"/>
            </a:endParaRPr>
          </a:p>
        </p:txBody>
      </p:sp>
      <p:graphicFrame>
        <p:nvGraphicFramePr>
          <p:cNvPr id="4" name="表格 3"/>
          <p:cNvGraphicFramePr>
            <a:graphicFrameLocks noGrp="1"/>
          </p:cNvGraphicFramePr>
          <p:nvPr/>
        </p:nvGraphicFramePr>
        <p:xfrm>
          <a:off x="684213" y="1827213"/>
          <a:ext cx="3529013" cy="4410529"/>
        </p:xfrm>
        <a:graphic>
          <a:graphicData uri="http://schemas.openxmlformats.org/drawingml/2006/table">
            <a:tbl>
              <a:tblPr firstRow="1" firstCol="1" lastRow="1" lastCol="1" bandRow="1" bandCol="1"/>
              <a:tblGrid>
                <a:gridCol w="1070612"/>
                <a:gridCol w="2457780"/>
              </a:tblGrid>
              <a:tr h="634641">
                <a:tc>
                  <a:txBody>
                    <a:bodyPr/>
                    <a:lstStyle/>
                    <a:p>
                      <a:pPr algn="ctr">
                        <a:spcAft>
                          <a:spcPts val="0"/>
                        </a:spcAft>
                      </a:pPr>
                      <a:r>
                        <a:rPr lang="zh-CN" sz="1400" b="1" kern="100" dirty="0">
                          <a:effectLst/>
                          <a:latin typeface="Times New Roman" panose="02020603050405020304" pitchFamily="18" charset="0"/>
                          <a:ea typeface="宋体" panose="02010600030101010101" pitchFamily="2" charset="-122"/>
                        </a:rPr>
                        <a:t>专业方向</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b="1" kern="100" dirty="0">
                          <a:effectLst/>
                          <a:latin typeface="Times New Roman" panose="02020603050405020304" pitchFamily="18" charset="0"/>
                          <a:ea typeface="宋体" panose="02010600030101010101" pitchFamily="2" charset="-122"/>
                        </a:rPr>
                        <a:t>主要内容</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972">
                <a:tc>
                  <a:txBody>
                    <a:bodyPr/>
                    <a:lstStyle/>
                    <a:p>
                      <a:pPr algn="ctr">
                        <a:spcBef>
                          <a:spcPts val="180"/>
                        </a:spcBef>
                        <a:spcAft>
                          <a:spcPts val="180"/>
                        </a:spcAft>
                      </a:pPr>
                      <a:r>
                        <a:rPr lang="zh-CN" sz="1400" b="1" u="sng" kern="100" dirty="0">
                          <a:solidFill>
                            <a:srgbClr val="FF0000"/>
                          </a:solidFill>
                          <a:effectLst/>
                          <a:latin typeface="Times New Roman" panose="02020603050405020304" pitchFamily="18" charset="0"/>
                          <a:ea typeface="宋体" panose="02010600030101010101" pitchFamily="2" charset="-122"/>
                        </a:rPr>
                        <a:t>化工节能减排新技术</a:t>
                      </a:r>
                      <a:endParaRPr lang="zh-CN" sz="1400" b="1" u="sng"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400" kern="100" dirty="0">
                          <a:effectLst/>
                          <a:latin typeface="Times New Roman" panose="02020603050405020304" pitchFamily="18" charset="0"/>
                          <a:ea typeface="宋体" panose="02010600030101010101" pitchFamily="2" charset="-122"/>
                        </a:rPr>
                        <a:t>针对能源化工工艺设计与生产过程中可能产生的“三废”物质进行处理工艺设计，尽可能做到无污染排放。</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972">
                <a:tc>
                  <a:txBody>
                    <a:bodyPr/>
                    <a:lstStyle/>
                    <a:p>
                      <a:pPr algn="ctr">
                        <a:spcBef>
                          <a:spcPts val="180"/>
                        </a:spcBef>
                        <a:spcAft>
                          <a:spcPts val="180"/>
                        </a:spcAft>
                      </a:pPr>
                      <a:r>
                        <a:rPr lang="zh-CN" sz="1400" b="1" u="sng" kern="100" dirty="0">
                          <a:solidFill>
                            <a:srgbClr val="FF0000"/>
                          </a:solidFill>
                          <a:effectLst/>
                          <a:latin typeface="Times New Roman" panose="02020603050405020304" pitchFamily="18" charset="0"/>
                          <a:ea typeface="宋体" panose="02010600030101010101" pitchFamily="2" charset="-122"/>
                        </a:rPr>
                        <a:t>能源材料方向</a:t>
                      </a:r>
                      <a:endParaRPr lang="zh-CN" sz="1400" b="1" u="sng"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400" kern="100" dirty="0">
                          <a:effectLst/>
                          <a:latin typeface="Times New Roman" panose="02020603050405020304" pitchFamily="18" charset="0"/>
                          <a:ea typeface="宋体" panose="02010600030101010101" pitchFamily="2" charset="-122"/>
                        </a:rPr>
                        <a:t>主要围绕传统的三大能源燃料（煤、石油和天然气）清洁化利用工艺设计（使用的催化剂、新材料等）</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972">
                <a:tc>
                  <a:txBody>
                    <a:bodyPr/>
                    <a:lstStyle/>
                    <a:p>
                      <a:pPr algn="ctr">
                        <a:spcBef>
                          <a:spcPts val="180"/>
                        </a:spcBef>
                        <a:spcAft>
                          <a:spcPts val="180"/>
                        </a:spcAft>
                      </a:pPr>
                      <a:r>
                        <a:rPr lang="zh-CN" sz="1400" b="1" u="sng" kern="100" dirty="0">
                          <a:solidFill>
                            <a:srgbClr val="FF0000"/>
                          </a:solidFill>
                          <a:effectLst/>
                          <a:latin typeface="Times New Roman" panose="02020603050405020304" pitchFamily="18" charset="0"/>
                          <a:ea typeface="宋体" panose="02010600030101010101" pitchFamily="2" charset="-122"/>
                        </a:rPr>
                        <a:t>可再生资源化工</a:t>
                      </a:r>
                      <a:endParaRPr lang="zh-CN" sz="1400" b="1" u="sng"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400" kern="100" dirty="0">
                          <a:effectLst/>
                          <a:latin typeface="Times New Roman" panose="02020603050405020304" pitchFamily="18" charset="0"/>
                          <a:ea typeface="宋体" panose="02010600030101010101" pitchFamily="2" charset="-122"/>
                        </a:rPr>
                        <a:t>主要针对可再生资源：生物质秸秆、固体垃圾等有效的回收利用</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972">
                <a:tc>
                  <a:txBody>
                    <a:bodyPr/>
                    <a:lstStyle/>
                    <a:p>
                      <a:pPr algn="ctr">
                        <a:spcBef>
                          <a:spcPts val="180"/>
                        </a:spcBef>
                        <a:spcAft>
                          <a:spcPts val="180"/>
                        </a:spcAft>
                      </a:pPr>
                      <a:r>
                        <a:rPr lang="zh-CN" sz="1400" b="1" u="sng" kern="100" dirty="0">
                          <a:solidFill>
                            <a:srgbClr val="FF0000"/>
                          </a:solidFill>
                          <a:effectLst/>
                          <a:latin typeface="Times New Roman" panose="02020603050405020304" pitchFamily="18" charset="0"/>
                          <a:ea typeface="宋体" panose="02010600030101010101" pitchFamily="2" charset="-122"/>
                        </a:rPr>
                        <a:t>可再生能源化工</a:t>
                      </a:r>
                      <a:endParaRPr lang="zh-CN" sz="1400" b="1" u="sng"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400" kern="100" dirty="0">
                          <a:effectLst/>
                          <a:latin typeface="Times New Roman" panose="02020603050405020304" pitchFamily="18" charset="0"/>
                          <a:ea typeface="宋体" panose="02010600030101010101" pitchFamily="2" charset="-122"/>
                        </a:rPr>
                        <a:t>针对可再生资源进行工艺化设计达到清洁利用可再生资源的目的</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3"/>
          <p:cNvSpPr>
            <a:spLocks noChangeArrowheads="1"/>
          </p:cNvSpPr>
          <p:nvPr/>
        </p:nvSpPr>
        <p:spPr bwMode="auto">
          <a:xfrm>
            <a:off x="0" y="1457325"/>
            <a:ext cx="4922838" cy="3381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sng"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能源化学工程专业拟建设专业方向与内容</a:t>
            </a:r>
            <a:endParaRPr kumimoji="0" lang="zh-CN" altLang="en-US" sz="1600" b="0" i="0" u="sng"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40983" name="图片 5"/>
          <p:cNvPicPr>
            <a:picLocks noChangeAspect="1"/>
          </p:cNvPicPr>
          <p:nvPr/>
        </p:nvPicPr>
        <p:blipFill>
          <a:blip r:embed="rId1"/>
          <a:stretch>
            <a:fillRect/>
          </a:stretch>
        </p:blipFill>
        <p:spPr>
          <a:xfrm>
            <a:off x="4284663" y="1809750"/>
            <a:ext cx="4175125" cy="4427538"/>
          </a:xfrm>
          <a:prstGeom prst="rect">
            <a:avLst/>
          </a:prstGeom>
          <a:noFill/>
          <a:ln w="9525" cap="flat" cmpd="sng">
            <a:solidFill>
              <a:srgbClr val="FF0000"/>
            </a:solidFill>
            <a:prstDash val="sysDash"/>
            <a:miter/>
            <a:headEnd type="none" w="med" len="med"/>
            <a:tailEnd type="none" w="med" len="me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Rectangle 13"/>
          <p:cNvSpPr txBox="1"/>
          <p:nvPr/>
        </p:nvSpPr>
        <p:spPr>
          <a:xfrm>
            <a:off x="539750" y="692150"/>
            <a:ext cx="4537075" cy="777875"/>
          </a:xfrm>
          <a:prstGeom prst="rect">
            <a:avLst/>
          </a:prstGeom>
          <a:noFill/>
          <a:ln w="9525">
            <a:noFill/>
          </a:ln>
        </p:spPr>
        <p:txBody>
          <a:bodyPr anchor="ctr"/>
          <a:p>
            <a:pPr algn="just"/>
            <a:r>
              <a:rPr lang="zh-CN" altLang="en-US" sz="3200" b="1" u="sng" dirty="0">
                <a:solidFill>
                  <a:srgbClr val="0000FF"/>
                </a:solidFill>
                <a:latin typeface="Arial" panose="020B0604020202020204" pitchFamily="34" charset="0"/>
                <a:ea typeface="黑体" panose="02010609060101010101" pitchFamily="49" charset="-122"/>
              </a:rPr>
              <a:t>专业方向、特色与优势  </a:t>
            </a:r>
            <a:endParaRPr lang="zh-CN" altLang="en-US" sz="3200" b="1" u="sng" dirty="0">
              <a:solidFill>
                <a:srgbClr val="0000FF"/>
              </a:solidFill>
              <a:latin typeface="Arial" panose="020B0604020202020204" pitchFamily="34" charset="0"/>
              <a:ea typeface="黑体" panose="02010609060101010101" pitchFamily="49" charset="-122"/>
            </a:endParaRPr>
          </a:p>
        </p:txBody>
      </p:sp>
      <p:pic>
        <p:nvPicPr>
          <p:cNvPr id="41986" name="图片 1"/>
          <p:cNvPicPr>
            <a:picLocks noChangeAspect="1"/>
          </p:cNvPicPr>
          <p:nvPr/>
        </p:nvPicPr>
        <p:blipFill>
          <a:blip r:embed="rId1"/>
          <a:stretch>
            <a:fillRect/>
          </a:stretch>
        </p:blipFill>
        <p:spPr>
          <a:xfrm>
            <a:off x="497840" y="1470025"/>
            <a:ext cx="1835785" cy="1664970"/>
          </a:xfrm>
          <a:prstGeom prst="rect">
            <a:avLst/>
          </a:prstGeom>
          <a:noFill/>
          <a:ln w="9525">
            <a:noFill/>
          </a:ln>
        </p:spPr>
      </p:pic>
      <p:pic>
        <p:nvPicPr>
          <p:cNvPr id="41987" name="图片 2"/>
          <p:cNvPicPr>
            <a:picLocks noChangeAspect="1"/>
          </p:cNvPicPr>
          <p:nvPr/>
        </p:nvPicPr>
        <p:blipFill>
          <a:blip r:embed="rId2"/>
          <a:stretch>
            <a:fillRect/>
          </a:stretch>
        </p:blipFill>
        <p:spPr>
          <a:xfrm>
            <a:off x="2351405" y="1470025"/>
            <a:ext cx="1725295" cy="1664335"/>
          </a:xfrm>
          <a:prstGeom prst="rect">
            <a:avLst/>
          </a:prstGeom>
          <a:noFill/>
          <a:ln w="9525">
            <a:noFill/>
          </a:ln>
        </p:spPr>
      </p:pic>
      <p:pic>
        <p:nvPicPr>
          <p:cNvPr id="41988" name="图片 5"/>
          <p:cNvPicPr>
            <a:picLocks noChangeAspect="1"/>
          </p:cNvPicPr>
          <p:nvPr/>
        </p:nvPicPr>
        <p:blipFill>
          <a:blip r:embed="rId3"/>
          <a:srcRect l="26772" r="21404"/>
          <a:stretch>
            <a:fillRect/>
          </a:stretch>
        </p:blipFill>
        <p:spPr>
          <a:xfrm>
            <a:off x="4861560" y="1118870"/>
            <a:ext cx="1739900" cy="2449195"/>
          </a:xfrm>
          <a:prstGeom prst="rect">
            <a:avLst/>
          </a:prstGeom>
          <a:noFill/>
          <a:ln w="9525">
            <a:noFill/>
          </a:ln>
        </p:spPr>
      </p:pic>
      <p:sp>
        <p:nvSpPr>
          <p:cNvPr id="7" name="燕尾形箭头 6"/>
          <p:cNvSpPr/>
          <p:nvPr/>
        </p:nvSpPr>
        <p:spPr>
          <a:xfrm>
            <a:off x="4146868" y="2130425"/>
            <a:ext cx="849313" cy="433388"/>
          </a:xfrm>
          <a:prstGeom prst="notchedRightArrow">
            <a:avLst/>
          </a:prstGeom>
          <a:solidFill>
            <a:srgbClr val="FFC0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4111" name="Picture 45"/>
          <p:cNvPicPr>
            <a:picLocks noChangeAspect="1"/>
          </p:cNvPicPr>
          <p:nvPr/>
        </p:nvPicPr>
        <p:blipFill>
          <a:blip r:embed="rId4"/>
          <a:srcRect l="12326" b="10019"/>
          <a:stretch>
            <a:fillRect/>
          </a:stretch>
        </p:blipFill>
        <p:spPr>
          <a:xfrm>
            <a:off x="6601460" y="1515110"/>
            <a:ext cx="1756410" cy="1777365"/>
          </a:xfrm>
          <a:prstGeom prst="rect">
            <a:avLst/>
          </a:prstGeom>
          <a:noFill/>
          <a:ln w="12700" cap="flat" cmpd="sng">
            <a:solidFill>
              <a:srgbClr val="FF0000"/>
            </a:solidFill>
            <a:prstDash val="dash"/>
            <a:miter/>
            <a:headEnd type="none" w="med" len="med"/>
            <a:tailEnd type="none" w="med" len="med"/>
          </a:ln>
        </p:spPr>
      </p:pic>
      <p:grpSp>
        <p:nvGrpSpPr>
          <p:cNvPr id="3" name="组合 2"/>
          <p:cNvGrpSpPr/>
          <p:nvPr/>
        </p:nvGrpSpPr>
        <p:grpSpPr>
          <a:xfrm>
            <a:off x="668020" y="3292475"/>
            <a:ext cx="3176270" cy="2960370"/>
            <a:chOff x="1298" y="5589"/>
            <a:chExt cx="4095" cy="4221"/>
          </a:xfrm>
        </p:grpSpPr>
        <p:sp>
          <p:nvSpPr>
            <p:cNvPr id="5127" name="矩形 1048860"/>
            <p:cNvSpPr/>
            <p:nvPr/>
          </p:nvSpPr>
          <p:spPr>
            <a:xfrm>
              <a:off x="1607" y="5589"/>
              <a:ext cx="1377" cy="393"/>
            </a:xfrm>
            <a:prstGeom prst="rect">
              <a:avLst/>
            </a:prstGeom>
            <a:noFill/>
            <a:ln w="9525">
              <a:noFill/>
            </a:ln>
          </p:spPr>
          <p:txBody>
            <a:bodyPr>
              <a:spAutoFit/>
            </a:bodyPr>
            <a:p>
              <a:r>
                <a:rPr lang="en-US" altLang="en-US" sz="1200" b="1" dirty="0">
                  <a:solidFill>
                    <a:schemeClr val="tx1"/>
                  </a:solidFill>
                  <a:latin typeface="Times New Roman" panose="02020603050405020304" pitchFamily="18" charset="0"/>
                  <a:cs typeface="Times New Roman" panose="02020603050405020304" pitchFamily="18" charset="0"/>
                </a:rPr>
                <a:t>二硫化钼</a:t>
              </a:r>
              <a:endParaRPr lang="en-US" altLang="en-US" sz="1200" b="1" dirty="0">
                <a:solidFill>
                  <a:schemeClr val="tx1"/>
                </a:solidFill>
                <a:latin typeface="Times New Roman" panose="02020603050405020304" pitchFamily="18" charset="0"/>
                <a:ea typeface="Times New Roman" panose="02020603050405020304" pitchFamily="18" charset="0"/>
              </a:endParaRPr>
            </a:p>
          </p:txBody>
        </p:sp>
        <p:sp>
          <p:nvSpPr>
            <p:cNvPr id="5128" name="矩形 1048860"/>
            <p:cNvSpPr/>
            <p:nvPr/>
          </p:nvSpPr>
          <p:spPr>
            <a:xfrm>
              <a:off x="3741" y="5589"/>
              <a:ext cx="1380" cy="393"/>
            </a:xfrm>
            <a:prstGeom prst="rect">
              <a:avLst/>
            </a:prstGeom>
            <a:noFill/>
            <a:ln w="9525">
              <a:noFill/>
            </a:ln>
          </p:spPr>
          <p:txBody>
            <a:bodyPr>
              <a:spAutoFit/>
            </a:bodyPr>
            <a:p>
              <a:r>
                <a:rPr lang="en-US" altLang="en-US" sz="1200" b="1" dirty="0">
                  <a:solidFill>
                    <a:schemeClr val="tx1"/>
                  </a:solidFill>
                  <a:latin typeface="Times New Roman" panose="02020603050405020304" pitchFamily="18" charset="0"/>
                  <a:cs typeface="Times New Roman" panose="02020603050405020304" pitchFamily="18" charset="0"/>
                </a:rPr>
                <a:t>碳微球</a:t>
              </a:r>
              <a:endParaRPr lang="en-US" altLang="en-US" sz="1200" b="1" dirty="0">
                <a:solidFill>
                  <a:schemeClr val="tx1"/>
                </a:solidFill>
                <a:latin typeface="Times New Roman" panose="02020603050405020304" pitchFamily="18" charset="0"/>
                <a:ea typeface="Times New Roman" panose="02020603050405020304" pitchFamily="18" charset="0"/>
              </a:endParaRPr>
            </a:p>
          </p:txBody>
        </p:sp>
        <p:sp>
          <p:nvSpPr>
            <p:cNvPr id="5129" name="矩形 1048860"/>
            <p:cNvSpPr/>
            <p:nvPr/>
          </p:nvSpPr>
          <p:spPr>
            <a:xfrm>
              <a:off x="1760" y="7721"/>
              <a:ext cx="1378" cy="393"/>
            </a:xfrm>
            <a:prstGeom prst="rect">
              <a:avLst/>
            </a:prstGeom>
            <a:noFill/>
            <a:ln w="9525">
              <a:noFill/>
            </a:ln>
          </p:spPr>
          <p:txBody>
            <a:bodyPr>
              <a:spAutoFit/>
            </a:bodyPr>
            <a:p>
              <a:r>
                <a:rPr lang="en-US" altLang="en-US" sz="1200" b="1" dirty="0">
                  <a:solidFill>
                    <a:schemeClr val="tx1"/>
                  </a:solidFill>
                  <a:latin typeface="Times New Roman" panose="02020603050405020304" pitchFamily="18" charset="0"/>
                  <a:cs typeface="Times New Roman" panose="02020603050405020304" pitchFamily="18" charset="0"/>
                </a:rPr>
                <a:t>石墨烯</a:t>
              </a:r>
              <a:endParaRPr lang="en-US" altLang="en-US" sz="1200" b="1" dirty="0">
                <a:solidFill>
                  <a:schemeClr val="tx1"/>
                </a:solidFill>
                <a:latin typeface="Times New Roman" panose="02020603050405020304" pitchFamily="18" charset="0"/>
                <a:ea typeface="Times New Roman" panose="02020603050405020304" pitchFamily="18" charset="0"/>
              </a:endParaRPr>
            </a:p>
          </p:txBody>
        </p:sp>
        <p:grpSp>
          <p:nvGrpSpPr>
            <p:cNvPr id="5130" name="组合 1"/>
            <p:cNvGrpSpPr/>
            <p:nvPr/>
          </p:nvGrpSpPr>
          <p:grpSpPr>
            <a:xfrm>
              <a:off x="1298" y="6024"/>
              <a:ext cx="4009" cy="3786"/>
              <a:chOff x="546100" y="1384300"/>
              <a:chExt cx="2684463" cy="2635250"/>
            </a:xfrm>
          </p:grpSpPr>
          <p:pic>
            <p:nvPicPr>
              <p:cNvPr id="5139" name="图片 12"/>
              <p:cNvPicPr>
                <a:picLocks noChangeAspect="1"/>
              </p:cNvPicPr>
              <p:nvPr/>
            </p:nvPicPr>
            <p:blipFill>
              <a:blip r:embed="rId5"/>
              <a:stretch>
                <a:fillRect/>
              </a:stretch>
            </p:blipFill>
            <p:spPr>
              <a:xfrm>
                <a:off x="546100" y="1384300"/>
                <a:ext cx="1290638" cy="1181100"/>
              </a:xfrm>
              <a:prstGeom prst="rect">
                <a:avLst/>
              </a:prstGeom>
              <a:noFill/>
              <a:ln w="12700" cap="flat" cmpd="sng">
                <a:solidFill>
                  <a:srgbClr val="FF0000"/>
                </a:solidFill>
                <a:prstDash val="sysDash"/>
                <a:miter/>
                <a:headEnd type="none" w="med" len="med"/>
                <a:tailEnd type="none" w="med" len="med"/>
              </a:ln>
            </p:spPr>
          </p:pic>
          <p:pic>
            <p:nvPicPr>
              <p:cNvPr id="5140" name="图片 13"/>
              <p:cNvPicPr>
                <a:picLocks noChangeAspect="1"/>
              </p:cNvPicPr>
              <p:nvPr/>
            </p:nvPicPr>
            <p:blipFill>
              <a:blip r:embed="rId6"/>
              <a:stretch>
                <a:fillRect/>
              </a:stretch>
            </p:blipFill>
            <p:spPr>
              <a:xfrm>
                <a:off x="1939925" y="1384300"/>
                <a:ext cx="1290638" cy="1181100"/>
              </a:xfrm>
              <a:prstGeom prst="rect">
                <a:avLst/>
              </a:prstGeom>
              <a:noFill/>
              <a:ln w="12700" cap="flat" cmpd="sng">
                <a:solidFill>
                  <a:srgbClr val="FF0000"/>
                </a:solidFill>
                <a:prstDash val="sysDash"/>
                <a:miter/>
                <a:headEnd type="none" w="med" len="med"/>
                <a:tailEnd type="none" w="med" len="med"/>
              </a:ln>
            </p:spPr>
          </p:pic>
          <p:pic>
            <p:nvPicPr>
              <p:cNvPr id="5141" name="图片 16"/>
              <p:cNvPicPr>
                <a:picLocks noChangeAspect="1"/>
              </p:cNvPicPr>
              <p:nvPr/>
            </p:nvPicPr>
            <p:blipFill>
              <a:blip r:embed="rId7"/>
              <a:stretch>
                <a:fillRect/>
              </a:stretch>
            </p:blipFill>
            <p:spPr>
              <a:xfrm>
                <a:off x="546100" y="2838450"/>
                <a:ext cx="1290638" cy="1181100"/>
              </a:xfrm>
              <a:prstGeom prst="rect">
                <a:avLst/>
              </a:prstGeom>
              <a:noFill/>
              <a:ln w="12700" cap="flat" cmpd="sng">
                <a:solidFill>
                  <a:srgbClr val="FF0000"/>
                </a:solidFill>
                <a:prstDash val="sysDash"/>
                <a:miter/>
                <a:headEnd type="none" w="med" len="med"/>
                <a:tailEnd type="none" w="med" len="med"/>
              </a:ln>
            </p:spPr>
          </p:pic>
          <p:pic>
            <p:nvPicPr>
              <p:cNvPr id="5142" name="图片 18"/>
              <p:cNvPicPr>
                <a:picLocks noChangeAspect="1"/>
              </p:cNvPicPr>
              <p:nvPr/>
            </p:nvPicPr>
            <p:blipFill>
              <a:blip r:embed="rId8"/>
              <a:stretch>
                <a:fillRect/>
              </a:stretch>
            </p:blipFill>
            <p:spPr>
              <a:xfrm>
                <a:off x="1939925" y="2838450"/>
                <a:ext cx="1290638" cy="1181100"/>
              </a:xfrm>
              <a:prstGeom prst="rect">
                <a:avLst/>
              </a:prstGeom>
              <a:noFill/>
              <a:ln w="12700" cap="flat" cmpd="sng">
                <a:solidFill>
                  <a:srgbClr val="FF0000"/>
                </a:solidFill>
                <a:prstDash val="sysDash"/>
                <a:miter/>
                <a:headEnd type="none" w="med" len="med"/>
                <a:tailEnd type="none" w="med" len="med"/>
              </a:ln>
            </p:spPr>
          </p:pic>
        </p:grpSp>
        <p:sp>
          <p:nvSpPr>
            <p:cNvPr id="5131" name="矩形 1048860"/>
            <p:cNvSpPr/>
            <p:nvPr/>
          </p:nvSpPr>
          <p:spPr>
            <a:xfrm>
              <a:off x="3468" y="7735"/>
              <a:ext cx="1925" cy="393"/>
            </a:xfrm>
            <a:prstGeom prst="rect">
              <a:avLst/>
            </a:prstGeom>
            <a:noFill/>
            <a:ln w="9525">
              <a:noFill/>
            </a:ln>
          </p:spPr>
          <p:txBody>
            <a:bodyPr>
              <a:spAutoFit/>
            </a:bodyPr>
            <a:p>
              <a:r>
                <a:rPr lang="en-US" altLang="en-US" sz="1200" b="1" dirty="0">
                  <a:solidFill>
                    <a:schemeClr val="tx1"/>
                  </a:solidFill>
                  <a:latin typeface="Times New Roman" panose="02020603050405020304" pitchFamily="18" charset="0"/>
                  <a:cs typeface="Times New Roman" panose="02020603050405020304" pitchFamily="18" charset="0"/>
                </a:rPr>
                <a:t>石墨烯量子点</a:t>
              </a:r>
              <a:endParaRPr lang="en-US" altLang="en-US" sz="1200" b="1" dirty="0">
                <a:solidFill>
                  <a:schemeClr val="tx1"/>
                </a:solidFill>
                <a:latin typeface="Times New Roman" panose="02020603050405020304" pitchFamily="18" charset="0"/>
                <a:ea typeface="Times New Roman" panose="02020603050405020304" pitchFamily="18" charset="0"/>
              </a:endParaRPr>
            </a:p>
          </p:txBody>
        </p:sp>
      </p:grpSp>
      <p:sp>
        <p:nvSpPr>
          <p:cNvPr id="2" name="燕尾形箭头 1"/>
          <p:cNvSpPr/>
          <p:nvPr/>
        </p:nvSpPr>
        <p:spPr>
          <a:xfrm>
            <a:off x="3844290" y="4718050"/>
            <a:ext cx="638810" cy="433705"/>
          </a:xfrm>
          <a:prstGeom prst="notchedRightArrow">
            <a:avLst/>
          </a:prstGeom>
          <a:solidFill>
            <a:srgbClr val="FFC0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4" name="图片 3"/>
          <p:cNvPicPr>
            <a:picLocks noChangeAspect="1"/>
          </p:cNvPicPr>
          <p:nvPr/>
        </p:nvPicPr>
        <p:blipFill>
          <a:blip r:embed="rId9"/>
          <a:stretch>
            <a:fillRect/>
          </a:stretch>
        </p:blipFill>
        <p:spPr>
          <a:xfrm>
            <a:off x="4483100" y="4114165"/>
            <a:ext cx="1541145" cy="1623060"/>
          </a:xfrm>
          <a:prstGeom prst="rect">
            <a:avLst/>
          </a:prstGeom>
        </p:spPr>
      </p:pic>
      <p:sp>
        <p:nvSpPr>
          <p:cNvPr id="5" name="燕尾形箭头 4"/>
          <p:cNvSpPr/>
          <p:nvPr/>
        </p:nvSpPr>
        <p:spPr>
          <a:xfrm>
            <a:off x="6024245" y="4787265"/>
            <a:ext cx="701040" cy="433705"/>
          </a:xfrm>
          <a:prstGeom prst="notchedRightArrow">
            <a:avLst/>
          </a:prstGeom>
          <a:solidFill>
            <a:srgbClr val="FFC0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6" name="图片 5"/>
          <p:cNvPicPr>
            <a:picLocks noChangeAspect="1"/>
          </p:cNvPicPr>
          <p:nvPr/>
        </p:nvPicPr>
        <p:blipFill>
          <a:blip r:embed="rId10"/>
          <a:stretch>
            <a:fillRect/>
          </a:stretch>
        </p:blipFill>
        <p:spPr>
          <a:xfrm>
            <a:off x="6787515" y="4114165"/>
            <a:ext cx="1651635" cy="15963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图片 2"/>
          <p:cNvPicPr>
            <a:picLocks noChangeAspect="1"/>
          </p:cNvPicPr>
          <p:nvPr/>
        </p:nvPicPr>
        <p:blipFill>
          <a:blip r:embed="rId1"/>
          <a:srcRect t="9399"/>
          <a:stretch>
            <a:fillRect/>
          </a:stretch>
        </p:blipFill>
        <p:spPr>
          <a:xfrm>
            <a:off x="755650" y="1628775"/>
            <a:ext cx="7561263" cy="4464050"/>
          </a:xfrm>
          <a:prstGeom prst="rect">
            <a:avLst/>
          </a:prstGeom>
          <a:noFill/>
          <a:ln w="9525">
            <a:noFill/>
          </a:ln>
        </p:spPr>
      </p:pic>
      <p:sp>
        <p:nvSpPr>
          <p:cNvPr id="43010" name="Rectangle 13"/>
          <p:cNvSpPr txBox="1"/>
          <p:nvPr/>
        </p:nvSpPr>
        <p:spPr>
          <a:xfrm>
            <a:off x="539750" y="692150"/>
            <a:ext cx="4537075" cy="777875"/>
          </a:xfrm>
          <a:prstGeom prst="rect">
            <a:avLst/>
          </a:prstGeom>
          <a:noFill/>
          <a:ln w="9525">
            <a:noFill/>
          </a:ln>
        </p:spPr>
        <p:txBody>
          <a:bodyPr anchor="ctr"/>
          <a:p>
            <a:pPr algn="just"/>
            <a:r>
              <a:rPr lang="zh-CN" altLang="en-US" sz="3200" b="1" u="sng" dirty="0">
                <a:solidFill>
                  <a:srgbClr val="0000FF"/>
                </a:solidFill>
                <a:latin typeface="Arial" panose="020B0604020202020204" pitchFamily="34" charset="0"/>
                <a:ea typeface="黑体" panose="02010609060101010101" pitchFamily="49" charset="-122"/>
              </a:rPr>
              <a:t>专业方向、特色与优势  </a:t>
            </a:r>
            <a:endParaRPr lang="zh-CN" altLang="en-US" sz="3200" b="1" u="sng" dirty="0">
              <a:solidFill>
                <a:srgbClr val="0000FF"/>
              </a:solidFill>
              <a:latin typeface="Arial" panose="020B0604020202020204" pitchFamily="34" charset="0"/>
              <a:ea typeface="黑体" panose="02010609060101010101" pitchFamily="49"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Rectangle 13"/>
          <p:cNvSpPr txBox="1"/>
          <p:nvPr/>
        </p:nvSpPr>
        <p:spPr>
          <a:xfrm>
            <a:off x="539750" y="692150"/>
            <a:ext cx="4248150" cy="777875"/>
          </a:xfrm>
          <a:prstGeom prst="rect">
            <a:avLst/>
          </a:prstGeom>
          <a:noFill/>
          <a:ln w="9525">
            <a:noFill/>
          </a:ln>
        </p:spPr>
        <p:txBody>
          <a:bodyPr anchor="ctr"/>
          <a:p>
            <a:pPr>
              <a:spcBef>
                <a:spcPts val="1200"/>
              </a:spcBef>
            </a:pPr>
            <a:r>
              <a:rPr lang="zh-CN" altLang="en-US" sz="3200" dirty="0">
                <a:solidFill>
                  <a:srgbClr val="0000FF"/>
                </a:solidFill>
                <a:latin typeface="微软雅黑" panose="020B0503020204020204" pitchFamily="34" charset="-122"/>
                <a:ea typeface="微软雅黑" panose="020B0503020204020204" pitchFamily="34" charset="-122"/>
              </a:rPr>
              <a:t>培养环境与条件 </a:t>
            </a:r>
            <a:r>
              <a:rPr lang="zh-CN" altLang="en-US" sz="3200" dirty="0">
                <a:solidFill>
                  <a:srgbClr val="0066FF"/>
                </a:solidFill>
                <a:latin typeface="微软雅黑" panose="020B0503020204020204" pitchFamily="34" charset="-122"/>
                <a:ea typeface="微软雅黑" panose="020B0503020204020204" pitchFamily="34" charset="-122"/>
              </a:rPr>
              <a:t>  </a:t>
            </a:r>
            <a:endParaRPr lang="zh-CN" altLang="en-US" sz="3200" dirty="0">
              <a:solidFill>
                <a:srgbClr val="0066FF"/>
              </a:solidFill>
              <a:latin typeface="微软雅黑" panose="020B0503020204020204" pitchFamily="34" charset="-122"/>
              <a:ea typeface="微软雅黑" panose="020B0503020204020204" pitchFamily="34" charset="-122"/>
            </a:endParaRPr>
          </a:p>
        </p:txBody>
      </p:sp>
      <p:pic>
        <p:nvPicPr>
          <p:cNvPr id="44034" name="图片 1"/>
          <p:cNvPicPr>
            <a:picLocks noChangeAspect="1"/>
          </p:cNvPicPr>
          <p:nvPr/>
        </p:nvPicPr>
        <p:blipFill>
          <a:blip r:embed="rId1"/>
          <a:stretch>
            <a:fillRect/>
          </a:stretch>
        </p:blipFill>
        <p:spPr>
          <a:xfrm>
            <a:off x="611188" y="1341438"/>
            <a:ext cx="7777162" cy="4967287"/>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057" name="组合 1"/>
          <p:cNvGrpSpPr/>
          <p:nvPr/>
        </p:nvGrpSpPr>
        <p:grpSpPr>
          <a:xfrm>
            <a:off x="539750" y="1398588"/>
            <a:ext cx="7921625" cy="4824412"/>
            <a:chOff x="251520" y="1556792"/>
            <a:chExt cx="8737600" cy="5124450"/>
          </a:xfrm>
        </p:grpSpPr>
        <p:pic>
          <p:nvPicPr>
            <p:cNvPr id="45058" name="Picture 37" descr="C:\Users\huenzhu\Desktop\新建文件夹 (5)\QQ图片20190502183045.jpg"/>
            <p:cNvPicPr>
              <a:picLocks noChangeAspect="1"/>
            </p:cNvPicPr>
            <p:nvPr/>
          </p:nvPicPr>
          <p:blipFill>
            <a:blip r:embed="rId1"/>
            <a:stretch>
              <a:fillRect/>
            </a:stretch>
          </p:blipFill>
          <p:spPr>
            <a:xfrm>
              <a:off x="4607331" y="1602523"/>
              <a:ext cx="1293812" cy="1676400"/>
            </a:xfrm>
            <a:prstGeom prst="rect">
              <a:avLst/>
            </a:prstGeom>
            <a:noFill/>
            <a:ln w="9525">
              <a:noFill/>
            </a:ln>
          </p:spPr>
        </p:pic>
        <p:pic>
          <p:nvPicPr>
            <p:cNvPr id="45059" name="Picture 38" descr="C:\Users\huenzhu\Desktop\新建文件夹 (5)\QQ图片20190502183054.jpg"/>
            <p:cNvPicPr>
              <a:picLocks noChangeAspect="1"/>
            </p:cNvPicPr>
            <p:nvPr/>
          </p:nvPicPr>
          <p:blipFill>
            <a:blip r:embed="rId2"/>
            <a:stretch>
              <a:fillRect/>
            </a:stretch>
          </p:blipFill>
          <p:spPr>
            <a:xfrm>
              <a:off x="4607331" y="3331311"/>
              <a:ext cx="1293812" cy="1651000"/>
            </a:xfrm>
            <a:prstGeom prst="rect">
              <a:avLst/>
            </a:prstGeom>
            <a:noFill/>
            <a:ln w="9525">
              <a:noFill/>
            </a:ln>
          </p:spPr>
        </p:pic>
        <p:grpSp>
          <p:nvGrpSpPr>
            <p:cNvPr id="45060" name="组合 1"/>
            <p:cNvGrpSpPr/>
            <p:nvPr/>
          </p:nvGrpSpPr>
          <p:grpSpPr>
            <a:xfrm>
              <a:off x="251520" y="1556792"/>
              <a:ext cx="8737600" cy="5124450"/>
              <a:chOff x="322263" y="1403484"/>
              <a:chExt cx="10000021" cy="4879841"/>
            </a:xfrm>
          </p:grpSpPr>
          <p:grpSp>
            <p:nvGrpSpPr>
              <p:cNvPr id="45061" name="组合 24"/>
              <p:cNvGrpSpPr/>
              <p:nvPr/>
            </p:nvGrpSpPr>
            <p:grpSpPr>
              <a:xfrm>
                <a:off x="350838" y="1425576"/>
                <a:ext cx="8394700" cy="4857749"/>
                <a:chOff x="350838" y="1425575"/>
                <a:chExt cx="8395319" cy="4857750"/>
              </a:xfrm>
            </p:grpSpPr>
            <p:grpSp>
              <p:nvGrpSpPr>
                <p:cNvPr id="45062" name="组合 15"/>
                <p:cNvGrpSpPr/>
                <p:nvPr/>
              </p:nvGrpSpPr>
              <p:grpSpPr>
                <a:xfrm>
                  <a:off x="385117" y="1425575"/>
                  <a:ext cx="4857750" cy="1571625"/>
                  <a:chOff x="207963" y="1425575"/>
                  <a:chExt cx="4857750" cy="1571625"/>
                </a:xfrm>
              </p:grpSpPr>
              <p:pic>
                <p:nvPicPr>
                  <p:cNvPr id="45063" name="Picture 2" descr="扫描电镜(SEM)"/>
                  <p:cNvPicPr>
                    <a:picLocks noChangeAspect="1"/>
                  </p:cNvPicPr>
                  <p:nvPr/>
                </p:nvPicPr>
                <p:blipFill>
                  <a:blip r:embed="rId3"/>
                  <a:stretch>
                    <a:fillRect/>
                  </a:stretch>
                </p:blipFill>
                <p:spPr>
                  <a:xfrm>
                    <a:off x="207963" y="1425575"/>
                    <a:ext cx="1571625" cy="1571625"/>
                  </a:xfrm>
                  <a:prstGeom prst="rect">
                    <a:avLst/>
                  </a:prstGeom>
                  <a:noFill/>
                  <a:ln w="9525">
                    <a:noFill/>
                  </a:ln>
                </p:spPr>
              </p:pic>
              <p:pic>
                <p:nvPicPr>
                  <p:cNvPr id="45064" name="Picture 4" descr="超导核磁共振波谱仪(NMR)"/>
                  <p:cNvPicPr>
                    <a:picLocks noChangeAspect="1"/>
                  </p:cNvPicPr>
                  <p:nvPr/>
                </p:nvPicPr>
                <p:blipFill>
                  <a:blip r:embed="rId4"/>
                  <a:stretch>
                    <a:fillRect/>
                  </a:stretch>
                </p:blipFill>
                <p:spPr>
                  <a:xfrm>
                    <a:off x="1851025" y="1425575"/>
                    <a:ext cx="1571625" cy="1571625"/>
                  </a:xfrm>
                  <a:prstGeom prst="rect">
                    <a:avLst/>
                  </a:prstGeom>
                  <a:noFill/>
                  <a:ln w="9525">
                    <a:noFill/>
                  </a:ln>
                </p:spPr>
              </p:pic>
              <p:pic>
                <p:nvPicPr>
                  <p:cNvPr id="45065" name="Picture 6" descr="X射线衍射仪(XRD)"/>
                  <p:cNvPicPr>
                    <a:picLocks noChangeAspect="1"/>
                  </p:cNvPicPr>
                  <p:nvPr/>
                </p:nvPicPr>
                <p:blipFill>
                  <a:blip r:embed="rId5"/>
                  <a:stretch>
                    <a:fillRect/>
                  </a:stretch>
                </p:blipFill>
                <p:spPr>
                  <a:xfrm>
                    <a:off x="3494088" y="1425575"/>
                    <a:ext cx="1571625" cy="1571625"/>
                  </a:xfrm>
                  <a:prstGeom prst="rect">
                    <a:avLst/>
                  </a:prstGeom>
                  <a:noFill/>
                  <a:ln w="9525">
                    <a:noFill/>
                  </a:ln>
                </p:spPr>
              </p:pic>
            </p:grpSp>
            <p:grpSp>
              <p:nvGrpSpPr>
                <p:cNvPr id="45066" name="组合 23"/>
                <p:cNvGrpSpPr/>
                <p:nvPr/>
              </p:nvGrpSpPr>
              <p:grpSpPr>
                <a:xfrm>
                  <a:off x="350838" y="3068638"/>
                  <a:ext cx="8395319" cy="3214687"/>
                  <a:chOff x="350838" y="3068638"/>
                  <a:chExt cx="8395319" cy="3214687"/>
                </a:xfrm>
              </p:grpSpPr>
              <p:pic>
                <p:nvPicPr>
                  <p:cNvPr id="45067" name="Picture 12" descr="傅里叶变换红外光谱仪(FT-IR)"/>
                  <p:cNvPicPr>
                    <a:picLocks noChangeAspect="1"/>
                  </p:cNvPicPr>
                  <p:nvPr/>
                </p:nvPicPr>
                <p:blipFill>
                  <a:blip r:embed="rId6"/>
                  <a:stretch>
                    <a:fillRect/>
                  </a:stretch>
                </p:blipFill>
                <p:spPr>
                  <a:xfrm>
                    <a:off x="350838" y="3068638"/>
                    <a:ext cx="1571625" cy="1571625"/>
                  </a:xfrm>
                  <a:prstGeom prst="rect">
                    <a:avLst/>
                  </a:prstGeom>
                  <a:noFill/>
                  <a:ln w="9525">
                    <a:noFill/>
                  </a:ln>
                </p:spPr>
              </p:pic>
              <p:pic>
                <p:nvPicPr>
                  <p:cNvPr id="45068" name="Picture 14" descr="激光共聚焦显微拉曼光谱仪(Raman)"/>
                  <p:cNvPicPr>
                    <a:picLocks noChangeAspect="1"/>
                  </p:cNvPicPr>
                  <p:nvPr/>
                </p:nvPicPr>
                <p:blipFill>
                  <a:blip r:embed="rId7"/>
                  <a:stretch>
                    <a:fillRect/>
                  </a:stretch>
                </p:blipFill>
                <p:spPr>
                  <a:xfrm>
                    <a:off x="2065338" y="3068638"/>
                    <a:ext cx="1571625" cy="1571625"/>
                  </a:xfrm>
                  <a:prstGeom prst="rect">
                    <a:avLst/>
                  </a:prstGeom>
                  <a:noFill/>
                  <a:ln w="9525">
                    <a:noFill/>
                  </a:ln>
                </p:spPr>
              </p:pic>
              <p:pic>
                <p:nvPicPr>
                  <p:cNvPr id="45069" name="Picture 16" descr="荧光光谱仪(FL)"/>
                  <p:cNvPicPr>
                    <a:picLocks noChangeAspect="1"/>
                  </p:cNvPicPr>
                  <p:nvPr/>
                </p:nvPicPr>
                <p:blipFill>
                  <a:blip r:embed="rId8"/>
                  <a:stretch>
                    <a:fillRect/>
                  </a:stretch>
                </p:blipFill>
                <p:spPr>
                  <a:xfrm>
                    <a:off x="3708400" y="3068638"/>
                    <a:ext cx="1571625" cy="1571625"/>
                  </a:xfrm>
                  <a:prstGeom prst="rect">
                    <a:avLst/>
                  </a:prstGeom>
                  <a:noFill/>
                  <a:ln w="9525">
                    <a:noFill/>
                  </a:ln>
                </p:spPr>
              </p:pic>
              <p:pic>
                <p:nvPicPr>
                  <p:cNvPr id="45070" name="Picture 22" descr="粒度分析-Zata电位仪(Zeta)"/>
                  <p:cNvPicPr>
                    <a:picLocks noChangeAspect="1"/>
                  </p:cNvPicPr>
                  <p:nvPr/>
                </p:nvPicPr>
                <p:blipFill>
                  <a:blip r:embed="rId9"/>
                  <a:stretch>
                    <a:fillRect/>
                  </a:stretch>
                </p:blipFill>
                <p:spPr>
                  <a:xfrm>
                    <a:off x="387984" y="4694669"/>
                    <a:ext cx="1571625" cy="1571625"/>
                  </a:xfrm>
                  <a:prstGeom prst="rect">
                    <a:avLst/>
                  </a:prstGeom>
                  <a:noFill/>
                  <a:ln w="9525">
                    <a:noFill/>
                  </a:ln>
                </p:spPr>
              </p:pic>
              <p:pic>
                <p:nvPicPr>
                  <p:cNvPr id="45071" name="Picture 24" descr="比表面和孔隙率测定仪(BET)"/>
                  <p:cNvPicPr>
                    <a:picLocks noChangeAspect="1"/>
                  </p:cNvPicPr>
                  <p:nvPr/>
                </p:nvPicPr>
                <p:blipFill>
                  <a:blip r:embed="rId10"/>
                  <a:stretch>
                    <a:fillRect/>
                  </a:stretch>
                </p:blipFill>
                <p:spPr>
                  <a:xfrm>
                    <a:off x="2065338" y="4711700"/>
                    <a:ext cx="1714500" cy="1571625"/>
                  </a:xfrm>
                  <a:prstGeom prst="rect">
                    <a:avLst/>
                  </a:prstGeom>
                  <a:noFill/>
                  <a:ln w="9525">
                    <a:noFill/>
                  </a:ln>
                </p:spPr>
              </p:pic>
              <p:pic>
                <p:nvPicPr>
                  <p:cNvPr id="45072" name="Picture 26" descr="总有机卤素分析仪(TOH)"/>
                  <p:cNvPicPr>
                    <a:picLocks noChangeAspect="1"/>
                  </p:cNvPicPr>
                  <p:nvPr/>
                </p:nvPicPr>
                <p:blipFill>
                  <a:blip r:embed="rId11"/>
                  <a:stretch>
                    <a:fillRect/>
                  </a:stretch>
                </p:blipFill>
                <p:spPr>
                  <a:xfrm>
                    <a:off x="3851275" y="4711700"/>
                    <a:ext cx="1571625" cy="1571625"/>
                  </a:xfrm>
                  <a:prstGeom prst="rect">
                    <a:avLst/>
                  </a:prstGeom>
                  <a:noFill/>
                  <a:ln w="9525">
                    <a:noFill/>
                  </a:ln>
                </p:spPr>
              </p:pic>
              <p:pic>
                <p:nvPicPr>
                  <p:cNvPr id="45073" name="Picture 28" descr="氨基酸全自动分析仪(Amino Acid)"/>
                  <p:cNvPicPr>
                    <a:picLocks noChangeAspect="1"/>
                  </p:cNvPicPr>
                  <p:nvPr/>
                </p:nvPicPr>
                <p:blipFill>
                  <a:blip r:embed="rId12"/>
                  <a:stretch>
                    <a:fillRect/>
                  </a:stretch>
                </p:blipFill>
                <p:spPr>
                  <a:xfrm>
                    <a:off x="5494338" y="4711700"/>
                    <a:ext cx="1571625" cy="1571625"/>
                  </a:xfrm>
                  <a:prstGeom prst="rect">
                    <a:avLst/>
                  </a:prstGeom>
                  <a:noFill/>
                  <a:ln w="9525">
                    <a:noFill/>
                  </a:ln>
                </p:spPr>
              </p:pic>
              <p:pic>
                <p:nvPicPr>
                  <p:cNvPr id="45074" name="Picture 30" descr="伏安极谱仪(VA)"/>
                  <p:cNvPicPr>
                    <a:picLocks noChangeAspect="1"/>
                  </p:cNvPicPr>
                  <p:nvPr/>
                </p:nvPicPr>
                <p:blipFill>
                  <a:blip r:embed="rId13"/>
                  <a:stretch>
                    <a:fillRect/>
                  </a:stretch>
                </p:blipFill>
                <p:spPr>
                  <a:xfrm>
                    <a:off x="7174532" y="4711700"/>
                    <a:ext cx="1571625" cy="1571625"/>
                  </a:xfrm>
                  <a:prstGeom prst="rect">
                    <a:avLst/>
                  </a:prstGeom>
                  <a:noFill/>
                  <a:ln w="9525">
                    <a:noFill/>
                  </a:ln>
                </p:spPr>
              </p:pic>
            </p:grpSp>
          </p:grpSp>
          <p:sp>
            <p:nvSpPr>
              <p:cNvPr id="45075" name="TextBox 17"/>
              <p:cNvSpPr txBox="1"/>
              <p:nvPr/>
            </p:nvSpPr>
            <p:spPr>
              <a:xfrm>
                <a:off x="398463" y="1425575"/>
                <a:ext cx="1338262"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SEM/EDS</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76" name="TextBox 18"/>
              <p:cNvSpPr txBox="1"/>
              <p:nvPr/>
            </p:nvSpPr>
            <p:spPr>
              <a:xfrm>
                <a:off x="2131927" y="4711700"/>
                <a:ext cx="904875"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HPLC</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77" name="TextBox 19"/>
              <p:cNvSpPr txBox="1"/>
              <p:nvPr/>
            </p:nvSpPr>
            <p:spPr>
              <a:xfrm>
                <a:off x="322263" y="3068638"/>
                <a:ext cx="744537"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UV</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78" name="TextBox 20"/>
              <p:cNvSpPr txBox="1"/>
              <p:nvPr/>
            </p:nvSpPr>
            <p:spPr>
              <a:xfrm>
                <a:off x="3671888" y="1425575"/>
                <a:ext cx="785812"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XRD</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79" name="TextBox 21"/>
              <p:cNvSpPr txBox="1"/>
              <p:nvPr/>
            </p:nvSpPr>
            <p:spPr>
              <a:xfrm>
                <a:off x="7173912" y="4711700"/>
                <a:ext cx="576263"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EB</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80" name="TextBox 22"/>
              <p:cNvSpPr txBox="1"/>
              <p:nvPr/>
            </p:nvSpPr>
            <p:spPr>
              <a:xfrm>
                <a:off x="2028825" y="1447800"/>
                <a:ext cx="822325"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TEM</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pic>
            <p:nvPicPr>
              <p:cNvPr id="45081" name="Picture 25" descr="C:\Users\huenzhu\Desktop\微信图片_20190423175507.jpg"/>
              <p:cNvPicPr>
                <a:picLocks noChangeAspect="1"/>
              </p:cNvPicPr>
              <p:nvPr/>
            </p:nvPicPr>
            <p:blipFill>
              <a:blip r:embed="rId14"/>
              <a:stretch>
                <a:fillRect/>
              </a:stretch>
            </p:blipFill>
            <p:spPr>
              <a:xfrm>
                <a:off x="6814014" y="1425576"/>
                <a:ext cx="1584653" cy="1571625"/>
              </a:xfrm>
              <a:prstGeom prst="rect">
                <a:avLst/>
              </a:prstGeom>
              <a:noFill/>
              <a:ln w="9525">
                <a:noFill/>
              </a:ln>
            </p:spPr>
          </p:pic>
          <p:sp>
            <p:nvSpPr>
              <p:cNvPr id="45082" name="TextBox 20"/>
              <p:cNvSpPr txBox="1"/>
              <p:nvPr/>
            </p:nvSpPr>
            <p:spPr>
              <a:xfrm>
                <a:off x="6814015" y="1425575"/>
                <a:ext cx="1145768"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UMT-2</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pic>
            <p:nvPicPr>
              <p:cNvPr id="45083" name="Picture 26" descr="C:\Users\huenzhu\Desktop\微信图片_20190423175704.jpg"/>
              <p:cNvPicPr>
                <a:picLocks noChangeAspect="1"/>
              </p:cNvPicPr>
              <p:nvPr/>
            </p:nvPicPr>
            <p:blipFill>
              <a:blip r:embed="rId15"/>
              <a:stretch>
                <a:fillRect/>
              </a:stretch>
            </p:blipFill>
            <p:spPr>
              <a:xfrm>
                <a:off x="6876122" y="3067890"/>
                <a:ext cx="1600913" cy="1572374"/>
              </a:xfrm>
              <a:prstGeom prst="rect">
                <a:avLst/>
              </a:prstGeom>
              <a:noFill/>
              <a:ln w="9525">
                <a:noFill/>
              </a:ln>
            </p:spPr>
          </p:pic>
          <p:sp>
            <p:nvSpPr>
              <p:cNvPr id="45084" name="TextBox 20"/>
              <p:cNvSpPr txBox="1"/>
              <p:nvPr/>
            </p:nvSpPr>
            <p:spPr>
              <a:xfrm>
                <a:off x="6876123" y="3048971"/>
                <a:ext cx="1380294" cy="263765"/>
              </a:xfrm>
              <a:prstGeom prst="rect">
                <a:avLst/>
              </a:prstGeom>
              <a:solidFill>
                <a:srgbClr val="FFFF00"/>
              </a:solidFill>
              <a:ln w="9525">
                <a:noFill/>
              </a:ln>
            </p:spPr>
            <p:txBody>
              <a:bodyPr anchor="t">
                <a:spAutoFit/>
              </a:bodyPr>
              <a:p>
                <a:pPr algn="ctr"/>
                <a:r>
                  <a:rPr lang="en-US" altLang="zh-CN" sz="1200" dirty="0">
                    <a:solidFill>
                      <a:srgbClr val="FF0000"/>
                    </a:solidFill>
                    <a:latin typeface="Times New Roman" panose="02020603050405020304" pitchFamily="18" charset="0"/>
                    <a:ea typeface="宋体" panose="02010600030101010101" pitchFamily="2" charset="-122"/>
                  </a:rPr>
                  <a:t>Tribol-meter</a:t>
                </a:r>
                <a:endParaRPr lang="zh-CN" altLang="en-US" sz="1200" dirty="0">
                  <a:solidFill>
                    <a:srgbClr val="FF0000"/>
                  </a:solidFill>
                  <a:latin typeface="Times New Roman" panose="02020603050405020304" pitchFamily="18" charset="0"/>
                  <a:ea typeface="Times New Roman" panose="02020603050405020304" pitchFamily="18" charset="0"/>
                </a:endParaRPr>
              </a:p>
            </p:txBody>
          </p:sp>
          <p:pic>
            <p:nvPicPr>
              <p:cNvPr id="45085" name="Picture 27" descr="C:\Users\huenzhu\Desktop\微信图片_20190423175844.jpg"/>
              <p:cNvPicPr>
                <a:picLocks noChangeAspect="1"/>
              </p:cNvPicPr>
              <p:nvPr/>
            </p:nvPicPr>
            <p:blipFill>
              <a:blip r:embed="rId16"/>
              <a:stretch>
                <a:fillRect/>
              </a:stretch>
            </p:blipFill>
            <p:spPr>
              <a:xfrm>
                <a:off x="8398668" y="1425575"/>
                <a:ext cx="1923616" cy="1571625"/>
              </a:xfrm>
              <a:prstGeom prst="rect">
                <a:avLst/>
              </a:prstGeom>
              <a:noFill/>
              <a:ln w="9525">
                <a:noFill/>
              </a:ln>
            </p:spPr>
          </p:pic>
          <p:sp>
            <p:nvSpPr>
              <p:cNvPr id="45086" name="TextBox 20"/>
              <p:cNvSpPr txBox="1"/>
              <p:nvPr/>
            </p:nvSpPr>
            <p:spPr>
              <a:xfrm>
                <a:off x="8477036" y="1403484"/>
                <a:ext cx="1845248"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Tribol-tester</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pic>
            <p:nvPicPr>
              <p:cNvPr id="45087" name="Picture 28" descr="C:\Users\huenzhu\Desktop\微信图片_20190423180031.jpg"/>
              <p:cNvPicPr>
                <a:picLocks noChangeAspect="1"/>
              </p:cNvPicPr>
              <p:nvPr/>
            </p:nvPicPr>
            <p:blipFill>
              <a:blip r:embed="rId17"/>
              <a:stretch>
                <a:fillRect/>
              </a:stretch>
            </p:blipFill>
            <p:spPr>
              <a:xfrm>
                <a:off x="8477035" y="3067890"/>
                <a:ext cx="1845249" cy="1572374"/>
              </a:xfrm>
              <a:prstGeom prst="rect">
                <a:avLst/>
              </a:prstGeom>
              <a:noFill/>
              <a:ln w="9525">
                <a:noFill/>
              </a:ln>
            </p:spPr>
          </p:pic>
          <p:sp>
            <p:nvSpPr>
              <p:cNvPr id="45088" name="TextBox 20"/>
              <p:cNvSpPr txBox="1"/>
              <p:nvPr/>
            </p:nvSpPr>
            <p:spPr>
              <a:xfrm>
                <a:off x="8542683" y="3098739"/>
                <a:ext cx="1143235" cy="311305"/>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HFRTM</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89" name="TextBox 19"/>
              <p:cNvSpPr txBox="1"/>
              <p:nvPr/>
            </p:nvSpPr>
            <p:spPr>
              <a:xfrm>
                <a:off x="3851016" y="4694670"/>
                <a:ext cx="744537"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TG</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90" name="TextBox 19"/>
              <p:cNvSpPr txBox="1"/>
              <p:nvPr/>
            </p:nvSpPr>
            <p:spPr>
              <a:xfrm>
                <a:off x="3716163" y="3068638"/>
                <a:ext cx="744537" cy="293073"/>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DSC</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91" name="TextBox 20"/>
              <p:cNvSpPr txBox="1"/>
              <p:nvPr/>
            </p:nvSpPr>
            <p:spPr>
              <a:xfrm>
                <a:off x="5279661" y="1444010"/>
                <a:ext cx="1508491" cy="311305"/>
              </a:xfrm>
              <a:prstGeom prst="rect">
                <a:avLst/>
              </a:prstGeom>
              <a:solidFill>
                <a:srgbClr val="FFFF00"/>
              </a:solidFill>
              <a:ln w="9525">
                <a:noFill/>
              </a:ln>
            </p:spPr>
            <p:txBody>
              <a:bodyPr anchor="t">
                <a:spAutoFit/>
              </a:bodyPr>
              <a:p>
                <a:pPr algn="ctr"/>
                <a:r>
                  <a:rPr lang="en-US" altLang="zh-CN" sz="1400" dirty="0">
                    <a:solidFill>
                      <a:srgbClr val="FF0000"/>
                    </a:solidFill>
                    <a:latin typeface="Times New Roman" panose="02020603050405020304" pitchFamily="18" charset="0"/>
                    <a:ea typeface="宋体" panose="02010600030101010101" pitchFamily="2" charset="-122"/>
                  </a:rPr>
                  <a:t>3D Profile</a:t>
                </a:r>
                <a:endParaRPr lang="zh-CN" altLang="en-US" sz="1400" dirty="0">
                  <a:solidFill>
                    <a:srgbClr val="FF0000"/>
                  </a:solidFill>
                  <a:latin typeface="Times New Roman" panose="02020603050405020304" pitchFamily="18" charset="0"/>
                  <a:ea typeface="Times New Roman" panose="02020603050405020304" pitchFamily="18" charset="0"/>
                </a:endParaRPr>
              </a:p>
            </p:txBody>
          </p:sp>
          <p:sp>
            <p:nvSpPr>
              <p:cNvPr id="45092" name="TextBox 20"/>
              <p:cNvSpPr txBox="1"/>
              <p:nvPr/>
            </p:nvSpPr>
            <p:spPr>
              <a:xfrm>
                <a:off x="5279661" y="3083291"/>
                <a:ext cx="1534353" cy="263777"/>
              </a:xfrm>
              <a:prstGeom prst="rect">
                <a:avLst/>
              </a:prstGeom>
              <a:solidFill>
                <a:srgbClr val="FFFF00"/>
              </a:solidFill>
              <a:ln w="9525">
                <a:noFill/>
              </a:ln>
            </p:spPr>
            <p:txBody>
              <a:bodyPr anchor="t">
                <a:spAutoFit/>
              </a:bodyPr>
              <a:p>
                <a:pPr algn="ctr"/>
                <a:r>
                  <a:rPr lang="en-US" altLang="zh-CN" sz="1200" dirty="0">
                    <a:solidFill>
                      <a:srgbClr val="FF0000"/>
                    </a:solidFill>
                    <a:latin typeface="Times New Roman" panose="02020603050405020304" pitchFamily="18" charset="0"/>
                    <a:ea typeface="宋体" panose="02010600030101010101" pitchFamily="2" charset="-122"/>
                  </a:rPr>
                  <a:t>Element</a:t>
                </a:r>
                <a:r>
                  <a:rPr lang="zh-CN" altLang="en-US" sz="1200" dirty="0">
                    <a:solidFill>
                      <a:srgbClr val="FF0000"/>
                    </a:solidFill>
                    <a:latin typeface="Times New Roman" panose="02020603050405020304" pitchFamily="18" charset="0"/>
                    <a:ea typeface="宋体" panose="02010600030101010101" pitchFamily="2" charset="-122"/>
                  </a:rPr>
                  <a:t> </a:t>
                </a:r>
                <a:r>
                  <a:rPr lang="en-US" altLang="zh-CN" sz="1200" dirty="0">
                    <a:solidFill>
                      <a:srgbClr val="FF0000"/>
                    </a:solidFill>
                    <a:latin typeface="Times New Roman" panose="02020603050405020304" pitchFamily="18" charset="0"/>
                    <a:ea typeface="宋体" panose="02010600030101010101" pitchFamily="2" charset="-122"/>
                  </a:rPr>
                  <a:t>analyser</a:t>
                </a:r>
                <a:endParaRPr lang="zh-CN" altLang="en-US" sz="1200" dirty="0">
                  <a:solidFill>
                    <a:srgbClr val="FF0000"/>
                  </a:solidFill>
                  <a:latin typeface="Times New Roman" panose="02020603050405020304" pitchFamily="18" charset="0"/>
                  <a:ea typeface="Times New Roman" panose="02020603050405020304" pitchFamily="18" charset="0"/>
                </a:endParaRPr>
              </a:p>
            </p:txBody>
          </p:sp>
        </p:grpSp>
      </p:grpSp>
      <p:sp>
        <p:nvSpPr>
          <p:cNvPr id="45093" name="Rectangle 13"/>
          <p:cNvSpPr txBox="1"/>
          <p:nvPr/>
        </p:nvSpPr>
        <p:spPr>
          <a:xfrm>
            <a:off x="539750" y="692150"/>
            <a:ext cx="4248150" cy="777875"/>
          </a:xfrm>
          <a:prstGeom prst="rect">
            <a:avLst/>
          </a:prstGeom>
          <a:noFill/>
          <a:ln w="9525">
            <a:noFill/>
          </a:ln>
        </p:spPr>
        <p:txBody>
          <a:bodyPr anchor="ctr"/>
          <a:p>
            <a:pPr>
              <a:spcBef>
                <a:spcPts val="1200"/>
              </a:spcBef>
            </a:pPr>
            <a:r>
              <a:rPr lang="zh-CN" altLang="en-US" sz="3200" dirty="0">
                <a:solidFill>
                  <a:srgbClr val="0000FF"/>
                </a:solidFill>
                <a:latin typeface="微软雅黑" panose="020B0503020204020204" pitchFamily="34" charset="-122"/>
                <a:ea typeface="微软雅黑" panose="020B0503020204020204" pitchFamily="34" charset="-122"/>
              </a:rPr>
              <a:t>培养环境与条件 </a:t>
            </a:r>
            <a:r>
              <a:rPr lang="zh-CN" altLang="en-US" sz="3200" dirty="0">
                <a:solidFill>
                  <a:srgbClr val="0066FF"/>
                </a:solidFill>
                <a:latin typeface="微软雅黑" panose="020B0503020204020204" pitchFamily="34" charset="-122"/>
                <a:ea typeface="微软雅黑" panose="020B0503020204020204" pitchFamily="34" charset="-122"/>
              </a:rPr>
              <a:t>  </a:t>
            </a:r>
            <a:endParaRPr lang="zh-CN" altLang="en-US" sz="3200" dirty="0">
              <a:solidFill>
                <a:srgbClr val="0066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文本框 12"/>
          <p:cNvSpPr txBox="1"/>
          <p:nvPr/>
        </p:nvSpPr>
        <p:spPr>
          <a:xfrm>
            <a:off x="556895" y="774700"/>
            <a:ext cx="2232025" cy="521970"/>
          </a:xfrm>
          <a:prstGeom prst="rect">
            <a:avLst/>
          </a:prstGeom>
          <a:noFill/>
          <a:ln w="9525">
            <a:noFill/>
          </a:ln>
        </p:spPr>
        <p:txBody>
          <a:bodyPr wrap="square">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62467" name="矩形 1"/>
          <p:cNvSpPr/>
          <p:nvPr/>
        </p:nvSpPr>
        <p:spPr>
          <a:xfrm>
            <a:off x="994251" y="1355566"/>
            <a:ext cx="4572000" cy="1198880"/>
          </a:xfrm>
          <a:prstGeom prst="rect">
            <a:avLst/>
          </a:prstGeom>
          <a:noFill/>
          <a:ln w="9525">
            <a:noFill/>
          </a:ln>
        </p:spPr>
        <p:txBody>
          <a:bodyPr>
            <a:spAutoFit/>
          </a:bodyPr>
          <a:lstStyle/>
          <a:p>
            <a:pPr eaLnBrk="1" hangingPunct="1">
              <a:buFont typeface="Arial" panose="020B0604020202020204" pitchFamily="34" charset="0"/>
            </a:pPr>
            <a:r>
              <a:rPr lang="zh-CN" altLang="en-US" sz="1800">
                <a:latin typeface="Times New Roman" panose="02020603050405020304" pitchFamily="18" charset="0"/>
                <a:cs typeface="Times New Roman" panose="02020603050405020304" pitchFamily="18" charset="0"/>
              </a:rPr>
              <a:t>学校共有</a:t>
            </a:r>
            <a:r>
              <a:rPr lang="zh-CN" altLang="en-US" sz="1800" b="1" u="sng">
                <a:solidFill>
                  <a:srgbClr val="FF0000"/>
                </a:solidFill>
                <a:latin typeface="Times New Roman" panose="02020603050405020304" pitchFamily="18" charset="0"/>
                <a:cs typeface="Times New Roman" panose="02020603050405020304" pitchFamily="18" charset="0"/>
              </a:rPr>
              <a:t>学生社团</a:t>
            </a:r>
            <a:r>
              <a:rPr lang="en-US" altLang="zh-CN" sz="1800" b="1" u="sng">
                <a:solidFill>
                  <a:srgbClr val="FF0000"/>
                </a:solidFill>
                <a:latin typeface="Times New Roman" panose="02020603050405020304" pitchFamily="18" charset="0"/>
                <a:cs typeface="Times New Roman" panose="02020603050405020304" pitchFamily="18" charset="0"/>
              </a:rPr>
              <a:t>67</a:t>
            </a:r>
            <a:r>
              <a:rPr lang="zh-CN" altLang="en-US" sz="1800" b="1" u="sng">
                <a:solidFill>
                  <a:srgbClr val="FF0000"/>
                </a:solidFill>
                <a:latin typeface="Times New Roman" panose="02020603050405020304" pitchFamily="18" charset="0"/>
                <a:cs typeface="Times New Roman" panose="02020603050405020304" pitchFamily="18" charset="0"/>
              </a:rPr>
              <a:t>个</a:t>
            </a:r>
            <a:r>
              <a:rPr lang="zh-CN" altLang="en-US" sz="1800">
                <a:latin typeface="Times New Roman" panose="02020603050405020304" pitchFamily="18" charset="0"/>
                <a:cs typeface="Times New Roman" panose="02020603050405020304" pitchFamily="18" charset="0"/>
              </a:rPr>
              <a:t>，分为学术</a:t>
            </a:r>
            <a:r>
              <a:rPr lang="zh-CN" altLang="en-US" sz="1800" b="1" u="sng">
                <a:solidFill>
                  <a:srgbClr val="FF0000"/>
                </a:solidFill>
                <a:latin typeface="Times New Roman" panose="02020603050405020304" pitchFamily="18" charset="0"/>
                <a:cs typeface="Times New Roman" panose="02020603050405020304" pitchFamily="18" charset="0"/>
              </a:rPr>
              <a:t>科技类、文化艺术类、志愿公益类</a:t>
            </a:r>
            <a:r>
              <a:rPr lang="zh-CN" altLang="en-US" sz="1800">
                <a:latin typeface="Times New Roman" panose="02020603050405020304" pitchFamily="18" charset="0"/>
                <a:cs typeface="Times New Roman" panose="02020603050405020304" pitchFamily="18" charset="0"/>
              </a:rPr>
              <a:t>，每年举办大学生文化艺术节和社团文化节，迄今已举办</a:t>
            </a:r>
            <a:r>
              <a:rPr lang="zh-CN" altLang="en-US" sz="1800" b="1" u="sng">
                <a:solidFill>
                  <a:srgbClr val="FF0000"/>
                </a:solidFill>
                <a:latin typeface="Times New Roman" panose="02020603050405020304" pitchFamily="18" charset="0"/>
                <a:cs typeface="Times New Roman" panose="02020603050405020304" pitchFamily="18" charset="0"/>
              </a:rPr>
              <a:t>十六届，每届为期一个月</a:t>
            </a:r>
            <a:r>
              <a:rPr lang="zh-CN" altLang="en-US" sz="1800">
                <a:latin typeface="Times New Roman" panose="02020603050405020304" pitchFamily="18" charset="0"/>
                <a:cs typeface="Times New Roman" panose="02020603050405020304" pitchFamily="18" charset="0"/>
              </a:rPr>
              <a:t>，开展文化活动百余项。</a:t>
            </a:r>
            <a:endParaRPr lang="zh-CN" altLang="en-US" sz="1800">
              <a:latin typeface="Times New Roman" panose="02020603050405020304" pitchFamily="18" charset="0"/>
              <a:cs typeface="Times New Roman" panose="02020603050405020304" pitchFamily="18" charset="0"/>
            </a:endParaRPr>
          </a:p>
        </p:txBody>
      </p:sp>
      <p:pic>
        <p:nvPicPr>
          <p:cNvPr id="37893" name="Picture 2" descr="C:\Users\Administrator\iCloudDrive\招生文件\2020年\2020年招生宣传工作\合肥学院2020年招生宣传册素材采集\合肥学院2020年招生宣传素材（校团委修改版 2020.3.28）\社团活动照片\feel手语社团日活动.jpg"/>
          <p:cNvPicPr>
            <a:picLocks noChangeAspect="1" noChangeArrowheads="1"/>
          </p:cNvPicPr>
          <p:nvPr/>
        </p:nvPicPr>
        <p:blipFill>
          <a:blip r:embed="rId1"/>
          <a:srcRect/>
          <a:stretch>
            <a:fillRect/>
          </a:stretch>
        </p:blipFill>
        <p:spPr bwMode="auto">
          <a:xfrm>
            <a:off x="556578" y="2635129"/>
            <a:ext cx="2827734" cy="1901428"/>
          </a:xfrm>
          <a:prstGeom prst="ellipse">
            <a:avLst/>
          </a:prstGeom>
          <a:noFill/>
          <a:ln>
            <a:noFill/>
          </a:ln>
        </p:spPr>
      </p:pic>
      <p:pic>
        <p:nvPicPr>
          <p:cNvPr id="37894" name="Picture 3" descr="C:\Users\Administrator\iCloudDrive\招生文件\2020年\2020年招生宣传工作\合肥学院2020年招生宣传册素材采集\合肥学院2020年招生宣传素材（校团委修改版 2020.3.28）\社团活动照片\花灯节.jpg"/>
          <p:cNvPicPr>
            <a:picLocks noChangeAspect="1" noChangeArrowheads="1"/>
          </p:cNvPicPr>
          <p:nvPr/>
        </p:nvPicPr>
        <p:blipFill>
          <a:blip r:embed="rId2" cstate="screen"/>
          <a:srcRect/>
          <a:stretch>
            <a:fillRect/>
          </a:stretch>
        </p:blipFill>
        <p:spPr bwMode="auto">
          <a:xfrm>
            <a:off x="5566374" y="1661636"/>
            <a:ext cx="3214685" cy="2143123"/>
          </a:xfrm>
          <a:prstGeom prst="ellipse">
            <a:avLst/>
          </a:prstGeom>
          <a:noFill/>
          <a:ln>
            <a:noFill/>
          </a:ln>
        </p:spPr>
      </p:pic>
      <p:pic>
        <p:nvPicPr>
          <p:cNvPr id="37895" name="Picture 4" descr="C:\Users\Administrator\iCloudDrive\招生文件\2020年\2020年招生宣传工作\合肥学院2020年招生宣传册素材采集\合肥学院2020年招生宣传素材（校团委修改版 2020.3.28）\社团活动照片\文化节1.jpg"/>
          <p:cNvPicPr>
            <a:picLocks noChangeAspect="1" noChangeArrowheads="1"/>
          </p:cNvPicPr>
          <p:nvPr/>
        </p:nvPicPr>
        <p:blipFill>
          <a:blip r:embed="rId3" cstate="screen"/>
          <a:srcRect/>
          <a:stretch>
            <a:fillRect/>
          </a:stretch>
        </p:blipFill>
        <p:spPr bwMode="auto">
          <a:xfrm>
            <a:off x="2697876" y="3804920"/>
            <a:ext cx="3546872" cy="2364581"/>
          </a:xfrm>
          <a:prstGeom prst="ellipse">
            <a:avLst/>
          </a:prstGeom>
          <a:noFill/>
          <a:ln>
            <a:noFill/>
          </a:ln>
        </p:spPr>
      </p:pic>
      <p:pic>
        <p:nvPicPr>
          <p:cNvPr id="37896" name="Picture 4" descr="C:\Users\Administrator\iCloudDrive\招生文件\2020年\2020年招生宣传工作\合肥学院2020年招生宣传册素材采集\合肥学院2020年招生宣传素材（校团委修改版 2020.3.28）\学生活动照片\IMG_7850.JPG"/>
          <p:cNvPicPr>
            <a:picLocks noChangeAspect="1" noChangeArrowheads="1"/>
          </p:cNvPicPr>
          <p:nvPr/>
        </p:nvPicPr>
        <p:blipFill>
          <a:blip r:embed="rId4"/>
          <a:srcRect/>
          <a:stretch>
            <a:fillRect/>
          </a:stretch>
        </p:blipFill>
        <p:spPr bwMode="auto">
          <a:xfrm>
            <a:off x="6245463" y="3805116"/>
            <a:ext cx="2603897" cy="1735931"/>
          </a:xfrm>
          <a:prstGeom prst="ellipse">
            <a:avLst/>
          </a:prstGeom>
          <a:noFill/>
          <a:ln>
            <a:noFill/>
          </a:ln>
        </p:spPr>
      </p:pic>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矩形 1"/>
          <p:cNvSpPr/>
          <p:nvPr/>
        </p:nvSpPr>
        <p:spPr>
          <a:xfrm>
            <a:off x="565150" y="1268095"/>
            <a:ext cx="3758565" cy="2399665"/>
          </a:xfrm>
          <a:prstGeom prst="rect">
            <a:avLst/>
          </a:prstGeom>
          <a:noFill/>
          <a:ln w="9525">
            <a:noFill/>
          </a:ln>
        </p:spPr>
        <p:txBody>
          <a:bodyPr wrap="square">
            <a:spAutoFit/>
          </a:bodyPr>
          <a:lstStyle/>
          <a:p>
            <a:pPr algn="just" eaLnBrk="1" hangingPunct="1">
              <a:buFont typeface="Arial" panose="020B0604020202020204" pitchFamily="34" charset="0"/>
            </a:pPr>
            <a:r>
              <a:rPr lang="en-US" altLang="zh-CN" sz="1500">
                <a:latin typeface="Calibri" panose="020F0502020204030204" pitchFamily="34" charset="0"/>
              </a:rPr>
              <a:t>         </a:t>
            </a:r>
            <a:r>
              <a:rPr lang="en-US" altLang="zh-CN" sz="1500" b="1" u="sng">
                <a:solidFill>
                  <a:srgbClr val="FF0000"/>
                </a:solidFill>
                <a:latin typeface="Times New Roman" panose="02020603050405020304" pitchFamily="18" charset="0"/>
                <a:cs typeface="Times New Roman" panose="02020603050405020304" pitchFamily="18" charset="0"/>
              </a:rPr>
              <a:t>23</a:t>
            </a:r>
            <a:r>
              <a:rPr lang="zh-CN" altLang="en-US" sz="1500" b="1" u="sng">
                <a:solidFill>
                  <a:srgbClr val="FF0000"/>
                </a:solidFill>
                <a:latin typeface="Times New Roman" panose="02020603050405020304" pitchFamily="18" charset="0"/>
                <a:cs typeface="Times New Roman" panose="02020603050405020304" pitchFamily="18" charset="0"/>
              </a:rPr>
              <a:t>个体育俱乐部</a:t>
            </a:r>
            <a:r>
              <a:rPr lang="zh-CN" altLang="en-US" sz="1500">
                <a:latin typeface="Times New Roman" panose="02020603050405020304" pitchFamily="18" charset="0"/>
                <a:cs typeface="Times New Roman" panose="02020603050405020304" pitchFamily="18" charset="0"/>
              </a:rPr>
              <a:t>，注册会员</a:t>
            </a:r>
            <a:r>
              <a:rPr lang="en-US" altLang="zh-CN" sz="1500">
                <a:latin typeface="Times New Roman" panose="02020603050405020304" pitchFamily="18" charset="0"/>
                <a:cs typeface="Times New Roman" panose="02020603050405020304" pitchFamily="18" charset="0"/>
              </a:rPr>
              <a:t>4000</a:t>
            </a:r>
            <a:r>
              <a:rPr lang="zh-CN" altLang="en-US" sz="1500">
                <a:latin typeface="Times New Roman" panose="02020603050405020304" pitchFamily="18" charset="0"/>
                <a:cs typeface="Times New Roman" panose="02020603050405020304" pitchFamily="18" charset="0"/>
              </a:rPr>
              <a:t>余人，</a:t>
            </a:r>
            <a:r>
              <a:rPr lang="en-US" altLang="zh-CN" sz="1500">
                <a:latin typeface="Times New Roman" panose="02020603050405020304" pitchFamily="18" charset="0"/>
                <a:cs typeface="Times New Roman" panose="02020603050405020304" pitchFamily="18" charset="0"/>
              </a:rPr>
              <a:t>2019</a:t>
            </a:r>
            <a:r>
              <a:rPr lang="zh-CN" altLang="en-US" sz="1500">
                <a:latin typeface="Times New Roman" panose="02020603050405020304" pitchFamily="18" charset="0"/>
                <a:cs typeface="Times New Roman" panose="02020603050405020304" pitchFamily="18" charset="0"/>
              </a:rPr>
              <a:t>年学生参加</a:t>
            </a:r>
            <a:r>
              <a:rPr lang="zh-CN" altLang="en-US" sz="1500" b="1" u="sng">
                <a:solidFill>
                  <a:srgbClr val="FF0000"/>
                </a:solidFill>
                <a:latin typeface="Times New Roman" panose="02020603050405020304" pitchFamily="18" charset="0"/>
                <a:cs typeface="Times New Roman" panose="02020603050405020304" pitchFamily="18" charset="0"/>
              </a:rPr>
              <a:t>国际、全国、省级</a:t>
            </a:r>
            <a:r>
              <a:rPr lang="en-US" altLang="zh-CN" sz="1500" b="1" u="sng">
                <a:solidFill>
                  <a:srgbClr val="FF0000"/>
                </a:solidFill>
                <a:latin typeface="Times New Roman" panose="02020603050405020304" pitchFamily="18" charset="0"/>
                <a:cs typeface="Times New Roman" panose="02020603050405020304" pitchFamily="18" charset="0"/>
              </a:rPr>
              <a:t>15</a:t>
            </a:r>
            <a:r>
              <a:rPr lang="zh-CN" altLang="en-US" sz="1500" b="1" u="sng">
                <a:solidFill>
                  <a:srgbClr val="FF0000"/>
                </a:solidFill>
                <a:latin typeface="Times New Roman" panose="02020603050405020304" pitchFamily="18" charset="0"/>
                <a:cs typeface="Times New Roman" panose="02020603050405020304" pitchFamily="18" charset="0"/>
              </a:rPr>
              <a:t>个项目的比赛中摘金夺银，共计获奖</a:t>
            </a:r>
            <a:r>
              <a:rPr lang="en-US" altLang="zh-CN" sz="1500" b="1" u="sng">
                <a:solidFill>
                  <a:srgbClr val="FF0000"/>
                </a:solidFill>
                <a:latin typeface="Times New Roman" panose="02020603050405020304" pitchFamily="18" charset="0"/>
                <a:cs typeface="Times New Roman" panose="02020603050405020304" pitchFamily="18" charset="0"/>
              </a:rPr>
              <a:t>76</a:t>
            </a:r>
            <a:r>
              <a:rPr lang="zh-CN" altLang="en-US" sz="1500" b="1" u="sng">
                <a:solidFill>
                  <a:srgbClr val="FF0000"/>
                </a:solidFill>
                <a:latin typeface="Times New Roman" panose="02020603050405020304" pitchFamily="18" charset="0"/>
                <a:cs typeface="Times New Roman" panose="02020603050405020304" pitchFamily="18" charset="0"/>
              </a:rPr>
              <a:t>项</a:t>
            </a:r>
            <a:r>
              <a:rPr lang="zh-CN" altLang="en-US" sz="1500">
                <a:latin typeface="Times New Roman" panose="02020603050405020304" pitchFamily="18" charset="0"/>
                <a:cs typeface="Times New Roman" panose="02020603050405020304" pitchFamily="18" charset="0"/>
              </a:rPr>
              <a:t>。其中金牌</a:t>
            </a:r>
            <a:r>
              <a:rPr lang="en-US" altLang="zh-CN" sz="1500">
                <a:latin typeface="Times New Roman" panose="02020603050405020304" pitchFamily="18" charset="0"/>
                <a:cs typeface="Times New Roman" panose="02020603050405020304" pitchFamily="18" charset="0"/>
              </a:rPr>
              <a:t>13</a:t>
            </a:r>
            <a:r>
              <a:rPr lang="zh-CN" altLang="en-US" sz="1500">
                <a:latin typeface="Times New Roman" panose="02020603050405020304" pitchFamily="18" charset="0"/>
                <a:cs typeface="Times New Roman" panose="02020603050405020304" pitchFamily="18" charset="0"/>
              </a:rPr>
              <a:t>枚、银牌</a:t>
            </a:r>
            <a:r>
              <a:rPr lang="en-US" altLang="zh-CN" sz="1500">
                <a:latin typeface="Times New Roman" panose="02020603050405020304" pitchFamily="18" charset="0"/>
                <a:cs typeface="Times New Roman" panose="02020603050405020304" pitchFamily="18" charset="0"/>
              </a:rPr>
              <a:t>12</a:t>
            </a:r>
            <a:r>
              <a:rPr lang="zh-CN" altLang="en-US" sz="1500">
                <a:latin typeface="Times New Roman" panose="02020603050405020304" pitchFamily="18" charset="0"/>
                <a:cs typeface="Times New Roman" panose="02020603050405020304" pitchFamily="18" charset="0"/>
              </a:rPr>
              <a:t>枚、铜牌</a:t>
            </a:r>
            <a:r>
              <a:rPr lang="en-US" altLang="zh-CN" sz="1500">
                <a:latin typeface="Times New Roman" panose="02020603050405020304" pitchFamily="18" charset="0"/>
                <a:cs typeface="Times New Roman" panose="02020603050405020304" pitchFamily="18" charset="0"/>
              </a:rPr>
              <a:t>5</a:t>
            </a:r>
            <a:r>
              <a:rPr lang="zh-CN" altLang="en-US" sz="1500">
                <a:latin typeface="Times New Roman" panose="02020603050405020304" pitchFamily="18" charset="0"/>
                <a:cs typeface="Times New Roman" panose="02020603050405020304" pitchFamily="18" charset="0"/>
              </a:rPr>
              <a:t>枚，另一等奖</a:t>
            </a:r>
            <a:r>
              <a:rPr lang="en-US" altLang="zh-CN" sz="1500">
                <a:latin typeface="Times New Roman" panose="02020603050405020304" pitchFamily="18" charset="0"/>
                <a:cs typeface="Times New Roman" panose="02020603050405020304" pitchFamily="18" charset="0"/>
              </a:rPr>
              <a:t>5</a:t>
            </a:r>
            <a:r>
              <a:rPr lang="zh-CN" altLang="en-US" sz="1500">
                <a:latin typeface="Times New Roman" panose="02020603050405020304" pitchFamily="18" charset="0"/>
                <a:cs typeface="Times New Roman" panose="02020603050405020304" pitchFamily="18" charset="0"/>
              </a:rPr>
              <a:t>项、二等奖</a:t>
            </a:r>
            <a:r>
              <a:rPr lang="en-US" altLang="zh-CN" sz="1500">
                <a:latin typeface="Times New Roman" panose="02020603050405020304" pitchFamily="18" charset="0"/>
                <a:cs typeface="Times New Roman" panose="02020603050405020304" pitchFamily="18" charset="0"/>
              </a:rPr>
              <a:t>8</a:t>
            </a:r>
            <a:r>
              <a:rPr lang="zh-CN" altLang="en-US" sz="1500">
                <a:latin typeface="Times New Roman" panose="02020603050405020304" pitchFamily="18" charset="0"/>
                <a:cs typeface="Times New Roman" panose="02020603050405020304" pitchFamily="18" charset="0"/>
              </a:rPr>
              <a:t>项、三等奖</a:t>
            </a:r>
            <a:r>
              <a:rPr lang="en-US" altLang="zh-CN" sz="1500">
                <a:latin typeface="Times New Roman" panose="02020603050405020304" pitchFamily="18" charset="0"/>
                <a:cs typeface="Times New Roman" panose="02020603050405020304" pitchFamily="18" charset="0"/>
              </a:rPr>
              <a:t>33</a:t>
            </a:r>
            <a:r>
              <a:rPr lang="zh-CN" altLang="en-US" sz="1500">
                <a:latin typeface="Times New Roman" panose="02020603050405020304" pitchFamily="18" charset="0"/>
                <a:cs typeface="Times New Roman" panose="02020603050405020304" pitchFamily="18" charset="0"/>
              </a:rPr>
              <a:t>项。我校击剑运动员</a:t>
            </a:r>
            <a:r>
              <a:rPr lang="zh-CN" altLang="en-US" sz="1500" b="1" u="sng">
                <a:solidFill>
                  <a:srgbClr val="FF0000"/>
                </a:solidFill>
                <a:latin typeface="Times New Roman" panose="02020603050405020304" pitchFamily="18" charset="0"/>
                <a:cs typeface="Times New Roman" panose="02020603050405020304" pitchFamily="18" charset="0"/>
              </a:rPr>
              <a:t>兰明豪获得日本举办的亚洲锦标赛团体第一名</a:t>
            </a:r>
            <a:r>
              <a:rPr lang="zh-CN" altLang="en-US" sz="1500">
                <a:latin typeface="Times New Roman" panose="02020603050405020304" pitchFamily="18" charset="0"/>
                <a:cs typeface="Times New Roman" panose="02020603050405020304" pitchFamily="18" charset="0"/>
              </a:rPr>
              <a:t>，邵文雪、项译宣在那不勒斯举办的世界大学生运动会上获得团体第</a:t>
            </a:r>
            <a:r>
              <a:rPr lang="en-US" altLang="zh-CN" sz="1500">
                <a:latin typeface="Times New Roman" panose="02020603050405020304" pitchFamily="18" charset="0"/>
                <a:cs typeface="Times New Roman" panose="02020603050405020304" pitchFamily="18" charset="0"/>
              </a:rPr>
              <a:t>6</a:t>
            </a:r>
            <a:r>
              <a:rPr lang="zh-CN" altLang="en-US" sz="1500">
                <a:latin typeface="Times New Roman" panose="02020603050405020304" pitchFamily="18" charset="0"/>
                <a:cs typeface="Times New Roman" panose="02020603050405020304" pitchFamily="18" charset="0"/>
              </a:rPr>
              <a:t>名，全国击剑冠军赛总决赛中</a:t>
            </a:r>
            <a:r>
              <a:rPr lang="zh-CN" altLang="en-US" sz="1500" u="sng">
                <a:solidFill>
                  <a:srgbClr val="FF0000"/>
                </a:solidFill>
                <a:latin typeface="Times New Roman" panose="02020603050405020304" pitchFamily="18" charset="0"/>
                <a:cs typeface="Times New Roman" panose="02020603050405020304" pitchFamily="18" charset="0"/>
              </a:rPr>
              <a:t>项译宣</a:t>
            </a:r>
            <a:r>
              <a:rPr lang="zh-CN" altLang="en-US" sz="1500">
                <a:latin typeface="Times New Roman" panose="02020603050405020304" pitchFamily="18" charset="0"/>
                <a:cs typeface="Times New Roman" panose="02020603050405020304" pitchFamily="18" charset="0"/>
              </a:rPr>
              <a:t>获得团体第一多项优异成绩。</a:t>
            </a:r>
            <a:endParaRPr lang="zh-CN" altLang="en-US" sz="1500">
              <a:latin typeface="Times New Roman" panose="02020603050405020304" pitchFamily="18" charset="0"/>
              <a:cs typeface="Times New Roman" panose="02020603050405020304" pitchFamily="18" charset="0"/>
            </a:endParaRPr>
          </a:p>
        </p:txBody>
      </p:sp>
      <p:sp>
        <p:nvSpPr>
          <p:cNvPr id="65539" name="文本框 12"/>
          <p:cNvSpPr txBox="1"/>
          <p:nvPr/>
        </p:nvSpPr>
        <p:spPr>
          <a:xfrm>
            <a:off x="565150" y="800100"/>
            <a:ext cx="2191385" cy="521970"/>
          </a:xfrm>
          <a:prstGeom prst="rect">
            <a:avLst/>
          </a:prstGeom>
          <a:noFill/>
          <a:ln w="9525">
            <a:noFill/>
          </a:ln>
        </p:spPr>
        <p:txBody>
          <a:bodyPr wrap="square">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40965" name="Picture 3" descr="C:\Users\Administrator\iCloudDrive\招生文件\2020年\2020年招生宣传工作\合肥学院2020年招生宣传册素材采集\20200323教务处组稿宣传材料\支持材料\兰明豪2 (2).jpg"/>
          <p:cNvPicPr>
            <a:picLocks noChangeAspect="1" noChangeArrowheads="1"/>
          </p:cNvPicPr>
          <p:nvPr/>
        </p:nvPicPr>
        <p:blipFill>
          <a:blip r:embed="rId1" cstate="print"/>
          <a:srcRect/>
          <a:stretch>
            <a:fillRect/>
          </a:stretch>
        </p:blipFill>
        <p:spPr bwMode="auto">
          <a:xfrm>
            <a:off x="4251960" y="1375410"/>
            <a:ext cx="4154170" cy="3332480"/>
          </a:xfrm>
          <a:prstGeom prst="snip2DiagRect">
            <a:avLst>
              <a:gd name="adj1" fmla="val 0"/>
              <a:gd name="adj2" fmla="val 24036"/>
            </a:avLst>
          </a:prstGeom>
          <a:noFill/>
          <a:ln>
            <a:noFill/>
          </a:ln>
        </p:spPr>
      </p:pic>
      <p:pic>
        <p:nvPicPr>
          <p:cNvPr id="40966" name="Picture 2" descr="C:\Users\Administrator\iCloudDrive\招生文件\2020年\2020年招生宣传工作\合肥学院2020年招生宣传册素材采集\20200323教务处组稿宣传材料\支持材料\合肥学院体育馆举办第二十届全国大学生击剑锦标赛3.jpg"/>
          <p:cNvPicPr>
            <a:picLocks noChangeAspect="1" noChangeArrowheads="1"/>
          </p:cNvPicPr>
          <p:nvPr/>
        </p:nvPicPr>
        <p:blipFill>
          <a:blip r:embed="rId2" cstate="print"/>
          <a:srcRect/>
          <a:stretch>
            <a:fillRect/>
          </a:stretch>
        </p:blipFill>
        <p:spPr bwMode="auto">
          <a:xfrm>
            <a:off x="565150" y="3785870"/>
            <a:ext cx="4674235" cy="2292985"/>
          </a:xfrm>
          <a:prstGeom prst="snip2DiagRect">
            <a:avLst>
              <a:gd name="adj1" fmla="val 0"/>
              <a:gd name="adj2" fmla="val 50000"/>
            </a:avLst>
          </a:prstGeom>
          <a:noFill/>
          <a:ln>
            <a:noFill/>
          </a:ln>
        </p:spPr>
      </p:pic>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7528322" y="946547"/>
            <a:ext cx="1453753" cy="428625"/>
          </a:xfrm>
          <a:prstGeom prst="rect">
            <a:avLst/>
          </a:prstGeom>
          <a:noFill/>
          <a:ln w="9525">
            <a:noFill/>
          </a:ln>
        </p:spPr>
      </p:pic>
      <p:pic>
        <p:nvPicPr>
          <p:cNvPr id="41990" name="Picture 5"/>
          <p:cNvPicPr>
            <a:picLocks noChangeAspect="1" noChangeArrowheads="1"/>
          </p:cNvPicPr>
          <p:nvPr/>
        </p:nvPicPr>
        <p:blipFill rotWithShape="1">
          <a:blip r:embed="rId2" cstate="print"/>
          <a:srcRect t="7732" b="10344"/>
          <a:stretch>
            <a:fillRect/>
          </a:stretch>
        </p:blipFill>
        <p:spPr bwMode="auto">
          <a:xfrm>
            <a:off x="619760" y="2608580"/>
            <a:ext cx="4050030" cy="3064510"/>
          </a:xfrm>
          <a:prstGeom prst="round2DiagRect">
            <a:avLst/>
          </a:prstGeom>
          <a:noFill/>
          <a:ln>
            <a:noFill/>
          </a:ln>
        </p:spPr>
      </p:pic>
      <p:sp>
        <p:nvSpPr>
          <p:cNvPr id="66563" name="文本框 12"/>
          <p:cNvSpPr txBox="1"/>
          <p:nvPr/>
        </p:nvSpPr>
        <p:spPr>
          <a:xfrm>
            <a:off x="534194" y="785099"/>
            <a:ext cx="3721894" cy="521970"/>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66564" name="矩形 1"/>
          <p:cNvSpPr/>
          <p:nvPr/>
        </p:nvSpPr>
        <p:spPr>
          <a:xfrm>
            <a:off x="706041" y="1146969"/>
            <a:ext cx="7418784" cy="1337945"/>
          </a:xfrm>
          <a:prstGeom prst="rect">
            <a:avLst/>
          </a:prstGeom>
          <a:noFill/>
          <a:ln w="9525">
            <a:noFill/>
          </a:ln>
        </p:spPr>
        <p:txBody>
          <a:bodyPr>
            <a:spAutoFit/>
          </a:bodyPr>
          <a:lstStyle/>
          <a:p>
            <a:pPr algn="just" eaLnBrk="1" hangingPunct="1">
              <a:lnSpc>
                <a:spcPct val="150000"/>
              </a:lnSpc>
              <a:buFont typeface="Arial" panose="020B0604020202020204" pitchFamily="34" charset="0"/>
            </a:pPr>
            <a:r>
              <a:rPr lang="en-US" altLang="zh-CN" sz="1500">
                <a:latin typeface="Calibri" panose="020F0502020204030204" pitchFamily="34" charset="0"/>
              </a:rPr>
              <a:t>       </a:t>
            </a:r>
            <a:r>
              <a:rPr lang="en-US" altLang="zh-CN" sz="1800">
                <a:latin typeface="Times New Roman" panose="02020603050405020304" pitchFamily="18" charset="0"/>
                <a:cs typeface="Times New Roman" panose="02020603050405020304" pitchFamily="18" charset="0"/>
              </a:rPr>
              <a:t>  </a:t>
            </a:r>
            <a:r>
              <a:rPr lang="zh-CN" altLang="zh-CN" sz="1800">
                <a:latin typeface="Times New Roman" panose="02020603050405020304" pitchFamily="18" charset="0"/>
                <a:cs typeface="Times New Roman" panose="02020603050405020304" pitchFamily="18" charset="0"/>
              </a:rPr>
              <a:t>我校室外运动场面积</a:t>
            </a:r>
            <a:r>
              <a:rPr lang="en-US" altLang="zh-CN" sz="1800">
                <a:latin typeface="Times New Roman" panose="02020603050405020304" pitchFamily="18" charset="0"/>
                <a:cs typeface="Times New Roman" panose="02020603050405020304" pitchFamily="18" charset="0"/>
              </a:rPr>
              <a:t>82072</a:t>
            </a:r>
            <a:r>
              <a:rPr lang="zh-CN" altLang="zh-CN" sz="1800">
                <a:latin typeface="Times New Roman" panose="02020603050405020304" pitchFamily="18" charset="0"/>
                <a:cs typeface="Times New Roman" panose="02020603050405020304" pitchFamily="18" charset="0"/>
              </a:rPr>
              <a:t>㎡，室内运动场面积</a:t>
            </a:r>
            <a:r>
              <a:rPr lang="en-US" altLang="zh-CN" sz="1800">
                <a:latin typeface="Times New Roman" panose="02020603050405020304" pitchFamily="18" charset="0"/>
                <a:cs typeface="Times New Roman" panose="02020603050405020304" pitchFamily="18" charset="0"/>
              </a:rPr>
              <a:t>17803</a:t>
            </a:r>
            <a:r>
              <a:rPr lang="zh-CN" altLang="zh-CN" sz="1800">
                <a:latin typeface="Times New Roman" panose="02020603050405020304" pitchFamily="18" charset="0"/>
                <a:cs typeface="Times New Roman" panose="02020603050405020304" pitchFamily="18" charset="0"/>
              </a:rPr>
              <a:t>㎡，拥有</a:t>
            </a:r>
            <a:r>
              <a:rPr lang="en-US" altLang="zh-CN" sz="1800">
                <a:latin typeface="Times New Roman" panose="02020603050405020304" pitchFamily="18" charset="0"/>
                <a:cs typeface="Times New Roman" panose="02020603050405020304" pitchFamily="18" charset="0"/>
              </a:rPr>
              <a:t>1</a:t>
            </a:r>
            <a:r>
              <a:rPr lang="zh-CN" altLang="zh-CN" sz="1800">
                <a:latin typeface="Times New Roman" panose="02020603050405020304" pitchFamily="18" charset="0"/>
                <a:cs typeface="Times New Roman" panose="02020603050405020304" pitchFamily="18" charset="0"/>
              </a:rPr>
              <a:t>个综合体育馆，</a:t>
            </a:r>
            <a:r>
              <a:rPr lang="en-US" altLang="zh-CN" sz="1800">
                <a:latin typeface="Times New Roman" panose="02020603050405020304" pitchFamily="18" charset="0"/>
                <a:cs typeface="Times New Roman" panose="02020603050405020304" pitchFamily="18" charset="0"/>
              </a:rPr>
              <a:t>3</a:t>
            </a:r>
            <a:r>
              <a:rPr lang="zh-CN" altLang="zh-CN" sz="1800">
                <a:latin typeface="Times New Roman" panose="02020603050405020304" pitchFamily="18" charset="0"/>
                <a:cs typeface="Times New Roman" panose="02020603050405020304" pitchFamily="18" charset="0"/>
              </a:rPr>
              <a:t>个足球场，</a:t>
            </a:r>
            <a:r>
              <a:rPr lang="en-US" altLang="zh-CN" sz="1800">
                <a:latin typeface="Times New Roman" panose="02020603050405020304" pitchFamily="18" charset="0"/>
                <a:cs typeface="Times New Roman" panose="02020603050405020304" pitchFamily="18" charset="0"/>
              </a:rPr>
              <a:t>9</a:t>
            </a:r>
            <a:r>
              <a:rPr lang="zh-CN" altLang="zh-CN" sz="1800">
                <a:latin typeface="Times New Roman" panose="02020603050405020304" pitchFamily="18" charset="0"/>
                <a:cs typeface="Times New Roman" panose="02020603050405020304" pitchFamily="18" charset="0"/>
              </a:rPr>
              <a:t>个训练馆，另有</a:t>
            </a:r>
            <a:r>
              <a:rPr lang="zh-CN" altLang="zh-CN" sz="1800" b="1" u="sng">
                <a:solidFill>
                  <a:srgbClr val="FF0000"/>
                </a:solidFill>
                <a:latin typeface="Times New Roman" panose="02020603050405020304" pitchFamily="18" charset="0"/>
                <a:cs typeface="Times New Roman" panose="02020603050405020304" pitchFamily="18" charset="0"/>
              </a:rPr>
              <a:t>建筑面积</a:t>
            </a:r>
            <a:r>
              <a:rPr lang="en-US" altLang="zh-CN" sz="1800" b="1" u="sng">
                <a:solidFill>
                  <a:srgbClr val="FF0000"/>
                </a:solidFill>
                <a:latin typeface="Times New Roman" panose="02020603050405020304" pitchFamily="18" charset="0"/>
                <a:cs typeface="Times New Roman" panose="02020603050405020304" pitchFamily="18" charset="0"/>
              </a:rPr>
              <a:t>6187</a:t>
            </a:r>
            <a:r>
              <a:rPr lang="zh-CN" altLang="zh-CN" sz="1800" b="1" u="sng">
                <a:solidFill>
                  <a:srgbClr val="FF0000"/>
                </a:solidFill>
                <a:latin typeface="Times New Roman" panose="02020603050405020304" pitchFamily="18" charset="0"/>
                <a:cs typeface="Times New Roman" panose="02020603050405020304" pitchFamily="18" charset="0"/>
              </a:rPr>
              <a:t>㎡的击剑、武术和游泳新馆正在建设中</a:t>
            </a:r>
            <a:r>
              <a:rPr lang="zh-CN"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p:txBody>
      </p:sp>
      <p:pic>
        <p:nvPicPr>
          <p:cNvPr id="9" name="Picture 5"/>
          <p:cNvPicPr>
            <a:picLocks noChangeAspect="1" noChangeArrowheads="1"/>
          </p:cNvPicPr>
          <p:nvPr/>
        </p:nvPicPr>
        <p:blipFill>
          <a:blip r:embed="rId3" cstate="print"/>
          <a:stretch>
            <a:fillRect/>
          </a:stretch>
        </p:blipFill>
        <p:spPr bwMode="auto">
          <a:xfrm>
            <a:off x="4734560" y="2484755"/>
            <a:ext cx="3818890" cy="3122930"/>
          </a:xfrm>
          <a:prstGeom prst="round2DiagRect">
            <a:avLst>
              <a:gd name="adj1" fmla="val 18932"/>
              <a:gd name="adj2" fmla="val 0"/>
            </a:avLst>
          </a:prstGeom>
          <a:noFill/>
          <a:ln>
            <a:noFill/>
          </a:ln>
        </p:spPr>
      </p:pic>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2"/>
          <p:cNvSpPr txBox="1"/>
          <p:nvPr/>
        </p:nvSpPr>
        <p:spPr>
          <a:xfrm>
            <a:off x="990124" y="1281510"/>
            <a:ext cx="7342585" cy="1337945"/>
          </a:xfrm>
          <a:prstGeom prst="rect">
            <a:avLst/>
          </a:prstGeom>
          <a:noFill/>
          <a:ln w="9525">
            <a:noFill/>
          </a:ln>
        </p:spPr>
        <p:txBody>
          <a:bodyPr>
            <a:spAutoFit/>
          </a:bodyPr>
          <a:lstStyle/>
          <a:p>
            <a:pPr marL="342900" indent="-342900">
              <a:lnSpc>
                <a:spcPct val="150000"/>
              </a:lnSpc>
              <a:buFont typeface="Wingdings" panose="05000000000000000000" pitchFamily="2" charset="2"/>
              <a:buChar char=""/>
            </a:pPr>
            <a:r>
              <a:rPr lang="zh-CN" altLang="en-US" sz="1800" dirty="0">
                <a:latin typeface="Calibri" panose="020F0502020204030204" pitchFamily="34" charset="0"/>
              </a:rPr>
              <a:t>宿舍区</a:t>
            </a:r>
            <a:r>
              <a:rPr lang="zh-CN" altLang="en-US" sz="1800" dirty="0">
                <a:solidFill>
                  <a:srgbClr val="FF0000"/>
                </a:solidFill>
                <a:latin typeface="Calibri" panose="020F0502020204030204" pitchFamily="34" charset="0"/>
              </a:rPr>
              <a:t>饮用水、洗衣机、淋浴间</a:t>
            </a:r>
            <a:r>
              <a:rPr lang="zh-CN" altLang="en-US" sz="1800" dirty="0">
                <a:latin typeface="Calibri" panose="020F0502020204030204" pitchFamily="34" charset="0"/>
              </a:rPr>
              <a:t>等自助服务基本实现了全覆盖</a:t>
            </a:r>
            <a:endParaRPr lang="zh-CN" altLang="en-US" sz="1800" dirty="0">
              <a:latin typeface="Calibri" panose="020F0502020204030204" pitchFamily="34" charset="0"/>
            </a:endParaRPr>
          </a:p>
          <a:p>
            <a:pPr marL="342900" indent="-342900">
              <a:lnSpc>
                <a:spcPct val="150000"/>
              </a:lnSpc>
              <a:buFont typeface="Wingdings" panose="05000000000000000000" pitchFamily="2" charset="2"/>
              <a:buChar char=""/>
            </a:pPr>
            <a:r>
              <a:rPr lang="zh-CN" altLang="en-US" sz="1800" dirty="0">
                <a:latin typeface="Calibri" panose="020F0502020204030204" pitchFamily="34" charset="0"/>
              </a:rPr>
              <a:t>宿舍内设有</a:t>
            </a:r>
            <a:r>
              <a:rPr lang="zh-CN" altLang="en-US" sz="1800" dirty="0">
                <a:solidFill>
                  <a:srgbClr val="FF0000"/>
                </a:solidFill>
                <a:latin typeface="Calibri" panose="020F0502020204030204" pitchFamily="34" charset="0"/>
              </a:rPr>
              <a:t>独立卫生间和阳台、配有空调</a:t>
            </a:r>
            <a:endParaRPr lang="zh-CN" altLang="en-US" sz="1800" dirty="0">
              <a:solidFill>
                <a:srgbClr val="FF0000"/>
              </a:solidFill>
              <a:latin typeface="Calibri" panose="020F0502020204030204" pitchFamily="34" charset="0"/>
            </a:endParaRPr>
          </a:p>
          <a:p>
            <a:pPr marL="342900" indent="-342900">
              <a:lnSpc>
                <a:spcPct val="150000"/>
              </a:lnSpc>
              <a:buFont typeface="Wingdings" panose="05000000000000000000" pitchFamily="2" charset="2"/>
              <a:buChar char=""/>
            </a:pPr>
            <a:r>
              <a:rPr lang="zh-CN" altLang="en-US" sz="1800" dirty="0">
                <a:latin typeface="Calibri" panose="020F0502020204030204" pitchFamily="34" charset="0"/>
              </a:rPr>
              <a:t>学校硬件设施完备、信息化建设畅通，均实现</a:t>
            </a:r>
            <a:r>
              <a:rPr lang="zh-CN" altLang="en-US" sz="1800" dirty="0">
                <a:solidFill>
                  <a:srgbClr val="FF0000"/>
                </a:solidFill>
                <a:latin typeface="Calibri" panose="020F0502020204030204" pitchFamily="34" charset="0"/>
              </a:rPr>
              <a:t>无线网全覆盖</a:t>
            </a:r>
            <a:endParaRPr lang="zh-CN" altLang="en-US" sz="1800" dirty="0">
              <a:latin typeface="Calibri" panose="020F0502020204030204" pitchFamily="34" charset="0"/>
            </a:endParaRPr>
          </a:p>
        </p:txBody>
      </p:sp>
      <p:pic>
        <p:nvPicPr>
          <p:cNvPr id="79875" name="图片 3"/>
          <p:cNvPicPr>
            <a:picLocks noChangeAspect="1"/>
          </p:cNvPicPr>
          <p:nvPr/>
        </p:nvPicPr>
        <p:blipFill>
          <a:blip r:embed="rId1"/>
          <a:stretch>
            <a:fillRect/>
          </a:stretch>
        </p:blipFill>
        <p:spPr>
          <a:xfrm>
            <a:off x="671830" y="2800985"/>
            <a:ext cx="7660640" cy="3427095"/>
          </a:xfrm>
          <a:prstGeom prst="rect">
            <a:avLst/>
          </a:prstGeom>
          <a:noFill/>
          <a:ln w="9525">
            <a:noFill/>
          </a:ln>
        </p:spPr>
      </p:pic>
      <p:pic>
        <p:nvPicPr>
          <p:cNvPr id="79876" name="Picture 11" descr="C:\Users\Administrator\iCloudDrive\招生文件\2020年\合肥学院常用标志\合肥学院常用标志\合肥学院标志-横式-01.png"/>
          <p:cNvPicPr>
            <a:picLocks noChangeAspect="1"/>
          </p:cNvPicPr>
          <p:nvPr/>
        </p:nvPicPr>
        <p:blipFill>
          <a:blip r:embed="rId2"/>
          <a:stretch>
            <a:fillRect/>
          </a:stretch>
        </p:blipFill>
        <p:spPr>
          <a:xfrm>
            <a:off x="7528322" y="946547"/>
            <a:ext cx="1453753" cy="428625"/>
          </a:xfrm>
          <a:prstGeom prst="rect">
            <a:avLst/>
          </a:prstGeom>
          <a:noFill/>
          <a:ln w="9525">
            <a:noFill/>
          </a:ln>
        </p:spPr>
      </p:pic>
      <p:sp>
        <p:nvSpPr>
          <p:cNvPr id="66563" name="文本框 12"/>
          <p:cNvSpPr txBox="1"/>
          <p:nvPr/>
        </p:nvSpPr>
        <p:spPr>
          <a:xfrm>
            <a:off x="525939" y="759699"/>
            <a:ext cx="3721894" cy="521970"/>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菱形 1"/>
          <p:cNvSpPr/>
          <p:nvPr/>
        </p:nvSpPr>
        <p:spPr>
          <a:xfrm>
            <a:off x="3221831" y="1514475"/>
            <a:ext cx="2700338" cy="2700338"/>
          </a:xfrm>
          <a:prstGeom prst="diamond">
            <a:avLst/>
          </a:prstGeom>
          <a:noFill/>
          <a:ln w="127000" cap="flat" cmpd="sng">
            <a:solidFill>
              <a:schemeClr val="accent1"/>
            </a:solidFill>
            <a:prstDash val="solid"/>
            <a:miter/>
            <a:headEnd type="none" w="med" len="med"/>
            <a:tailEnd type="none" w="med" len="med"/>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5123" name="文本框 5"/>
          <p:cNvSpPr txBox="1"/>
          <p:nvPr/>
        </p:nvSpPr>
        <p:spPr>
          <a:xfrm>
            <a:off x="1793081" y="4591050"/>
            <a:ext cx="5472113" cy="506730"/>
          </a:xfrm>
          <a:prstGeom prst="rect">
            <a:avLst/>
          </a:prstGeom>
          <a:noFill/>
          <a:ln w="9525">
            <a:noFill/>
          </a:ln>
        </p:spPr>
        <p:txBody>
          <a:bodyPr>
            <a:spAutoFit/>
          </a:bodyPr>
          <a:lstStyle/>
          <a:p>
            <a:pPr algn="ctr" eaLnBrk="1" hangingPunct="1">
              <a:buFont typeface="Arial" panose="020B0604020202020204" pitchFamily="34" charset="0"/>
            </a:pPr>
            <a:r>
              <a:rPr lang="zh-CN" altLang="en-US" sz="2700" b="1">
                <a:solidFill>
                  <a:srgbClr val="990000"/>
                </a:solidFill>
                <a:latin typeface="宋体" panose="02010600030101010101" pitchFamily="2" charset="-122"/>
                <a:ea typeface="黑体" panose="02010609060101010101" pitchFamily="49" charset="-122"/>
              </a:rPr>
              <a:t>一、合肥学院概况</a:t>
            </a:r>
            <a:endParaRPr lang="zh-CN" altLang="en-US" sz="2700" b="1">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3157538" y="2275285"/>
            <a:ext cx="2828925" cy="1198880"/>
          </a:xfrm>
          <a:prstGeom prst="rect">
            <a:avLst/>
          </a:prstGeom>
          <a:noFill/>
          <a:ln w="9525">
            <a:noFill/>
          </a:ln>
        </p:spPr>
        <p:txBody>
          <a:bodyPr>
            <a:spAutoFit/>
          </a:bodyPr>
          <a:lstStyle/>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PART</a:t>
            </a:r>
            <a:endParaRPr lang="en-US" altLang="zh-CN" sz="3600" b="1">
              <a:solidFill>
                <a:schemeClr val="accent1"/>
              </a:solidFill>
              <a:latin typeface="Times New Roman" panose="02020603050405020304" pitchFamily="18" charset="0"/>
              <a:ea typeface="微软雅黑" panose="020B0503020204020204" pitchFamily="34" charset="-122"/>
            </a:endParaRPr>
          </a:p>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ONE</a:t>
            </a:r>
            <a:endParaRPr lang="zh-CN" altLang="en-US" sz="3600" b="1">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3157538" y="1437085"/>
            <a:ext cx="1350169" cy="1350169"/>
          </a:xfrm>
          <a:prstGeom prst="rtTriangle">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文本框 12"/>
          <p:cNvSpPr txBox="1"/>
          <p:nvPr/>
        </p:nvSpPr>
        <p:spPr>
          <a:xfrm>
            <a:off x="564515" y="808990"/>
            <a:ext cx="2141220" cy="521970"/>
          </a:xfrm>
          <a:prstGeom prst="rect">
            <a:avLst/>
          </a:prstGeom>
          <a:noFill/>
          <a:ln w="9525">
            <a:noFill/>
          </a:ln>
        </p:spPr>
        <p:txBody>
          <a:bodyPr wrap="square">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67591" name="矩形 1"/>
          <p:cNvSpPr/>
          <p:nvPr/>
        </p:nvSpPr>
        <p:spPr>
          <a:xfrm>
            <a:off x="2656840" y="1004570"/>
            <a:ext cx="5465445" cy="460375"/>
          </a:xfrm>
          <a:prstGeom prst="rect">
            <a:avLst/>
          </a:prstGeom>
          <a:noFill/>
          <a:ln w="9525">
            <a:noFill/>
          </a:ln>
        </p:spPr>
        <p:txBody>
          <a:bodyPr wrap="square">
            <a:spAutoFit/>
          </a:bodyPr>
          <a:lstStyle/>
          <a:p>
            <a:pPr eaLnBrk="1" hangingPunct="1">
              <a:lnSpc>
                <a:spcPct val="150000"/>
              </a:lnSpc>
              <a:buFont typeface="Arial" panose="020B0604020202020204" pitchFamily="34" charset="0"/>
            </a:pPr>
            <a:r>
              <a:rPr lang="zh-CN" altLang="en-US" sz="1600">
                <a:latin typeface="Times New Roman" panose="02020603050405020304" pitchFamily="18" charset="0"/>
                <a:cs typeface="Times New Roman" panose="02020603050405020304" pitchFamily="18" charset="0"/>
              </a:rPr>
              <a:t>学校共设有</a:t>
            </a:r>
            <a:r>
              <a:rPr lang="zh-CN" altLang="en-US" sz="1600" b="1" u="sng">
                <a:solidFill>
                  <a:srgbClr val="FF0000"/>
                </a:solidFill>
                <a:latin typeface="Times New Roman" panose="02020603050405020304" pitchFamily="18" charset="0"/>
                <a:cs typeface="Times New Roman" panose="02020603050405020304" pitchFamily="18" charset="0"/>
              </a:rPr>
              <a:t>6个学生食堂，</a:t>
            </a:r>
            <a:r>
              <a:rPr lang="zh-CN" altLang="zh-CN" sz="1600" b="1" u="sng">
                <a:solidFill>
                  <a:srgbClr val="FF0000"/>
                </a:solidFill>
                <a:latin typeface="Times New Roman" panose="02020603050405020304" pitchFamily="18" charset="0"/>
                <a:cs typeface="Times New Roman" panose="02020603050405020304" pitchFamily="18" charset="0"/>
              </a:rPr>
              <a:t>环境优雅，菜肴丰富，价廉物美</a:t>
            </a:r>
            <a:r>
              <a:rPr lang="zh-CN" altLang="en-US" sz="1600">
                <a:latin typeface="Times New Roman" panose="02020603050405020304" pitchFamily="18" charset="0"/>
                <a:cs typeface="Times New Roman" panose="02020603050405020304" pitchFamily="18" charset="0"/>
              </a:rPr>
              <a:t>。</a:t>
            </a:r>
            <a:endParaRPr lang="zh-CN" altLang="en-US" sz="160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622329" y="1991360"/>
            <a:ext cx="7773608" cy="3796506"/>
            <a:chOff x="543" y="2890"/>
            <a:chExt cx="12917" cy="5979"/>
          </a:xfrm>
        </p:grpSpPr>
        <p:pic>
          <p:nvPicPr>
            <p:cNvPr id="41987" name="Picture 2" descr="C:\Users\Administrator\iCloudDrive\招生文件\2020年\2020年招生宣传工作\合肥学院2020年招生宣传册素材采集\食堂物业招生宣传\校园文化餐厅.jpg"/>
            <p:cNvPicPr>
              <a:picLocks noChangeAspect="1" noChangeArrowheads="1"/>
            </p:cNvPicPr>
            <p:nvPr/>
          </p:nvPicPr>
          <p:blipFill>
            <a:blip r:embed="rId1"/>
            <a:srcRect/>
            <a:stretch>
              <a:fillRect/>
            </a:stretch>
          </p:blipFill>
          <p:spPr bwMode="auto">
            <a:xfrm>
              <a:off x="5687" y="4377"/>
              <a:ext cx="4513" cy="3384"/>
            </a:xfrm>
            <a:prstGeom prst="roundRect">
              <a:avLst/>
            </a:prstGeom>
            <a:noFill/>
            <a:ln>
              <a:noFill/>
            </a:ln>
          </p:spPr>
        </p:pic>
        <p:pic>
          <p:nvPicPr>
            <p:cNvPr id="6" name="Picture 3" descr="C:\Users\Administrator\iCloudDrive\招生文件\2020年\2020年招生宣传工作\合肥学院2020年招生宣传册素材采集\食堂物业招生宣传\IMG_20170423_150247.jpg"/>
            <p:cNvPicPr>
              <a:picLocks noChangeAspect="1" noChangeArrowheads="1"/>
            </p:cNvPicPr>
            <p:nvPr/>
          </p:nvPicPr>
          <p:blipFill>
            <a:blip r:embed="rId2"/>
            <a:srcRect/>
            <a:stretch>
              <a:fillRect/>
            </a:stretch>
          </p:blipFill>
          <p:spPr bwMode="auto">
            <a:xfrm>
              <a:off x="10285" y="3271"/>
              <a:ext cx="3175" cy="5192"/>
            </a:xfrm>
            <a:prstGeom prst="roundRect">
              <a:avLst/>
            </a:prstGeom>
            <a:noFill/>
            <a:ln>
              <a:noFill/>
            </a:ln>
          </p:spPr>
        </p:pic>
        <p:pic>
          <p:nvPicPr>
            <p:cNvPr id="9" name="Picture 5" descr="C:\Users\Administrator\iCloudDrive\招生文件\2020年\2020年招生宣传工作\合肥学院2020年招生宣传册素材采集\食堂物业招生宣传\微信图片_20200330152331.jpg"/>
            <p:cNvPicPr>
              <a:picLocks noChangeAspect="1" noChangeArrowheads="1"/>
            </p:cNvPicPr>
            <p:nvPr/>
          </p:nvPicPr>
          <p:blipFill>
            <a:blip r:embed="rId3"/>
            <a:srcRect/>
            <a:stretch>
              <a:fillRect/>
            </a:stretch>
          </p:blipFill>
          <p:spPr bwMode="auto">
            <a:xfrm>
              <a:off x="543" y="2890"/>
              <a:ext cx="4991" cy="2758"/>
            </a:xfrm>
            <a:prstGeom prst="roundRect">
              <a:avLst/>
            </a:prstGeom>
            <a:noFill/>
            <a:ln>
              <a:noFill/>
            </a:ln>
          </p:spPr>
        </p:pic>
        <p:pic>
          <p:nvPicPr>
            <p:cNvPr id="10" name="Picture 4" descr="C:\Users\Administrator\iCloudDrive\招生文件\2020年\2020年招生宣传工作\合肥学院2020年招生宣传册素材采集\食堂物业招生宣传\IMG_20171117_111147.jpg"/>
            <p:cNvPicPr>
              <a:picLocks noChangeAspect="1" noChangeArrowheads="1"/>
            </p:cNvPicPr>
            <p:nvPr/>
          </p:nvPicPr>
          <p:blipFill>
            <a:blip r:embed="rId4"/>
            <a:srcRect/>
            <a:stretch>
              <a:fillRect/>
            </a:stretch>
          </p:blipFill>
          <p:spPr bwMode="auto">
            <a:xfrm>
              <a:off x="563" y="6062"/>
              <a:ext cx="4971" cy="2807"/>
            </a:xfrm>
            <a:prstGeom prst="roundRect">
              <a:avLst>
                <a:gd name="adj" fmla="val 20942"/>
              </a:avLst>
            </a:prstGeom>
            <a:noFill/>
            <a:ln>
              <a:noFill/>
            </a:ln>
          </p:spPr>
        </p:pic>
      </p:gr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Rectangle 13"/>
          <p:cNvSpPr txBox="1"/>
          <p:nvPr/>
        </p:nvSpPr>
        <p:spPr>
          <a:xfrm>
            <a:off x="539750" y="620713"/>
            <a:ext cx="3240088" cy="777875"/>
          </a:xfrm>
          <a:prstGeom prst="rect">
            <a:avLst/>
          </a:prstGeom>
          <a:noFill/>
          <a:ln w="9525">
            <a:noFill/>
          </a:ln>
        </p:spPr>
        <p:txBody>
          <a:bodyPr anchor="ctr"/>
          <a:p>
            <a:pPr algn="just"/>
            <a:r>
              <a:rPr lang="zh-CN" altLang="en-US" sz="3200" b="1" u="sng" dirty="0">
                <a:solidFill>
                  <a:srgbClr val="0000FF"/>
                </a:solidFill>
                <a:latin typeface="Arial" panose="020B0604020202020204" pitchFamily="34" charset="0"/>
                <a:ea typeface="黑体" panose="02010609060101010101" pitchFamily="49" charset="-122"/>
              </a:rPr>
              <a:t>国内外交流</a:t>
            </a:r>
            <a:endParaRPr lang="zh-CN" altLang="en-US" sz="3200" b="1" u="sng" dirty="0">
              <a:solidFill>
                <a:srgbClr val="0000FF"/>
              </a:solidFill>
              <a:latin typeface="Arial" panose="020B0604020202020204" pitchFamily="34" charset="0"/>
              <a:ea typeface="黑体" panose="02010609060101010101" pitchFamily="49" charset="-122"/>
            </a:endParaRPr>
          </a:p>
        </p:txBody>
      </p:sp>
      <p:grpSp>
        <p:nvGrpSpPr>
          <p:cNvPr id="46082" name="组合 3"/>
          <p:cNvGrpSpPr/>
          <p:nvPr/>
        </p:nvGrpSpPr>
        <p:grpSpPr>
          <a:xfrm>
            <a:off x="539750" y="1268413"/>
            <a:ext cx="7875588" cy="5040312"/>
            <a:chOff x="539552" y="1268760"/>
            <a:chExt cx="7875916" cy="5040560"/>
          </a:xfrm>
        </p:grpSpPr>
        <p:pic>
          <p:nvPicPr>
            <p:cNvPr id="46083" name="图片 1"/>
            <p:cNvPicPr>
              <a:picLocks noChangeAspect="1"/>
            </p:cNvPicPr>
            <p:nvPr/>
          </p:nvPicPr>
          <p:blipFill>
            <a:blip r:embed="rId1"/>
            <a:stretch>
              <a:fillRect/>
            </a:stretch>
          </p:blipFill>
          <p:spPr>
            <a:xfrm>
              <a:off x="566596" y="1268760"/>
              <a:ext cx="7848872" cy="5040560"/>
            </a:xfrm>
            <a:prstGeom prst="rect">
              <a:avLst/>
            </a:prstGeom>
            <a:noFill/>
            <a:ln w="9525">
              <a:noFill/>
            </a:ln>
          </p:spPr>
        </p:pic>
        <p:pic>
          <p:nvPicPr>
            <p:cNvPr id="46084" name="图片 2"/>
            <p:cNvPicPr>
              <a:picLocks noChangeAspect="1"/>
            </p:cNvPicPr>
            <p:nvPr/>
          </p:nvPicPr>
          <p:blipFill>
            <a:blip r:embed="rId2"/>
            <a:stretch>
              <a:fillRect/>
            </a:stretch>
          </p:blipFill>
          <p:spPr>
            <a:xfrm>
              <a:off x="539552" y="5865271"/>
              <a:ext cx="2664296" cy="444049"/>
            </a:xfrm>
            <a:prstGeom prst="rect">
              <a:avLst/>
            </a:prstGeom>
            <a:noFill/>
            <a:ln w="9525">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Rectangle 13"/>
          <p:cNvSpPr txBox="1"/>
          <p:nvPr/>
        </p:nvSpPr>
        <p:spPr>
          <a:xfrm>
            <a:off x="468313" y="779463"/>
            <a:ext cx="3240087"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国外学生活动</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47106" name="图片 1"/>
          <p:cNvPicPr>
            <a:picLocks noChangeAspect="1"/>
          </p:cNvPicPr>
          <p:nvPr/>
        </p:nvPicPr>
        <p:blipFill>
          <a:blip r:embed="rId1"/>
          <a:stretch>
            <a:fillRect/>
          </a:stretch>
        </p:blipFill>
        <p:spPr>
          <a:xfrm>
            <a:off x="463550" y="1844675"/>
            <a:ext cx="7921625" cy="4176713"/>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菱形 1"/>
          <p:cNvSpPr/>
          <p:nvPr/>
        </p:nvSpPr>
        <p:spPr>
          <a:xfrm>
            <a:off x="3221831" y="1514475"/>
            <a:ext cx="2700338" cy="2700338"/>
          </a:xfrm>
          <a:prstGeom prst="diamond">
            <a:avLst/>
          </a:prstGeom>
          <a:noFill/>
          <a:ln w="127000" cap="flat" cmpd="sng">
            <a:solidFill>
              <a:schemeClr val="accent1"/>
            </a:solidFill>
            <a:prstDash val="solid"/>
            <a:miter/>
            <a:headEnd type="none" w="med" len="med"/>
            <a:tailEnd type="none" w="med" len="med"/>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5123" name="文本框 5"/>
          <p:cNvSpPr txBox="1"/>
          <p:nvPr/>
        </p:nvSpPr>
        <p:spPr>
          <a:xfrm>
            <a:off x="1793081" y="4591050"/>
            <a:ext cx="5472113" cy="506730"/>
          </a:xfrm>
          <a:prstGeom prst="rect">
            <a:avLst/>
          </a:prstGeom>
          <a:noFill/>
          <a:ln w="9525">
            <a:noFill/>
          </a:ln>
        </p:spPr>
        <p:txBody>
          <a:bodyPr>
            <a:spAutoFit/>
          </a:bodyPr>
          <a:lstStyle/>
          <a:p>
            <a:pPr algn="ctr" eaLnBrk="1" hangingPunct="1">
              <a:buFont typeface="Arial" panose="020B0604020202020204" pitchFamily="34" charset="0"/>
            </a:pPr>
            <a:r>
              <a:rPr lang="zh-CN" altLang="en-US" sz="2700" b="1">
                <a:solidFill>
                  <a:srgbClr val="990000"/>
                </a:solidFill>
                <a:latin typeface="宋体" panose="02010600030101010101" pitchFamily="2" charset="-122"/>
                <a:ea typeface="黑体" panose="02010609060101010101" pitchFamily="49" charset="-122"/>
              </a:rPr>
              <a:t>三、合肥学院</a:t>
            </a:r>
            <a:r>
              <a:rPr lang="en-US" altLang="zh-CN" sz="2700" b="1">
                <a:solidFill>
                  <a:srgbClr val="990000"/>
                </a:solidFill>
                <a:latin typeface="宋体" panose="02010600030101010101" pitchFamily="2" charset="-122"/>
                <a:ea typeface="黑体" panose="02010609060101010101" pitchFamily="49" charset="-122"/>
              </a:rPr>
              <a:t>2020</a:t>
            </a:r>
            <a:r>
              <a:rPr lang="zh-CN" altLang="zh-CN" sz="2700" b="1">
                <a:solidFill>
                  <a:srgbClr val="990000"/>
                </a:solidFill>
                <a:latin typeface="宋体" panose="02010600030101010101" pitchFamily="2" charset="-122"/>
                <a:ea typeface="黑体" panose="02010609060101010101" pitchFamily="49" charset="-122"/>
              </a:rPr>
              <a:t>年招生基本情况</a:t>
            </a:r>
            <a:endParaRPr lang="zh-CN" altLang="zh-CN" sz="2700" b="1">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3157538" y="2275285"/>
            <a:ext cx="2828925" cy="1198880"/>
          </a:xfrm>
          <a:prstGeom prst="rect">
            <a:avLst/>
          </a:prstGeom>
          <a:noFill/>
          <a:ln w="9525">
            <a:noFill/>
          </a:ln>
        </p:spPr>
        <p:txBody>
          <a:bodyPr>
            <a:spAutoFit/>
          </a:bodyPr>
          <a:lstStyle/>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PART</a:t>
            </a:r>
            <a:endParaRPr lang="en-US" altLang="zh-CN" sz="3600" b="1">
              <a:solidFill>
                <a:schemeClr val="accent1"/>
              </a:solidFill>
              <a:latin typeface="Times New Roman" panose="02020603050405020304" pitchFamily="18" charset="0"/>
              <a:ea typeface="微软雅黑" panose="020B0503020204020204" pitchFamily="34" charset="-122"/>
            </a:endParaRPr>
          </a:p>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THREE</a:t>
            </a:r>
            <a:endParaRPr lang="en-US" altLang="zh-CN" sz="3600" b="1">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3157538" y="1437085"/>
            <a:ext cx="1350169" cy="1350169"/>
          </a:xfrm>
          <a:prstGeom prst="rtTriangle">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pic>
        <p:nvPicPr>
          <p:cNvPr id="68613"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7528322" y="946547"/>
            <a:ext cx="1453753" cy="42862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文本框 1"/>
          <p:cNvSpPr txBox="1"/>
          <p:nvPr/>
        </p:nvSpPr>
        <p:spPr>
          <a:xfrm>
            <a:off x="636270" y="833120"/>
            <a:ext cx="7706995" cy="460375"/>
          </a:xfrm>
          <a:prstGeom prst="rect">
            <a:avLst/>
          </a:prstGeom>
          <a:noFill/>
          <a:ln w="9525">
            <a:noFill/>
          </a:ln>
        </p:spPr>
        <p:txBody>
          <a:bodyPr wrap="square">
            <a:spAutoFit/>
          </a:bodyPr>
          <a:p>
            <a:pPr eaLnBrk="1" hangingPunct="1">
              <a:buFont typeface="Arial" panose="020B0604020202020204" pitchFamily="34" charset="0"/>
            </a:pPr>
            <a:r>
              <a:rPr lang="zh-CN" altLang="en-US" sz="2400">
                <a:latin typeface="黑体" panose="02010609060101010101" pitchFamily="49" charset="-122"/>
                <a:ea typeface="黑体" panose="02010609060101010101" pitchFamily="49" charset="-122"/>
              </a:rPr>
              <a:t>安徽省内招生计划</a:t>
            </a:r>
            <a:r>
              <a:rPr lang="en-US" altLang="zh-CN" sz="2400">
                <a:latin typeface="黑体" panose="02010609060101010101" pitchFamily="49" charset="-122"/>
                <a:ea typeface="黑体" panose="02010609060101010101" pitchFamily="49" charset="-122"/>
              </a:rPr>
              <a:t> </a:t>
            </a:r>
            <a:r>
              <a:rPr lang="zh-CN" altLang="en-US" sz="2400">
                <a:latin typeface="Calibri" panose="020F0502020204030204" pitchFamily="34" charset="0"/>
              </a:rPr>
              <a:t>（</a:t>
            </a:r>
            <a:r>
              <a:rPr lang="zh-CN" altLang="en-US" sz="2400" dirty="0">
                <a:latin typeface="Times New Roman" panose="02020603050405020304" pitchFamily="18" charset="0"/>
                <a:cs typeface="Times New Roman" panose="02020603050405020304" pitchFamily="18" charset="0"/>
              </a:rPr>
              <a:t>安徽省</a:t>
            </a:r>
            <a:r>
              <a:rPr lang="zh-CN" altLang="en-US" sz="2400" dirty="0">
                <a:latin typeface="Times New Roman" panose="02020603050405020304" pitchFamily="18" charset="0"/>
                <a:cs typeface="Times New Roman" panose="02020603050405020304" pitchFamily="18" charset="0"/>
                <a:sym typeface="宋体" panose="02010600030101010101" pitchFamily="2" charset="-122"/>
              </a:rPr>
              <a:t>招生代码：</a:t>
            </a:r>
            <a:r>
              <a:rPr lang="en-US" altLang="zh-CN" sz="2400"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9110</a:t>
            </a:r>
            <a:r>
              <a:rPr lang="zh-CN" altLang="en-US" sz="2400" dirty="0">
                <a:latin typeface="Calibri" panose="020F0502020204030204" pitchFamily="34" charset="0"/>
                <a:sym typeface="宋体" panose="02010600030101010101" pitchFamily="2" charset="-122"/>
              </a:rPr>
              <a:t>）</a:t>
            </a:r>
            <a:endParaRPr lang="zh-CN" altLang="en-US" sz="2400" dirty="0">
              <a:latin typeface="黑体" panose="02010609060101010101" pitchFamily="49" charset="-122"/>
              <a:ea typeface="黑体" panose="02010609060101010101" pitchFamily="49" charset="-122"/>
              <a:sym typeface="宋体" panose="02010600030101010101" pitchFamily="2" charset="-122"/>
            </a:endParaRPr>
          </a:p>
        </p:txBody>
      </p:sp>
      <p:graphicFrame>
        <p:nvGraphicFramePr>
          <p:cNvPr id="69634" name="表格 69633"/>
          <p:cNvGraphicFramePr/>
          <p:nvPr/>
        </p:nvGraphicFramePr>
        <p:xfrm>
          <a:off x="636270" y="1988820"/>
          <a:ext cx="7478395" cy="4065270"/>
        </p:xfrm>
        <a:graphic>
          <a:graphicData uri="http://schemas.openxmlformats.org/drawingml/2006/table">
            <a:tbl>
              <a:tblPr firstCol="1" bandRow="1">
                <a:tableStyleId>{BDBED569-4797-4DF1-A0F4-6AAB3CD982D8}</a:tableStyleId>
              </a:tblPr>
              <a:tblGrid>
                <a:gridCol w="2356485"/>
                <a:gridCol w="3363595"/>
                <a:gridCol w="1758315"/>
              </a:tblGrid>
              <a:tr h="457200">
                <a:tc>
                  <a:txBody>
                    <a:bodyPr/>
                    <a:p>
                      <a:pPr algn="ctr"/>
                      <a:r>
                        <a:rPr lang="zh-CN" altLang="en-US" sz="2400"/>
                        <a:t>招生批次</a:t>
                      </a:r>
                      <a:endParaRPr lang="zh-CN" sz="2400"/>
                    </a:p>
                  </a:txBody>
                  <a:tcPr marL="91442" marR="91442" marT="45715" marB="45715" anchor="ctr"/>
                </a:tc>
                <a:tc>
                  <a:txBody>
                    <a:bodyPr/>
                    <a:p>
                      <a:pPr algn="ctr"/>
                      <a:r>
                        <a:rPr lang="zh-CN" altLang="en-US" sz="2400"/>
                        <a:t>计划类别</a:t>
                      </a:r>
                      <a:endParaRPr lang="zh-CN" altLang="zh-CN" sz="2400">
                        <a:solidFill>
                          <a:schemeClr val="bg1"/>
                        </a:solidFill>
                      </a:endParaRPr>
                    </a:p>
                  </a:txBody>
                  <a:tcPr marL="91442" marR="91442" marT="45715" marB="45715" anchor="ctr"/>
                </a:tc>
                <a:tc>
                  <a:txBody>
                    <a:bodyPr/>
                    <a:p>
                      <a:pPr lvl="0" algn="ctr" eaLnBrk="1" hangingPunct="1">
                        <a:buNone/>
                      </a:pPr>
                      <a:r>
                        <a:rPr lang="zh-CN" altLang="en-US" sz="2400"/>
                        <a:t>人数</a:t>
                      </a:r>
                      <a:endParaRPr lang="zh-CN" altLang="en-US" sz="2400" b="1">
                        <a:solidFill>
                          <a:schemeClr val="bg1"/>
                        </a:solidFill>
                        <a:latin typeface="Calibri" panose="020F0502020204030204" pitchFamily="34" charset="0"/>
                      </a:endParaRPr>
                    </a:p>
                  </a:txBody>
                  <a:tcPr marL="91442" marR="91442" marT="45715" marB="45715" anchor="ctr"/>
                </a:tc>
              </a:tr>
              <a:tr h="451485">
                <a:tc>
                  <a:txBody>
                    <a:bodyPr/>
                    <a:p>
                      <a:pPr lvl="0" algn="ctr" eaLnBrk="1" hangingPunct="1">
                        <a:buNone/>
                      </a:pPr>
                      <a:r>
                        <a:rPr lang="zh-CN" altLang="en-US" sz="1800" b="1" u="sng">
                          <a:solidFill>
                            <a:srgbClr val="FF0000"/>
                          </a:solidFill>
                        </a:rPr>
                        <a:t>提前批</a:t>
                      </a:r>
                      <a:endParaRPr lang="zh-CN" altLang="en-US" sz="1800" b="1" u="sng">
                        <a:solidFill>
                          <a:srgbClr val="FF0000"/>
                        </a:solidFill>
                        <a:latin typeface="Calibri" panose="020F0502020204030204" pitchFamily="34" charset="0"/>
                      </a:endParaRPr>
                    </a:p>
                  </a:txBody>
                  <a:tcPr marL="91442" marR="91442" marT="45715" marB="45715" anchor="ctr"/>
                </a:tc>
                <a:tc>
                  <a:txBody>
                    <a:bodyPr/>
                    <a:p>
                      <a:pPr lvl="0" algn="ctr" eaLnBrk="1" hangingPunct="1">
                        <a:buNone/>
                      </a:pPr>
                      <a:r>
                        <a:rPr lang="zh-CN" altLang="en-US" sz="1800" b="1" u="sng">
                          <a:solidFill>
                            <a:srgbClr val="FF0000"/>
                          </a:solidFill>
                          <a:latin typeface="Calibri" panose="020F0502020204030204" pitchFamily="34" charset="0"/>
                        </a:rPr>
                        <a:t>艺术类（美术） </a:t>
                      </a:r>
                      <a:endParaRPr lang="zh-CN" altLang="en-US" sz="1800" b="1" u="sng">
                        <a:solidFill>
                          <a:srgbClr val="FF0000"/>
                        </a:solidFill>
                        <a:latin typeface="Calibri" panose="020F0502020204030204" pitchFamily="34" charset="0"/>
                      </a:endParaRPr>
                    </a:p>
                  </a:txBody>
                  <a:tcPr marL="91442" marR="91442" marT="45715" marB="45715" anchor="ctr"/>
                </a:tc>
                <a:tc>
                  <a:txBody>
                    <a:bodyPr/>
                    <a:p>
                      <a:pPr lvl="0" algn="ctr" eaLnBrk="1" hangingPunct="1">
                        <a:buNone/>
                      </a:pPr>
                      <a:r>
                        <a:rPr lang="en-US" altLang="zh-CN" sz="1800" b="1" u="sng">
                          <a:solidFill>
                            <a:srgbClr val="FF0000"/>
                          </a:solidFill>
                        </a:rPr>
                        <a:t>100</a:t>
                      </a:r>
                      <a:endParaRPr lang="en-US" altLang="zh-CN" sz="1800" b="1" u="sng">
                        <a:solidFill>
                          <a:srgbClr val="FF0000"/>
                        </a:solidFill>
                        <a:latin typeface="Calibri" panose="020F0502020204030204" pitchFamily="34" charset="0"/>
                      </a:endParaRPr>
                    </a:p>
                  </a:txBody>
                  <a:tcPr marL="91442" marR="91442" marT="45715" marB="45715" anchor="ctr"/>
                </a:tc>
              </a:tr>
              <a:tr h="450215">
                <a:tc rowSpan="2">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a:t>本科提前批</a:t>
                      </a:r>
                      <a:endParaRPr lang="zh-CN" altLang="en-US" sz="1800">
                        <a:latin typeface="Calibri" panose="020F0502020204030204" pitchFamily="34" charset="0"/>
                      </a:endParaRPr>
                    </a:p>
                  </a:txBody>
                  <a:tcPr marL="91442" marR="91442" marT="45715" marB="45715" anchor="ctr"/>
                </a:tc>
                <a:tc>
                  <a:txBody>
                    <a:bodyPr/>
                    <a:p>
                      <a:pPr lvl="0" algn="ctr" eaLnBrk="1" hangingPunct="1">
                        <a:buNone/>
                      </a:pPr>
                      <a:r>
                        <a:rPr lang="zh-CN" altLang="en-US" sz="1800"/>
                        <a:t>国家专项（理工类 ）</a:t>
                      </a:r>
                      <a:endParaRPr lang="zh-CN" altLang="en-US" sz="1800">
                        <a:latin typeface="Calibri" panose="020F0502020204030204" pitchFamily="34" charset="0"/>
                      </a:endParaRPr>
                    </a:p>
                  </a:txBody>
                  <a:tcPr marL="91442" marR="91442" marT="45715" marB="45715" anchor="ctr"/>
                </a:tc>
                <a:tc>
                  <a:txBody>
                    <a:bodyPr/>
                    <a:p>
                      <a:pPr lvl="0" algn="ctr" eaLnBrk="1" hangingPunct="1">
                        <a:buNone/>
                      </a:pPr>
                      <a:r>
                        <a:rPr lang="en-US" altLang="zh-CN" sz="1800" b="1"/>
                        <a:t>40</a:t>
                      </a:r>
                      <a:endParaRPr lang="zh-CN" altLang="en-US" sz="1800" b="1">
                        <a:latin typeface="Calibri" panose="020F0502020204030204" pitchFamily="34" charset="0"/>
                      </a:endParaRPr>
                    </a:p>
                  </a:txBody>
                  <a:tcPr marL="91442" marR="91442" marT="45715" marB="45715" anchor="ctr"/>
                </a:tc>
              </a:tr>
              <a:tr h="451485">
                <a:tc vMerge="1">
                  <a:tcPr marL="91442" marR="91442" marT="45715" marB="45715" anchor="ctr"/>
                </a:tc>
                <a:tc>
                  <a:txBody>
                    <a:bodyPr/>
                    <a:p>
                      <a:pPr lvl="0" algn="ctr" eaLnBrk="1" hangingPunct="1">
                        <a:buNone/>
                      </a:pPr>
                      <a:r>
                        <a:rPr lang="zh-CN" altLang="en-US" sz="1800"/>
                        <a:t>地方专项 （理工类 ）</a:t>
                      </a:r>
                      <a:endParaRPr lang="zh-CN" altLang="en-US" sz="1800">
                        <a:latin typeface="Calibri" panose="020F0502020204030204" pitchFamily="34" charset="0"/>
                      </a:endParaRPr>
                    </a:p>
                  </a:txBody>
                  <a:tcPr marL="91442" marR="91442" marT="45715" marB="45715" anchor="ctr"/>
                </a:tc>
                <a:tc>
                  <a:txBody>
                    <a:bodyPr/>
                    <a:p>
                      <a:pPr lvl="0" algn="ctr" eaLnBrk="1" hangingPunct="1">
                        <a:buNone/>
                      </a:pPr>
                      <a:r>
                        <a:rPr lang="en-US" altLang="zh-CN" sz="1800" b="1"/>
                        <a:t>70</a:t>
                      </a:r>
                      <a:endParaRPr lang="zh-CN" altLang="en-US" sz="1800" b="1">
                        <a:latin typeface="Calibri" panose="020F0502020204030204" pitchFamily="34" charset="0"/>
                      </a:endParaRPr>
                    </a:p>
                  </a:txBody>
                  <a:tcPr marL="91442" marR="91442" marT="45715" marB="45715" anchor="ctr"/>
                </a:tc>
              </a:tr>
              <a:tr h="451485">
                <a:tc rowSpan="2">
                  <a:txBody>
                    <a:bodyPr/>
                    <a:p>
                      <a:pPr lvl="0" algn="ctr" eaLnBrk="1" hangingPunct="1">
                        <a:buNone/>
                      </a:pPr>
                      <a:r>
                        <a:rPr lang="zh-CN" altLang="en-US" sz="1800" b="1" u="sng">
                          <a:solidFill>
                            <a:srgbClr val="FF0000"/>
                          </a:solidFill>
                        </a:rPr>
                        <a:t>本科第一批次</a:t>
                      </a:r>
                      <a:endParaRPr lang="zh-CN" altLang="en-US" sz="1800" b="1" u="sng" dirty="0">
                        <a:solidFill>
                          <a:srgbClr val="FF0000"/>
                        </a:solidFill>
                        <a:latin typeface="Calibri" panose="020F0502020204030204" pitchFamily="34" charset="0"/>
                      </a:endParaRPr>
                    </a:p>
                  </a:txBody>
                  <a:tcPr marL="91442" marR="91442" marT="45715" marB="45715" anchor="ctr"/>
                </a:tc>
                <a:tc>
                  <a:txBody>
                    <a:bodyPr/>
                    <a:p>
                      <a:pPr lvl="0" algn="ctr" eaLnBrk="1" hangingPunct="1">
                        <a:buNone/>
                      </a:pPr>
                      <a:r>
                        <a:rPr lang="zh-CN" altLang="en-US" sz="1800" b="1" u="sng">
                          <a:solidFill>
                            <a:srgbClr val="FF0000"/>
                          </a:solidFill>
                        </a:rPr>
                        <a:t>普通文科</a:t>
                      </a:r>
                      <a:endParaRPr lang="zh-CN" altLang="en-US" sz="1800" b="1" u="sng" dirty="0">
                        <a:solidFill>
                          <a:srgbClr val="FF0000"/>
                        </a:solidFill>
                        <a:latin typeface="Calibri" panose="020F0502020204030204" pitchFamily="34" charset="0"/>
                      </a:endParaRPr>
                    </a:p>
                  </a:txBody>
                  <a:tcPr marL="91442" marR="91442" marT="45715" marB="45715" anchor="ctr"/>
                </a:tc>
                <a:tc>
                  <a:txBody>
                    <a:bodyPr/>
                    <a:p>
                      <a:pPr lvl="0" algn="ctr" eaLnBrk="1" hangingPunct="1">
                        <a:buNone/>
                      </a:pPr>
                      <a:r>
                        <a:rPr lang="en-US" altLang="zh-CN" sz="1800" b="1" u="sng">
                          <a:solidFill>
                            <a:srgbClr val="FF0000"/>
                          </a:solidFill>
                        </a:rPr>
                        <a:t>645</a:t>
                      </a:r>
                      <a:endParaRPr lang="en-US" altLang="zh-CN" sz="1800" b="1" u="sng" dirty="0">
                        <a:solidFill>
                          <a:srgbClr val="FF0000"/>
                        </a:solidFill>
                        <a:latin typeface="Calibri" panose="020F0502020204030204" pitchFamily="34" charset="0"/>
                      </a:endParaRPr>
                    </a:p>
                  </a:txBody>
                  <a:tcPr marL="91442" marR="91442" marT="45715" marB="45715" anchor="ctr"/>
                </a:tc>
              </a:tr>
              <a:tr h="450850">
                <a:tc vMerge="1">
                  <a:tcPr/>
                </a:tc>
                <a:tc>
                  <a:txBody>
                    <a:bodyPr/>
                    <a:p>
                      <a:pPr lvl="0" algn="ctr" eaLnBrk="1" hangingPunct="1">
                        <a:buNone/>
                      </a:pPr>
                      <a:r>
                        <a:rPr lang="zh-CN" altLang="en-US" sz="1800" b="1" u="sng">
                          <a:solidFill>
                            <a:srgbClr val="FF0000"/>
                          </a:solidFill>
                        </a:rPr>
                        <a:t>普通理科</a:t>
                      </a:r>
                      <a:endParaRPr lang="zh-CN" altLang="en-US" sz="1800" b="1" u="sng" dirty="0">
                        <a:solidFill>
                          <a:srgbClr val="FF0000"/>
                        </a:solidFill>
                        <a:latin typeface="Calibri" panose="020F0502020204030204" pitchFamily="34" charset="0"/>
                      </a:endParaRPr>
                    </a:p>
                  </a:txBody>
                  <a:tcPr marL="91442" marR="91442" marT="45715" marB="45715" anchor="ctr"/>
                </a:tc>
                <a:tc>
                  <a:txBody>
                    <a:bodyPr/>
                    <a:p>
                      <a:pPr lvl="0" algn="ctr" eaLnBrk="1" hangingPunct="1">
                        <a:buNone/>
                      </a:pPr>
                      <a:r>
                        <a:rPr lang="en-US" altLang="zh-CN" sz="1800" b="1" u="sng">
                          <a:solidFill>
                            <a:srgbClr val="FF0000"/>
                          </a:solidFill>
                        </a:rPr>
                        <a:t>1324</a:t>
                      </a:r>
                      <a:endParaRPr lang="en-US" altLang="zh-CN" sz="1800" b="1" u="sng" dirty="0">
                        <a:solidFill>
                          <a:srgbClr val="FF0000"/>
                        </a:solidFill>
                        <a:latin typeface="Calibri" panose="020F0502020204030204" pitchFamily="34" charset="0"/>
                      </a:endParaRPr>
                    </a:p>
                  </a:txBody>
                  <a:tcPr marL="91442" marR="91442" marT="45715" marB="45715" anchor="ctr"/>
                </a:tc>
              </a:tr>
              <a:tr h="450850">
                <a:tc rowSpan="2">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a:t>本科第一批次</a:t>
                      </a:r>
                      <a:endParaRPr lang="zh-CN" altLang="en-US" sz="1800">
                        <a:latin typeface="Calibri" panose="020F0502020204030204" pitchFamily="34" charset="0"/>
                      </a:endParaRPr>
                    </a:p>
                  </a:txBody>
                  <a:tcPr marL="91442" marR="91442" marT="45715" marB="45715" anchor="ct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a:t>中外合作文科</a:t>
                      </a:r>
                      <a:endParaRPr lang="zh-CN" altLang="en-US" sz="1800">
                        <a:latin typeface="Calibri" panose="020F0502020204030204" pitchFamily="34" charset="0"/>
                      </a:endParaRPr>
                    </a:p>
                  </a:txBody>
                  <a:tcPr marL="91442" marR="91442" marT="45715" marB="45715" anchor="ctr"/>
                </a:tc>
                <a:tc>
                  <a:txBody>
                    <a:bodyPr/>
                    <a:p>
                      <a:pPr lvl="0" algn="ctr" eaLnBrk="1" hangingPunct="1">
                        <a:buNone/>
                      </a:pPr>
                      <a:r>
                        <a:rPr lang="en-US" altLang="zh-CN" sz="1800" b="1"/>
                        <a:t>24</a:t>
                      </a:r>
                      <a:endParaRPr lang="zh-CN" altLang="en-US" sz="1800" b="1" dirty="0">
                        <a:latin typeface="Calibri" panose="020F0502020204030204" pitchFamily="34" charset="0"/>
                      </a:endParaRPr>
                    </a:p>
                  </a:txBody>
                  <a:tcPr marL="91442" marR="91442" marT="45715" marB="45715" anchor="ctr"/>
                </a:tc>
              </a:tr>
              <a:tr h="450850">
                <a:tc vMerge="1">
                  <a:tcPr marL="91442" marR="91442" marT="45715" marB="45715"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5E8"/>
                    </a:solidFill>
                  </a:tcPr>
                </a:tc>
                <a:tc>
                  <a:txBody>
                    <a:bodyPr/>
                    <a:p>
                      <a:pPr lvl="0" algn="ctr" eaLnBrk="1" hangingPunct="1">
                        <a:buNone/>
                      </a:pPr>
                      <a:r>
                        <a:rPr lang="zh-CN" altLang="en-US" sz="1800"/>
                        <a:t>中外合作理科</a:t>
                      </a:r>
                      <a:endParaRPr lang="zh-CN" altLang="en-US" sz="1800" dirty="0">
                        <a:latin typeface="Calibri" panose="020F0502020204030204" pitchFamily="34" charset="0"/>
                      </a:endParaRPr>
                    </a:p>
                  </a:txBody>
                  <a:tcPr marL="91442" marR="91442" marT="45715" marB="45715" anchor="ctr"/>
                </a:tc>
                <a:tc>
                  <a:txBody>
                    <a:bodyPr/>
                    <a:p>
                      <a:pPr lvl="0" algn="ctr" eaLnBrk="1" hangingPunct="1">
                        <a:buNone/>
                      </a:pPr>
                      <a:r>
                        <a:rPr lang="en-US" altLang="zh-CN" sz="1800" b="1"/>
                        <a:t>18</a:t>
                      </a:r>
                      <a:endParaRPr lang="zh-CN" altLang="en-US" sz="1800" b="1" dirty="0">
                        <a:latin typeface="Calibri" panose="020F0502020204030204" pitchFamily="34" charset="0"/>
                      </a:endParaRPr>
                    </a:p>
                  </a:txBody>
                  <a:tcPr marL="91442" marR="91442" marT="45715" marB="45715" anchor="ctr"/>
                </a:tc>
              </a:tr>
              <a:tr h="450850">
                <a:tc>
                  <a:txBody>
                    <a:bodyPr/>
                    <a:p>
                      <a:pPr lvl="0" algn="ctr" eaLnBrk="1" hangingPunct="1">
                        <a:buNone/>
                      </a:pPr>
                      <a:r>
                        <a:rPr lang="zh-CN" altLang="en-US" sz="1800"/>
                        <a:t>本科第二批次</a:t>
                      </a:r>
                      <a:endParaRPr lang="zh-CN" altLang="en-US" sz="1800" dirty="0">
                        <a:latin typeface="Calibri" panose="020F0502020204030204" pitchFamily="34" charset="0"/>
                      </a:endParaRPr>
                    </a:p>
                  </a:txBody>
                  <a:tcPr marL="91442" marR="91442" marT="45715" marB="45715" anchor="ctr"/>
                </a:tc>
                <a:tc>
                  <a:txBody>
                    <a:bodyPr/>
                    <a:p>
                      <a:pPr lvl="0" algn="ctr" eaLnBrk="1" hangingPunct="1">
                        <a:buNone/>
                      </a:pPr>
                      <a:r>
                        <a:rPr lang="zh-CN" altLang="en-US" sz="1800"/>
                        <a:t>四年一贯制</a:t>
                      </a:r>
                      <a:endParaRPr lang="zh-CN" altLang="en-US" sz="1800" dirty="0">
                        <a:latin typeface="Calibri" panose="020F0502020204030204" pitchFamily="34" charset="0"/>
                      </a:endParaRPr>
                    </a:p>
                  </a:txBody>
                  <a:tcPr marL="91442" marR="91442" marT="45715" marB="45715" anchor="ctr"/>
                </a:tc>
                <a:tc>
                  <a:txBody>
                    <a:bodyPr/>
                    <a:p>
                      <a:pPr lvl="0" algn="ctr" eaLnBrk="1" hangingPunct="1">
                        <a:buNone/>
                      </a:pPr>
                      <a:r>
                        <a:rPr lang="en-US" altLang="zh-CN" sz="1800" b="1"/>
                        <a:t>120</a:t>
                      </a:r>
                      <a:endParaRPr lang="zh-CN" altLang="en-US" sz="1800" b="1" dirty="0">
                        <a:latin typeface="Calibri" panose="020F0502020204030204" pitchFamily="34" charset="0"/>
                      </a:endParaRPr>
                    </a:p>
                  </a:txBody>
                  <a:tcPr marL="91442" marR="91442" marT="45715" marB="45715" anchor="ctr"/>
                </a:tc>
              </a:tr>
            </a:tbl>
          </a:graphicData>
        </a:graphic>
      </p:graphicFrame>
      <p:sp>
        <p:nvSpPr>
          <p:cNvPr id="5" name="矩形 4"/>
          <p:cNvSpPr/>
          <p:nvPr/>
        </p:nvSpPr>
        <p:spPr>
          <a:xfrm>
            <a:off x="636270" y="1383665"/>
            <a:ext cx="4864100" cy="398780"/>
          </a:xfrm>
          <a:prstGeom prst="rect">
            <a:avLst/>
          </a:prstGeom>
        </p:spPr>
        <p:txBody>
          <a:bodyPr wrap="square">
            <a:spAutoFit/>
          </a:bodyPr>
          <a:p>
            <a:pPr algn="ctr">
              <a:spcAft>
                <a:spcPts val="0"/>
              </a:spcAft>
            </a:pPr>
            <a:r>
              <a:rPr lang="zh-CN" altLang="zh-CN"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（总计：理</a:t>
            </a:r>
            <a:r>
              <a:rPr lang="en-US" altLang="zh-CN"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1572</a:t>
            </a:r>
            <a:r>
              <a:rPr lang="zh-CN" altLang="zh-CN"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，文</a:t>
            </a:r>
            <a:r>
              <a:rPr lang="en-US" altLang="zh-CN"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669</a:t>
            </a:r>
            <a:r>
              <a:rPr lang="zh-CN" altLang="en-US"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，艺术</a:t>
            </a:r>
            <a:r>
              <a:rPr lang="en-US" altLang="zh-CN"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100</a:t>
            </a:r>
            <a:r>
              <a:rPr lang="zh-CN" altLang="zh-CN" sz="2000" b="1" kern="0">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文本框 1"/>
          <p:cNvSpPr txBox="1"/>
          <p:nvPr/>
        </p:nvSpPr>
        <p:spPr>
          <a:xfrm>
            <a:off x="576263" y="818595"/>
            <a:ext cx="4762500" cy="460375"/>
          </a:xfrm>
          <a:prstGeom prst="rect">
            <a:avLst/>
          </a:prstGeom>
          <a:noFill/>
          <a:ln w="9525">
            <a:noFill/>
          </a:ln>
        </p:spPr>
        <p:txBody>
          <a:bodyPr>
            <a:spAutoFit/>
          </a:bodyPr>
          <a:p>
            <a:pPr eaLnBrk="1" hangingPunct="1">
              <a:buFont typeface="Arial" panose="020B0604020202020204" pitchFamily="34" charset="0"/>
            </a:pPr>
            <a:r>
              <a:rPr lang="zh-CN" altLang="en-US" sz="2400">
                <a:latin typeface="黑体" panose="02010609060101010101" pitchFamily="49" charset="-122"/>
                <a:ea typeface="黑体" panose="02010609060101010101" pitchFamily="49" charset="-122"/>
              </a:rPr>
              <a:t>招生专业</a:t>
            </a:r>
            <a:r>
              <a:rPr lang="zh-CN" altLang="en-US" sz="2400">
                <a:latin typeface="Calibri" panose="020F0502020204030204" pitchFamily="34" charset="0"/>
                <a:sym typeface="宋体" panose="02010600030101010101" pitchFamily="2" charset="-122"/>
              </a:rPr>
              <a:t>（安徽省招生代码：</a:t>
            </a:r>
            <a:r>
              <a:rPr lang="en-US" altLang="zh-CN" sz="2400">
                <a:solidFill>
                  <a:srgbClr val="FF0000"/>
                </a:solidFill>
                <a:latin typeface="Calibri" panose="020F0502020204030204" pitchFamily="34" charset="0"/>
                <a:sym typeface="宋体" panose="02010600030101010101" pitchFamily="2" charset="-122"/>
              </a:rPr>
              <a:t>9110</a:t>
            </a:r>
            <a:r>
              <a:rPr lang="zh-CN" altLang="en-US" sz="2400">
                <a:latin typeface="Calibri" panose="020F0502020204030204" pitchFamily="34" charset="0"/>
                <a:sym typeface="宋体" panose="02010600030101010101" pitchFamily="2" charset="-122"/>
              </a:rPr>
              <a:t>）</a:t>
            </a:r>
            <a:endParaRPr lang="zh-CN" altLang="en-US" sz="2400">
              <a:latin typeface="黑体" panose="02010609060101010101" pitchFamily="49" charset="-122"/>
              <a:ea typeface="黑体" panose="02010609060101010101" pitchFamily="49" charset="-122"/>
            </a:endParaRPr>
          </a:p>
        </p:txBody>
      </p:sp>
      <p:sp>
        <p:nvSpPr>
          <p:cNvPr id="70658" name="文本框 4"/>
          <p:cNvSpPr txBox="1"/>
          <p:nvPr/>
        </p:nvSpPr>
        <p:spPr>
          <a:xfrm>
            <a:off x="1031240" y="1866900"/>
            <a:ext cx="7320915" cy="2861310"/>
          </a:xfrm>
          <a:prstGeom prst="rect">
            <a:avLst/>
          </a:prstGeom>
          <a:noFill/>
          <a:ln w="9525">
            <a:noFill/>
          </a:ln>
        </p:spPr>
        <p:txBody>
          <a:bodyPr wrap="square">
            <a:spAutoFit/>
          </a:bodyPr>
          <a:p>
            <a:pPr algn="just" eaLnBrk="1" hangingPunct="1">
              <a:buFont typeface="Arial" panose="020B0604020202020204" pitchFamily="34" charset="0"/>
            </a:pPr>
            <a:r>
              <a:rPr lang="zh-CN" altLang="en-US" sz="1800" b="1">
                <a:solidFill>
                  <a:srgbClr val="FF0000"/>
                </a:solidFill>
              </a:rPr>
              <a:t>普通文理科专业</a:t>
            </a:r>
            <a:r>
              <a:rPr lang="zh-CN" altLang="en-US" sz="1800">
                <a:solidFill>
                  <a:srgbClr val="FF0000"/>
                </a:solidFill>
                <a:latin typeface="Calibri" panose="020F0502020204030204" pitchFamily="34" charset="0"/>
              </a:rPr>
              <a:t>（</a:t>
            </a:r>
            <a:r>
              <a:rPr lang="en-US" altLang="zh-CN" sz="1800">
                <a:solidFill>
                  <a:srgbClr val="FF0000"/>
                </a:solidFill>
                <a:latin typeface="Calibri" panose="020F0502020204030204" pitchFamily="34" charset="0"/>
              </a:rPr>
              <a:t>44</a:t>
            </a:r>
            <a:r>
              <a:rPr lang="zh-CN" altLang="en-US" sz="1800">
                <a:solidFill>
                  <a:srgbClr val="FF0000"/>
                </a:solidFill>
                <a:latin typeface="Calibri" panose="020F0502020204030204" pitchFamily="34" charset="0"/>
              </a:rPr>
              <a:t>个</a:t>
            </a:r>
            <a:r>
              <a:rPr lang="zh-CN" altLang="en-US" sz="1800" dirty="0">
                <a:solidFill>
                  <a:srgbClr val="FF0000"/>
                </a:solidFill>
                <a:latin typeface="Calibri" panose="020F0502020204030204" pitchFamily="34" charset="0"/>
              </a:rPr>
              <a:t>）</a:t>
            </a:r>
            <a:r>
              <a:rPr lang="zh-CN" altLang="en-US" sz="1800" dirty="0"/>
              <a:t>：电子信息工程、自动化、通信工程、机械设计制造及其自动化、机械电子工程、</a:t>
            </a:r>
            <a:r>
              <a:rPr lang="zh-CN" altLang="en-US" sz="1800" b="1" dirty="0"/>
              <a:t>车辆工程（</a:t>
            </a:r>
            <a:r>
              <a:rPr lang="en-US" altLang="zh-CN" sz="1800" b="1" dirty="0"/>
              <a:t>2020</a:t>
            </a:r>
            <a:r>
              <a:rPr lang="zh-CN" altLang="en-US" sz="1800" b="1" dirty="0"/>
              <a:t>年新增）</a:t>
            </a:r>
            <a:r>
              <a:rPr lang="zh-CN" altLang="en-US" sz="1800" dirty="0"/>
              <a:t>、智能制造工程、计算机科学与技术、软件工程、</a:t>
            </a:r>
            <a:r>
              <a:rPr lang="zh-CN" altLang="en-US" sz="1800" b="1" dirty="0"/>
              <a:t>智能科学与技术（</a:t>
            </a:r>
            <a:r>
              <a:rPr lang="en-US" altLang="zh-CN" sz="1800" b="1" dirty="0"/>
              <a:t> 2020</a:t>
            </a:r>
            <a:r>
              <a:rPr lang="zh-CN" altLang="en-US" sz="1800" b="1" dirty="0"/>
              <a:t>年新增） </a:t>
            </a:r>
            <a:r>
              <a:rPr lang="zh-CN" altLang="en-US" sz="1800" dirty="0"/>
              <a:t>、数据科学与大数据技术、数学与应用数学(师范)、应用统计学、土木工程</a:t>
            </a:r>
            <a:r>
              <a:rPr lang="zh-CN" altLang="en-US" sz="1800" dirty="0">
                <a:latin typeface="Calibri" panose="020F0502020204030204" pitchFamily="34" charset="0"/>
              </a:rPr>
              <a:t>、交通工程、建筑学、生物工程、环境工程、食品质量与安全、食品科学与工程、化学工程与工艺、无机非金属材料工程、</a:t>
            </a:r>
            <a:r>
              <a:rPr lang="zh-CN" altLang="en-US" sz="1800" b="1" u="sng" dirty="0">
                <a:solidFill>
                  <a:srgbClr val="0000FF"/>
                </a:solidFill>
                <a:latin typeface="Calibri" panose="020F0502020204030204" pitchFamily="34" charset="0"/>
              </a:rPr>
              <a:t>能源化学工程</a:t>
            </a:r>
            <a:r>
              <a:rPr lang="zh-CN" altLang="en-US" sz="1800" dirty="0">
                <a:latin typeface="Calibri" panose="020F0502020204030204" pitchFamily="34" charset="0"/>
              </a:rPr>
              <a:t>、粉体材料科学与工程、工业设计、经济学、经济工程、</a:t>
            </a:r>
            <a:r>
              <a:rPr lang="zh-CN" altLang="en-US" sz="1800" dirty="0"/>
              <a:t>金融学、</a:t>
            </a:r>
            <a:r>
              <a:rPr lang="zh-CN" altLang="en-US" sz="1800" dirty="0">
                <a:latin typeface="Calibri" panose="020F0502020204030204" pitchFamily="34" charset="0"/>
              </a:rPr>
              <a:t>投资</a:t>
            </a:r>
            <a:r>
              <a:rPr lang="zh-CN" altLang="en-US" sz="1800" dirty="0"/>
              <a:t>学、</a:t>
            </a:r>
            <a:r>
              <a:rPr lang="zh-CN" altLang="en-US" sz="1800" dirty="0">
                <a:latin typeface="Calibri" panose="020F0502020204030204" pitchFamily="34" charset="0"/>
              </a:rPr>
              <a:t>国际经济与贸易、</a:t>
            </a:r>
            <a:r>
              <a:rPr lang="zh-CN" altLang="en-US" sz="1800" dirty="0"/>
              <a:t>会计学、财务管理、工商管理、物流管理、供应链管理、汉语言文学、新闻学、小学</a:t>
            </a:r>
            <a:r>
              <a:rPr lang="zh-CN" altLang="en-US" sz="1800" dirty="0">
                <a:latin typeface="Calibri" panose="020F0502020204030204" pitchFamily="34" charset="0"/>
              </a:rPr>
              <a:t>教育（师范）、英语、德语、日语、旅游管理、酒店</a:t>
            </a:r>
            <a:r>
              <a:rPr lang="zh-CN" altLang="en-US" sz="1800" dirty="0"/>
              <a:t>管理、</a:t>
            </a:r>
            <a:r>
              <a:rPr lang="zh-CN" altLang="en-US" sz="1800" b="1" dirty="0"/>
              <a:t>会展经济与管理 （</a:t>
            </a:r>
            <a:r>
              <a:rPr lang="en-US" altLang="zh-CN" sz="1800" b="1" dirty="0"/>
              <a:t> 2020</a:t>
            </a:r>
            <a:r>
              <a:rPr lang="zh-CN" altLang="en-US" sz="1800" b="1" dirty="0"/>
              <a:t>年新增）。</a:t>
            </a:r>
            <a:endParaRPr lang="zh-CN" altLang="en-US" sz="1800" dirty="0">
              <a:latin typeface="Calibri" panose="020F0502020204030204" pitchFamily="34" charset="0"/>
            </a:endParaRPr>
          </a:p>
        </p:txBody>
      </p:sp>
      <p:sp>
        <p:nvSpPr>
          <p:cNvPr id="6" name="文本框 5"/>
          <p:cNvSpPr txBox="1"/>
          <p:nvPr/>
        </p:nvSpPr>
        <p:spPr>
          <a:xfrm>
            <a:off x="723265" y="4861560"/>
            <a:ext cx="7466965" cy="737235"/>
          </a:xfrm>
          <a:prstGeom prst="rect">
            <a:avLst/>
          </a:prstGeom>
          <a:noFill/>
        </p:spPr>
        <p:txBody>
          <a:bodyPr wrap="square">
            <a:spAutoFit/>
          </a:bodyPr>
          <a:p>
            <a:pPr eaLnBrk="1" hangingPunct="1">
              <a:defRPr/>
            </a:pPr>
            <a:r>
              <a:rPr lang="zh-CN" altLang="en-US" sz="2100" b="1">
                <a:solidFill>
                  <a:srgbClr val="FF0000"/>
                </a:solidFill>
              </a:rPr>
              <a:t>安徽本科第一批次中外合作专业</a:t>
            </a:r>
            <a:r>
              <a:rPr kumimoji="0" lang="zh-CN" altLang="en-US" sz="2100" kern="1200" cap="none" spc="0" normalizeH="0" baseline="0" noProof="1">
                <a:latin typeface="Calibri" panose="020F0502020204030204" pitchFamily="34" charset="0"/>
                <a:ea typeface="宋体" panose="02010600030101010101" pitchFamily="2" charset="-122"/>
                <a:cs typeface="+mn-cs"/>
              </a:rPr>
              <a:t>：</a:t>
            </a:r>
            <a:endParaRPr kumimoji="0" lang="en-US" altLang="zh-CN" sz="2100" kern="1200" cap="none" spc="0" normalizeH="0" baseline="0" noProof="1">
              <a:latin typeface="Calibri" panose="020F0502020204030204" pitchFamily="34" charset="0"/>
              <a:ea typeface="宋体" panose="02010600030101010101" pitchFamily="2" charset="-122"/>
              <a:cs typeface="+mn-cs"/>
            </a:endParaRPr>
          </a:p>
          <a:p>
            <a:pPr eaLnBrk="1" hangingPunct="1">
              <a:defRPr/>
            </a:pPr>
            <a:r>
              <a:rPr lang="en-US" altLang="zh-CN" sz="2100" noProof="1"/>
              <a:t>         </a:t>
            </a:r>
            <a:r>
              <a:rPr kumimoji="0" lang="zh-CN" altLang="en-US" sz="1800" kern="1200" cap="none" spc="0" normalizeH="0" baseline="0" noProof="1">
                <a:latin typeface="Calibri" panose="020F0502020204030204" pitchFamily="34" charset="0"/>
                <a:ea typeface="宋体" panose="02010600030101010101" pitchFamily="2" charset="-122"/>
                <a:cs typeface="+mn-cs"/>
              </a:rPr>
              <a:t>物流管理（中外合作办学）</a:t>
            </a:r>
            <a:r>
              <a:rPr kumimoji="0" lang="zh-CN" altLang="en-US" sz="2100" kern="1200" cap="none" spc="0" normalizeH="0" baseline="0" noProof="1">
                <a:ln w="22225">
                  <a:solidFill>
                    <a:schemeClr val="accent2"/>
                  </a:solidFill>
                  <a:prstDash val="solid"/>
                </a:ln>
                <a:solidFill>
                  <a:schemeClr val="accent2">
                    <a:lumMod val="40000"/>
                    <a:lumOff val="60000"/>
                  </a:schemeClr>
                </a:solidFill>
                <a:latin typeface="Calibri" panose="020F0502020204030204" pitchFamily="34" charset="0"/>
                <a:ea typeface="宋体" panose="02010600030101010101" pitchFamily="2" charset="-122"/>
                <a:cs typeface="+mn-cs"/>
              </a:rPr>
              <a:t>中外专业招生代码单列。</a:t>
            </a:r>
            <a:endParaRPr kumimoji="0" lang="zh-CN" altLang="en-US" sz="2100" kern="1200" cap="none" spc="0" normalizeH="0" baseline="0" noProof="1">
              <a:ln w="22225">
                <a:solidFill>
                  <a:schemeClr val="accent2"/>
                </a:solidFill>
                <a:prstDash val="solid"/>
              </a:ln>
              <a:solidFill>
                <a:schemeClr val="accent2">
                  <a:lumMod val="40000"/>
                  <a:lumOff val="60000"/>
                </a:schemeClr>
              </a:solidFill>
              <a:latin typeface="Calibri" panose="020F0502020204030204" pitchFamily="34" charset="0"/>
              <a:ea typeface="宋体" panose="02010600030101010101" pitchFamily="2" charset="-122"/>
              <a:cs typeface="+mn-cs"/>
            </a:endParaRPr>
          </a:p>
        </p:txBody>
      </p:sp>
      <p:sp>
        <p:nvSpPr>
          <p:cNvPr id="70660" name="文本框 6"/>
          <p:cNvSpPr txBox="1"/>
          <p:nvPr/>
        </p:nvSpPr>
        <p:spPr>
          <a:xfrm>
            <a:off x="961073" y="1345724"/>
            <a:ext cx="4377477" cy="414020"/>
          </a:xfrm>
          <a:prstGeom prst="rect">
            <a:avLst/>
          </a:prstGeom>
          <a:noFill/>
          <a:ln w="9525">
            <a:noFill/>
          </a:ln>
        </p:spPr>
        <p:txBody>
          <a:bodyPr wrap="square">
            <a:spAutoFit/>
          </a:bodyPr>
          <a:p>
            <a:pPr eaLnBrk="1" hangingPunct="1">
              <a:buFont typeface="Arial" panose="020B0604020202020204" pitchFamily="34" charset="0"/>
            </a:pPr>
            <a:r>
              <a:rPr lang="zh-CN" altLang="en-US" sz="2100" b="1">
                <a:solidFill>
                  <a:srgbClr val="FF0000"/>
                </a:solidFill>
                <a:latin typeface="Calibri" panose="020F0502020204030204" pitchFamily="34" charset="0"/>
              </a:rPr>
              <a:t>安徽本科第一批次普通文理科专业</a:t>
            </a:r>
            <a:endParaRPr lang="zh-CN" altLang="en-US" sz="2100" b="1">
              <a:solidFill>
                <a:srgbClr val="FF0000"/>
              </a:solidFill>
              <a:latin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文本框 1"/>
          <p:cNvSpPr txBox="1"/>
          <p:nvPr/>
        </p:nvSpPr>
        <p:spPr>
          <a:xfrm>
            <a:off x="521970" y="825500"/>
            <a:ext cx="4117975" cy="521970"/>
          </a:xfrm>
          <a:prstGeom prst="rect">
            <a:avLst/>
          </a:prstGeom>
          <a:noFill/>
          <a:ln w="9525">
            <a:noFill/>
          </a:ln>
        </p:spPr>
        <p:txBody>
          <a:bodyPr>
            <a:spAutoFit/>
          </a:bodyPr>
          <a:p>
            <a:pPr eaLnBrk="1" hangingPunct="1">
              <a:buFont typeface="Arial" panose="020B0604020202020204" pitchFamily="34" charset="0"/>
            </a:pPr>
            <a:r>
              <a:rPr lang="zh-CN" altLang="en-US" sz="2800" b="1">
                <a:solidFill>
                  <a:srgbClr val="C00000"/>
                </a:solidFill>
                <a:latin typeface="黑体" panose="02010609060101010101" pitchFamily="49" charset="-122"/>
                <a:ea typeface="黑体" panose="02010609060101010101" pitchFamily="49" charset="-122"/>
              </a:rPr>
              <a:t>录取原则（专业分档原则）</a:t>
            </a:r>
            <a:endParaRPr lang="zh-CN" altLang="en-US" sz="2800" b="1">
              <a:solidFill>
                <a:srgbClr val="C00000"/>
              </a:solidFill>
              <a:latin typeface="黑体" panose="02010609060101010101" pitchFamily="49" charset="-122"/>
              <a:ea typeface="黑体" panose="02010609060101010101" pitchFamily="49" charset="-122"/>
            </a:endParaRPr>
          </a:p>
        </p:txBody>
      </p:sp>
      <p:sp>
        <p:nvSpPr>
          <p:cNvPr id="73730" name="文本框 2"/>
          <p:cNvSpPr txBox="1"/>
          <p:nvPr/>
        </p:nvSpPr>
        <p:spPr>
          <a:xfrm>
            <a:off x="612775" y="1347470"/>
            <a:ext cx="7797165" cy="2722880"/>
          </a:xfrm>
          <a:prstGeom prst="rect">
            <a:avLst/>
          </a:prstGeom>
          <a:noFill/>
          <a:ln w="9525">
            <a:noFill/>
          </a:ln>
        </p:spPr>
        <p:txBody>
          <a:bodyPr wrap="square">
            <a:spAutoFit/>
          </a:bodyPr>
          <a:p>
            <a:pPr eaLnBrk="1" hangingPunct="1">
              <a:lnSpc>
                <a:spcPct val="150000"/>
              </a:lnSpc>
              <a:buFont typeface="Arial" panose="020B0604020202020204" pitchFamily="34" charset="0"/>
            </a:pPr>
            <a:r>
              <a:rPr lang="zh-CN" altLang="en-US" sz="2400" dirty="0">
                <a:latin typeface="宋体" panose="02010600030101010101" pitchFamily="2" charset="-122"/>
              </a:rPr>
              <a:t>★</a:t>
            </a:r>
            <a:r>
              <a:rPr lang="zh-CN" altLang="en-US" sz="1800" dirty="0">
                <a:latin typeface="Calibri" panose="020F0502020204030204" pitchFamily="34" charset="0"/>
              </a:rPr>
              <a:t>学校对进档考生的专业分档规则：实行</a:t>
            </a:r>
            <a:r>
              <a:rPr lang="zh-CN" altLang="en-US" sz="1800" b="1" u="sng" dirty="0">
                <a:solidFill>
                  <a:srgbClr val="0000FF"/>
                </a:solidFill>
                <a:latin typeface="Calibri" panose="020F0502020204030204" pitchFamily="34" charset="0"/>
              </a:rPr>
              <a:t>分数优先</a:t>
            </a:r>
            <a:r>
              <a:rPr lang="zh-CN" altLang="en-US" sz="1800" dirty="0">
                <a:latin typeface="Calibri" panose="020F0502020204030204" pitchFamily="34" charset="0"/>
              </a:rPr>
              <a:t>原则。</a:t>
            </a:r>
            <a:endParaRPr lang="zh-CN" altLang="en-US" sz="1800" dirty="0">
              <a:latin typeface="Calibri" panose="020F0502020204030204" pitchFamily="34" charset="0"/>
            </a:endParaRPr>
          </a:p>
          <a:p>
            <a:pPr eaLnBrk="1" hangingPunct="1">
              <a:lnSpc>
                <a:spcPct val="150000"/>
              </a:lnSpc>
              <a:buFont typeface="Arial" panose="020B0604020202020204" pitchFamily="34" charset="0"/>
            </a:pPr>
            <a:r>
              <a:rPr lang="zh-CN" altLang="en-US" sz="1800" dirty="0">
                <a:latin typeface="Calibri" panose="020F0502020204030204" pitchFamily="34" charset="0"/>
              </a:rPr>
              <a:t>         按考生投档总分从</a:t>
            </a:r>
            <a:r>
              <a:rPr lang="zh-CN" altLang="en-US" sz="1800" b="1" u="sng" dirty="0">
                <a:solidFill>
                  <a:srgbClr val="0000FF"/>
                </a:solidFill>
                <a:latin typeface="Calibri" panose="020F0502020204030204" pitchFamily="34" charset="0"/>
              </a:rPr>
              <a:t>高到低的顺序</a:t>
            </a:r>
            <a:r>
              <a:rPr lang="zh-CN" altLang="en-US" sz="1800" dirty="0">
                <a:latin typeface="Calibri" panose="020F0502020204030204" pitchFamily="34" charset="0"/>
              </a:rPr>
              <a:t>依次满足考生的专业志愿，专业之间无分数级差，如无法满足所填报的专业志愿，考生服从专业调剂，学校将根据高考成绩从高分到低分在计划尚未完成的专业中进行调剂，直至录满；对于不服从专业调剂的，作退档处理。在院校第一志愿未录满的情况下接收征集志愿考生。</a:t>
            </a:r>
            <a:endParaRPr lang="zh-CN" altLang="en-US" sz="1800" dirty="0">
              <a:latin typeface="Calibri" panose="020F0502020204030204" pitchFamily="34" charset="0"/>
            </a:endParaRPr>
          </a:p>
        </p:txBody>
      </p:sp>
      <p:sp>
        <p:nvSpPr>
          <p:cNvPr id="2" name="文本框 1"/>
          <p:cNvSpPr txBox="1"/>
          <p:nvPr/>
        </p:nvSpPr>
        <p:spPr>
          <a:xfrm>
            <a:off x="612775" y="4193540"/>
            <a:ext cx="7797800" cy="1753235"/>
          </a:xfrm>
          <a:prstGeom prst="rect">
            <a:avLst/>
          </a:prstGeom>
          <a:noFill/>
        </p:spPr>
        <p:txBody>
          <a:bodyPr wrap="square">
            <a:spAutoFit/>
          </a:bodyPr>
          <a:p>
            <a:pPr eaLnBrk="1" hangingPunct="1">
              <a:lnSpc>
                <a:spcPct val="150000"/>
              </a:lnSpc>
              <a:buFont typeface="Arial" panose="020B0604020202020204" pitchFamily="34" charset="0"/>
              <a:defRPr/>
            </a:pPr>
            <a:r>
              <a:rPr kumimoji="0" lang="zh-CN" altLang="en-US" sz="2400" kern="1200" cap="none" spc="0" normalizeH="0" baseline="0" noProof="1">
                <a:latin typeface="宋体" panose="02010600030101010101" pitchFamily="2" charset="-122"/>
                <a:ea typeface="宋体" panose="02010600030101010101" pitchFamily="2" charset="-122"/>
                <a:cs typeface="+mn-cs"/>
              </a:rPr>
              <a:t>★</a:t>
            </a:r>
            <a:r>
              <a:rPr kumimoji="0" lang="zh-CN" altLang="en-US" sz="2400" kern="1200" cap="none" spc="0" normalizeH="0" baseline="0" noProof="1">
                <a:ln w="22225">
                  <a:solidFill>
                    <a:schemeClr val="accent2"/>
                  </a:solidFill>
                  <a:prstDash val="solid"/>
                </a:ln>
                <a:solidFill>
                  <a:schemeClr val="accent2">
                    <a:lumMod val="40000"/>
                    <a:lumOff val="60000"/>
                  </a:schemeClr>
                </a:solidFill>
                <a:latin typeface="Calibri" panose="020F0502020204030204" pitchFamily="34" charset="0"/>
                <a:ea typeface="宋体" panose="02010600030101010101" pitchFamily="2" charset="-122"/>
                <a:cs typeface="+mn-cs"/>
              </a:rPr>
              <a:t>高水平录取规则</a:t>
            </a:r>
            <a:r>
              <a:rPr lang="zh-CN" altLang="en-US" sz="2400" noProof="1"/>
              <a:t>见</a:t>
            </a:r>
            <a:endParaRPr lang="zh-CN" altLang="en-US" sz="2400" noProof="1"/>
          </a:p>
          <a:p>
            <a:pPr eaLnBrk="1" hangingPunct="1">
              <a:lnSpc>
                <a:spcPct val="150000"/>
              </a:lnSpc>
              <a:buFont typeface="Arial" panose="020B0604020202020204" pitchFamily="34" charset="0"/>
              <a:defRPr/>
            </a:pPr>
            <a:r>
              <a:rPr lang="zh-CN" altLang="en-US" sz="2400" noProof="1"/>
              <a:t>《合肥学院20</a:t>
            </a:r>
            <a:r>
              <a:rPr lang="en-US" altLang="zh-CN" sz="2400" noProof="1"/>
              <a:t>20</a:t>
            </a:r>
            <a:r>
              <a:rPr lang="zh-CN" altLang="en-US" sz="2400" noProof="1"/>
              <a:t>年招生章程》 及《</a:t>
            </a:r>
            <a:r>
              <a:rPr kumimoji="0" lang="zh-CN" altLang="en-US" sz="2400" kern="1200" cap="none" spc="0" normalizeH="0" baseline="0" noProof="1">
                <a:latin typeface="Calibri" panose="020F0502020204030204" pitchFamily="34" charset="0"/>
                <a:ea typeface="宋体" panose="02010600030101010101" pitchFamily="2" charset="-122"/>
                <a:cs typeface="+mn-cs"/>
              </a:rPr>
              <a:t>合肥学院20</a:t>
            </a:r>
            <a:r>
              <a:rPr kumimoji="0" lang="en-US" altLang="zh-CN" sz="2400" kern="1200" cap="none" spc="0" normalizeH="0" baseline="0" noProof="1">
                <a:latin typeface="Calibri" panose="020F0502020204030204" pitchFamily="34" charset="0"/>
                <a:ea typeface="宋体" panose="02010600030101010101" pitchFamily="2" charset="-122"/>
                <a:cs typeface="+mn-cs"/>
              </a:rPr>
              <a:t>20</a:t>
            </a:r>
            <a:r>
              <a:rPr kumimoji="0" lang="zh-CN" altLang="en-US" sz="2400" kern="1200" cap="none" spc="0" normalizeH="0" baseline="0" noProof="1">
                <a:latin typeface="Calibri" panose="020F0502020204030204" pitchFamily="34" charset="0"/>
                <a:ea typeface="宋体" panose="02010600030101010101" pitchFamily="2" charset="-122"/>
                <a:cs typeface="+mn-cs"/>
              </a:rPr>
              <a:t>年高水平运动队招生简章》</a:t>
            </a:r>
            <a:endParaRPr kumimoji="0" lang="zh-CN" altLang="en-US" sz="2400" kern="1200" cap="none" spc="0" normalizeH="0" baseline="0" noProof="1">
              <a:latin typeface="Calibri" panose="020F0502020204030204" pitchFamily="34" charset="0"/>
              <a:ea typeface="宋体" panose="02010600030101010101" pitchFamily="2" charset="-122"/>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文本框 1"/>
          <p:cNvSpPr txBox="1"/>
          <p:nvPr/>
        </p:nvSpPr>
        <p:spPr>
          <a:xfrm>
            <a:off x="841375" y="800418"/>
            <a:ext cx="7583488" cy="1198880"/>
          </a:xfrm>
          <a:prstGeom prst="rect">
            <a:avLst/>
          </a:prstGeom>
          <a:noFill/>
          <a:ln w="9525">
            <a:noFill/>
          </a:ln>
        </p:spPr>
        <p:txBody>
          <a:bodyPr>
            <a:spAutoFit/>
          </a:bodyPr>
          <a:p>
            <a:pPr eaLnBrk="1" hangingPunct="1">
              <a:lnSpc>
                <a:spcPct val="150000"/>
              </a:lnSpc>
              <a:buFont typeface="Arial" panose="020B0604020202020204" pitchFamily="34" charset="0"/>
            </a:pPr>
            <a:r>
              <a:rPr lang="zh-CN" altLang="en-US" sz="2400" b="1">
                <a:solidFill>
                  <a:srgbClr val="FF0000"/>
                </a:solidFill>
                <a:latin typeface="Calibri" panose="020F0502020204030204" pitchFamily="34" charset="0"/>
              </a:rPr>
              <a:t>合肥学院近三年普通高等教育本科录取分数线</a:t>
            </a:r>
            <a:endParaRPr lang="en-US" altLang="zh-CN" sz="2400" b="1">
              <a:solidFill>
                <a:srgbClr val="FF0000"/>
              </a:solidFill>
              <a:latin typeface="Calibri" panose="020F0502020204030204" pitchFamily="34" charset="0"/>
            </a:endParaRPr>
          </a:p>
          <a:p>
            <a:pPr eaLnBrk="1" hangingPunct="1">
              <a:lnSpc>
                <a:spcPct val="150000"/>
              </a:lnSpc>
              <a:buFont typeface="Arial" panose="020B0604020202020204" pitchFamily="34" charset="0"/>
            </a:pPr>
            <a:r>
              <a:rPr lang="zh-CN" altLang="en-US" sz="2400" b="1">
                <a:solidFill>
                  <a:srgbClr val="FF0000"/>
                </a:solidFill>
                <a:latin typeface="Calibri" panose="020F0502020204030204" pitchFamily="34" charset="0"/>
              </a:rPr>
              <a:t>（</a:t>
            </a:r>
            <a:r>
              <a:rPr lang="zh-CN" altLang="en-US" sz="2400" b="1" u="sng">
                <a:solidFill>
                  <a:srgbClr val="0000FF"/>
                </a:solidFill>
                <a:latin typeface="Calibri" panose="020F0502020204030204" pitchFamily="34" charset="0"/>
              </a:rPr>
              <a:t>安徽省本科第一批次</a:t>
            </a:r>
            <a:r>
              <a:rPr lang="zh-CN" altLang="en-US" sz="2400" b="1">
                <a:solidFill>
                  <a:srgbClr val="FF0000"/>
                </a:solidFill>
                <a:latin typeface="Calibri" panose="020F0502020204030204" pitchFamily="34" charset="0"/>
              </a:rPr>
              <a:t>）</a:t>
            </a:r>
            <a:endParaRPr lang="zh-CN" altLang="en-US" sz="2400" b="1">
              <a:solidFill>
                <a:srgbClr val="FF0000"/>
              </a:solidFill>
              <a:latin typeface="Calibri" panose="020F0502020204030204" pitchFamily="34" charset="0"/>
            </a:endParaRPr>
          </a:p>
        </p:txBody>
      </p:sp>
      <p:graphicFrame>
        <p:nvGraphicFramePr>
          <p:cNvPr id="75779" name="表格 75778"/>
          <p:cNvGraphicFramePr/>
          <p:nvPr/>
        </p:nvGraphicFramePr>
        <p:xfrm>
          <a:off x="616585" y="2427605"/>
          <a:ext cx="7594600" cy="3174365"/>
        </p:xfrm>
        <a:graphic>
          <a:graphicData uri="http://schemas.openxmlformats.org/drawingml/2006/table">
            <a:tbl>
              <a:tblPr/>
              <a:tblGrid>
                <a:gridCol w="1221105"/>
                <a:gridCol w="1592580"/>
                <a:gridCol w="1593215"/>
                <a:gridCol w="1593850"/>
                <a:gridCol w="1593850"/>
              </a:tblGrid>
              <a:tr h="550545">
                <a:tc rowSpan="3">
                  <a:txBody>
                    <a:bodyPr/>
                    <a:p>
                      <a:pPr lvl="0" algn="ctr" eaLnBrk="1" fontAlgn="ctr" hangingPunct="1">
                        <a:buNone/>
                      </a:pPr>
                      <a:r>
                        <a:rPr lang="zh-CN" altLang="en-US" b="1">
                          <a:solidFill>
                            <a:srgbClr val="FFFFFF"/>
                          </a:solidFill>
                          <a:latin typeface="Calibri" panose="020F0502020204030204" pitchFamily="34" charset="0"/>
                        </a:rPr>
                        <a:t>年份</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solidFill>
                  </a:tcPr>
                </a:tc>
                <a:tc gridSpan="2">
                  <a:txBody>
                    <a:bodyPr/>
                    <a:p>
                      <a:pPr lvl="0" algn="ctr" eaLnBrk="1" fontAlgn="ctr" hangingPunct="1">
                        <a:buNone/>
                      </a:pPr>
                      <a:r>
                        <a:rPr lang="zh-CN" altLang="en-US" b="1" dirty="0">
                          <a:solidFill>
                            <a:srgbClr val="FFFFFF"/>
                          </a:solidFill>
                          <a:latin typeface="Calibri" panose="020F0502020204030204" pitchFamily="34" charset="0"/>
                        </a:rPr>
                        <a:t>本科录取分数线</a:t>
                      </a:r>
                      <a:endParaRPr lang="zh-CN" altLang="en-US" dirty="0">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solid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gridSpan="2">
                  <a:txBody>
                    <a:bodyPr/>
                    <a:p>
                      <a:pPr lvl="0" algn="ctr" eaLnBrk="1" fontAlgn="ctr" hangingPunct="1">
                        <a:buNone/>
                      </a:pPr>
                      <a:r>
                        <a:rPr lang="zh-CN" altLang="en-US" b="1">
                          <a:solidFill>
                            <a:srgbClr val="FFFFFF"/>
                          </a:solidFill>
                          <a:latin typeface="Calibri" panose="020F0502020204030204" pitchFamily="34" charset="0"/>
                        </a:rPr>
                        <a:t>本科录取分数线</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solid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24510">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gridSpan="2">
                  <a:txBody>
                    <a:bodyPr/>
                    <a:p>
                      <a:pPr lvl="0" algn="ctr" eaLnBrk="1" fontAlgn="ctr" hangingPunct="1">
                        <a:buNone/>
                      </a:pPr>
                      <a:r>
                        <a:rPr lang="zh-CN" altLang="en-US">
                          <a:solidFill>
                            <a:srgbClr val="000000"/>
                          </a:solidFill>
                          <a:latin typeface="Calibri" panose="020F0502020204030204" pitchFamily="34" charset="0"/>
                        </a:rPr>
                        <a:t>（一本普通专业）</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gridSpan="2">
                  <a:txBody>
                    <a:bodyPr/>
                    <a:p>
                      <a:pPr lvl="0" algn="ctr" eaLnBrk="1" fontAlgn="ctr" hangingPunct="1">
                        <a:buNone/>
                      </a:pPr>
                      <a:r>
                        <a:rPr lang="zh-CN" altLang="en-US">
                          <a:solidFill>
                            <a:srgbClr val="000000"/>
                          </a:solidFill>
                          <a:latin typeface="Calibri" panose="020F0502020204030204" pitchFamily="34" charset="0"/>
                        </a:rPr>
                        <a:t>（一本中外合作专业）</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25145">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p>
                      <a:pPr lvl="0" algn="ctr" eaLnBrk="1" fontAlgn="ctr" hangingPunct="1">
                        <a:buNone/>
                      </a:pPr>
                      <a:r>
                        <a:rPr lang="zh-CN" altLang="en-US">
                          <a:solidFill>
                            <a:srgbClr val="000000"/>
                          </a:solidFill>
                          <a:latin typeface="Calibri" panose="020F0502020204030204" pitchFamily="34" charset="0"/>
                        </a:rPr>
                        <a:t>文科</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zh-CN" altLang="en-US">
                          <a:solidFill>
                            <a:srgbClr val="000000"/>
                          </a:solidFill>
                          <a:latin typeface="Calibri" panose="020F0502020204030204" pitchFamily="34" charset="0"/>
                        </a:rPr>
                        <a:t>理科</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zh-CN" altLang="en-US">
                          <a:solidFill>
                            <a:srgbClr val="000000"/>
                          </a:solidFill>
                          <a:latin typeface="Calibri" panose="020F0502020204030204" pitchFamily="34" charset="0"/>
                        </a:rPr>
                        <a:t>文科</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zh-CN" altLang="en-US">
                          <a:solidFill>
                            <a:srgbClr val="000000"/>
                          </a:solidFill>
                          <a:latin typeface="Calibri" panose="020F0502020204030204" pitchFamily="34" charset="0"/>
                        </a:rPr>
                        <a:t>理科</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r>
              <a:tr h="524510">
                <a:tc>
                  <a:txBody>
                    <a:bodyPr/>
                    <a:p>
                      <a:pPr lvl="0" algn="ctr" eaLnBrk="1" fontAlgn="ctr" hangingPunct="1">
                        <a:buNone/>
                      </a:pPr>
                      <a:r>
                        <a:rPr lang="en-US" altLang="zh-CN">
                          <a:solidFill>
                            <a:srgbClr val="000000"/>
                          </a:solidFill>
                          <a:latin typeface="Calibri" panose="020F0502020204030204" pitchFamily="34" charset="0"/>
                        </a:rPr>
                        <a:t>2017</a:t>
                      </a:r>
                      <a:r>
                        <a:rPr lang="zh-CN" altLang="en-US">
                          <a:solidFill>
                            <a:srgbClr val="000000"/>
                          </a:solidFill>
                          <a:latin typeface="Calibri" panose="020F0502020204030204" pitchFamily="34" charset="0"/>
                        </a:rPr>
                        <a:t>年</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a:solidFill>
                            <a:srgbClr val="000000"/>
                          </a:solidFill>
                          <a:latin typeface="Calibri" panose="020F0502020204030204" pitchFamily="34" charset="0"/>
                        </a:rPr>
                        <a:t>526</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a:solidFill>
                            <a:srgbClr val="000000"/>
                          </a:solidFill>
                          <a:latin typeface="Calibri" panose="020F0502020204030204" pitchFamily="34" charset="0"/>
                        </a:rPr>
                        <a:t>496</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a:solidFill>
                            <a:srgbClr val="000000"/>
                          </a:solidFill>
                          <a:latin typeface="Calibri" panose="020F0502020204030204" pitchFamily="34" charset="0"/>
                        </a:rPr>
                        <a:t>515</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a:solidFill>
                            <a:srgbClr val="000000"/>
                          </a:solidFill>
                          <a:latin typeface="Calibri" panose="020F0502020204030204" pitchFamily="34" charset="0"/>
                        </a:rPr>
                        <a:t>487</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r>
              <a:tr h="525145">
                <a:tc>
                  <a:txBody>
                    <a:bodyPr/>
                    <a:p>
                      <a:pPr lvl="0" algn="ctr" eaLnBrk="1" fontAlgn="ctr" hangingPunct="1">
                        <a:buNone/>
                      </a:pPr>
                      <a:r>
                        <a:rPr lang="en-US" altLang="zh-CN">
                          <a:solidFill>
                            <a:srgbClr val="000000"/>
                          </a:solidFill>
                          <a:latin typeface="Calibri" panose="020F0502020204030204" pitchFamily="34" charset="0"/>
                        </a:rPr>
                        <a:t>2018</a:t>
                      </a:r>
                      <a:r>
                        <a:rPr lang="zh-CN" altLang="en-US">
                          <a:solidFill>
                            <a:srgbClr val="000000"/>
                          </a:solidFill>
                          <a:latin typeface="Calibri" panose="020F0502020204030204" pitchFamily="34" charset="0"/>
                        </a:rPr>
                        <a:t>年</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en-US" altLang="zh-CN">
                          <a:solidFill>
                            <a:srgbClr val="000000"/>
                          </a:solidFill>
                          <a:latin typeface="Calibri" panose="020F0502020204030204" pitchFamily="34" charset="0"/>
                        </a:rPr>
                        <a:t>564</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en-US" altLang="zh-CN">
                          <a:solidFill>
                            <a:srgbClr val="000000"/>
                          </a:solidFill>
                          <a:latin typeface="Calibri" panose="020F0502020204030204" pitchFamily="34" charset="0"/>
                        </a:rPr>
                        <a:t>520</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en-US" altLang="zh-CN">
                          <a:solidFill>
                            <a:srgbClr val="000000"/>
                          </a:solidFill>
                          <a:latin typeface="Calibri" panose="020F0502020204030204" pitchFamily="34" charset="0"/>
                        </a:rPr>
                        <a:t>550</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c>
                  <a:txBody>
                    <a:bodyPr/>
                    <a:p>
                      <a:pPr lvl="0" algn="ctr" eaLnBrk="1" fontAlgn="ctr" hangingPunct="1">
                        <a:buNone/>
                      </a:pPr>
                      <a:r>
                        <a:rPr lang="en-US" altLang="zh-CN">
                          <a:solidFill>
                            <a:srgbClr val="000000"/>
                          </a:solidFill>
                          <a:latin typeface="Calibri" panose="020F0502020204030204" pitchFamily="34" charset="0"/>
                        </a:rPr>
                        <a:t>505</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7EBF4"/>
                    </a:solidFill>
                  </a:tcPr>
                </a:tc>
              </a:tr>
              <a:tr h="524510">
                <a:tc>
                  <a:txBody>
                    <a:bodyPr/>
                    <a:p>
                      <a:pPr lvl="0" algn="ctr" eaLnBrk="1" fontAlgn="ctr" hangingPunct="1">
                        <a:buNone/>
                      </a:pPr>
                      <a:r>
                        <a:rPr lang="en-US" altLang="zh-CN">
                          <a:solidFill>
                            <a:srgbClr val="000000"/>
                          </a:solidFill>
                          <a:latin typeface="Calibri" panose="020F0502020204030204" pitchFamily="34" charset="0"/>
                        </a:rPr>
                        <a:t>2019</a:t>
                      </a:r>
                      <a:r>
                        <a:rPr lang="zh-CN" altLang="en-US">
                          <a:solidFill>
                            <a:srgbClr val="000000"/>
                          </a:solidFill>
                          <a:latin typeface="Calibri" panose="020F0502020204030204" pitchFamily="34" charset="0"/>
                        </a:rPr>
                        <a:t>年</a:t>
                      </a:r>
                      <a:endParaRPr lang="zh-CN" altLang="en-US">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dirty="0">
                          <a:solidFill>
                            <a:srgbClr val="000000"/>
                          </a:solidFill>
                          <a:latin typeface="Calibri" panose="020F0502020204030204" pitchFamily="34" charset="0"/>
                        </a:rPr>
                        <a:t>561</a:t>
                      </a:r>
                      <a:endParaRPr lang="en-US" altLang="zh-CN" dirty="0">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u="sng">
                          <a:solidFill>
                            <a:srgbClr val="0000FF"/>
                          </a:solidFill>
                          <a:latin typeface="Calibri" panose="020F0502020204030204" pitchFamily="34" charset="0"/>
                        </a:rPr>
                        <a:t>510</a:t>
                      </a:r>
                      <a:endParaRPr lang="en-US" altLang="zh-CN" u="sng">
                        <a:solidFill>
                          <a:srgbClr val="0000FF"/>
                        </a:solidFill>
                        <a:latin typeface="Calibri" panose="020F0502020204030204" pitchFamily="34" charset="0"/>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a:solidFill>
                            <a:srgbClr val="000000"/>
                          </a:solidFill>
                          <a:latin typeface="Calibri" panose="020F0502020204030204" pitchFamily="34" charset="0"/>
                        </a:rPr>
                        <a:t>552</a:t>
                      </a:r>
                      <a:endParaRPr lang="en-US" altLang="zh-CN">
                        <a:solidFill>
                          <a:srgbClr val="000000"/>
                        </a:solidFill>
                        <a:latin typeface="宋体" panose="02010600030101010101" pitchFamily="2" charset="-122"/>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c>
                  <a:txBody>
                    <a:bodyPr/>
                    <a:p>
                      <a:pPr lvl="0" algn="ctr" eaLnBrk="1" fontAlgn="ctr" hangingPunct="1">
                        <a:buNone/>
                      </a:pPr>
                      <a:r>
                        <a:rPr lang="en-US" altLang="zh-CN" u="sng" dirty="0">
                          <a:solidFill>
                            <a:srgbClr val="0000FF"/>
                          </a:solidFill>
                          <a:latin typeface="Calibri" panose="020F0502020204030204" pitchFamily="34" charset="0"/>
                        </a:rPr>
                        <a:t>500</a:t>
                      </a:r>
                      <a:endParaRPr lang="en-US" altLang="zh-CN" u="sng" dirty="0">
                        <a:solidFill>
                          <a:srgbClr val="0000FF"/>
                        </a:solidFill>
                        <a:latin typeface="Calibri" panose="020F0502020204030204" pitchFamily="34" charset="0"/>
                      </a:endParaRPr>
                    </a:p>
                  </a:txBody>
                  <a:tcPr marL="9525" marR="9525" marT="9525"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BD5E8"/>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596265" y="1400175"/>
            <a:ext cx="7776210" cy="4846320"/>
            <a:chOff x="939" y="2205"/>
            <a:chExt cx="12246" cy="7632"/>
          </a:xfrm>
        </p:grpSpPr>
        <p:pic>
          <p:nvPicPr>
            <p:cNvPr id="4" name="图片 3"/>
            <p:cNvPicPr>
              <a:picLocks noChangeAspect="1"/>
            </p:cNvPicPr>
            <p:nvPr/>
          </p:nvPicPr>
          <p:blipFill>
            <a:blip r:embed="rId1"/>
            <a:stretch>
              <a:fillRect/>
            </a:stretch>
          </p:blipFill>
          <p:spPr>
            <a:xfrm>
              <a:off x="939" y="2205"/>
              <a:ext cx="12246" cy="7632"/>
            </a:xfrm>
            <a:prstGeom prst="rect">
              <a:avLst/>
            </a:prstGeom>
          </p:spPr>
        </p:pic>
        <p:cxnSp>
          <p:nvCxnSpPr>
            <p:cNvPr id="5" name="直接连接符 4"/>
            <p:cNvCxnSpPr/>
            <p:nvPr/>
          </p:nvCxnSpPr>
          <p:spPr>
            <a:xfrm flipV="1">
              <a:off x="3109" y="9256"/>
              <a:ext cx="4771" cy="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519430" y="755015"/>
            <a:ext cx="6407785" cy="645160"/>
          </a:xfrm>
          <a:prstGeom prst="rect">
            <a:avLst/>
          </a:prstGeom>
          <a:noFill/>
        </p:spPr>
        <p:txBody>
          <a:bodyPr wrap="square" rtlCol="0" anchor="t">
            <a:spAutoFit/>
          </a:bodyPr>
          <a:p>
            <a:pPr eaLnBrk="1" hangingPunct="1">
              <a:buFont typeface="Arial" panose="020B0604020202020204" pitchFamily="34" charset="0"/>
            </a:pPr>
            <a:r>
              <a:rPr lang="zh-CN" altLang="en-US" b="1">
                <a:solidFill>
                  <a:srgbClr val="FF0000"/>
                </a:solidFill>
                <a:latin typeface="Calibri" panose="020F0502020204030204" pitchFamily="34" charset="0"/>
                <a:sym typeface="宋体" panose="02010600030101010101" pitchFamily="2" charset="-122"/>
              </a:rPr>
              <a:t>合肥学院</a:t>
            </a:r>
            <a:r>
              <a:rPr lang="en-US" altLang="zh-CN" b="1">
                <a:solidFill>
                  <a:srgbClr val="FF0000"/>
                </a:solidFill>
                <a:latin typeface="Calibri" panose="020F0502020204030204" pitchFamily="34" charset="0"/>
                <a:sym typeface="宋体" panose="02010600030101010101" pitchFamily="2" charset="-122"/>
              </a:rPr>
              <a:t>2019</a:t>
            </a:r>
            <a:r>
              <a:rPr lang="zh-CN" altLang="en-US" b="1">
                <a:solidFill>
                  <a:srgbClr val="FF0000"/>
                </a:solidFill>
                <a:latin typeface="Calibri" panose="020F0502020204030204" pitchFamily="34" charset="0"/>
                <a:sym typeface="宋体" panose="02010600030101010101" pitchFamily="2" charset="-122"/>
              </a:rPr>
              <a:t>年本科专业录取（安徽省本科第一批次）</a:t>
            </a:r>
            <a:endParaRPr lang="en-US" altLang="zh-CN" b="1">
              <a:solidFill>
                <a:srgbClr val="FF0000"/>
              </a:solidFill>
              <a:latin typeface="Calibri" panose="020F0502020204030204" pitchFamily="34" charset="0"/>
              <a:sym typeface="宋体" panose="02010600030101010101" pitchFamily="2" charset="-122"/>
            </a:endParaRPr>
          </a:p>
          <a:p>
            <a:pPr eaLnBrk="1" hangingPunct="1">
              <a:buFont typeface="Arial" panose="020B0604020202020204" pitchFamily="34" charset="0"/>
            </a:pPr>
            <a:r>
              <a:rPr lang="zh-CN" altLang="en-US" b="1" u="sng">
                <a:solidFill>
                  <a:srgbClr val="0000FF"/>
                </a:solidFill>
                <a:latin typeface="Calibri" panose="020F0502020204030204" pitchFamily="34" charset="0"/>
                <a:sym typeface="宋体" panose="02010600030101010101" pitchFamily="2" charset="-122"/>
              </a:rPr>
              <a:t>最低分数线（普通专业）</a:t>
            </a:r>
            <a:endParaRPr lang="zh-CN" altLang="en-US" b="1" u="sng">
              <a:solidFill>
                <a:srgbClr val="0000FF"/>
              </a:solidFill>
              <a:latin typeface="Calibri" panose="020F0502020204030204" pitchFamily="34" charset="0"/>
              <a:sym typeface="宋体" panose="02010600030101010101" pitchFamily="2"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菱形 1"/>
          <p:cNvSpPr/>
          <p:nvPr/>
        </p:nvSpPr>
        <p:spPr>
          <a:xfrm>
            <a:off x="3221831" y="1514475"/>
            <a:ext cx="2700338" cy="2700338"/>
          </a:xfrm>
          <a:prstGeom prst="diamond">
            <a:avLst/>
          </a:prstGeom>
          <a:noFill/>
          <a:ln w="127000" cap="flat" cmpd="sng">
            <a:solidFill>
              <a:schemeClr val="accent1"/>
            </a:solidFill>
            <a:prstDash val="solid"/>
            <a:miter/>
            <a:headEnd type="none" w="med" len="med"/>
            <a:tailEnd type="none" w="med" len="med"/>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5123" name="文本框 5"/>
          <p:cNvSpPr txBox="1"/>
          <p:nvPr/>
        </p:nvSpPr>
        <p:spPr>
          <a:xfrm>
            <a:off x="1793081" y="4591050"/>
            <a:ext cx="5472113" cy="506730"/>
          </a:xfrm>
          <a:prstGeom prst="rect">
            <a:avLst/>
          </a:prstGeom>
          <a:noFill/>
          <a:ln w="9525">
            <a:noFill/>
          </a:ln>
        </p:spPr>
        <p:txBody>
          <a:bodyPr>
            <a:spAutoFit/>
          </a:bodyPr>
          <a:lstStyle/>
          <a:p>
            <a:pPr algn="ctr" eaLnBrk="1" hangingPunct="1">
              <a:buFont typeface="Arial" panose="020B0604020202020204" pitchFamily="34" charset="0"/>
            </a:pPr>
            <a:r>
              <a:rPr lang="zh-CN" altLang="en-US" sz="2700" b="1">
                <a:solidFill>
                  <a:srgbClr val="990000"/>
                </a:solidFill>
                <a:latin typeface="宋体" panose="02010600030101010101" pitchFamily="2" charset="-122"/>
                <a:ea typeface="黑体" panose="02010609060101010101" pitchFamily="49" charset="-122"/>
              </a:rPr>
              <a:t>四、志愿填报几点建议</a:t>
            </a:r>
            <a:endParaRPr lang="zh-CN" altLang="en-US" sz="2700" b="1">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3157538" y="2275285"/>
            <a:ext cx="2828925" cy="1198880"/>
          </a:xfrm>
          <a:prstGeom prst="rect">
            <a:avLst/>
          </a:prstGeom>
          <a:noFill/>
          <a:ln w="9525">
            <a:noFill/>
          </a:ln>
        </p:spPr>
        <p:txBody>
          <a:bodyPr>
            <a:spAutoFit/>
          </a:bodyPr>
          <a:lstStyle/>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PART</a:t>
            </a:r>
            <a:endParaRPr lang="en-US" altLang="zh-CN" sz="3600" b="1">
              <a:solidFill>
                <a:schemeClr val="accent1"/>
              </a:solidFill>
              <a:latin typeface="Times New Roman" panose="02020603050405020304" pitchFamily="18" charset="0"/>
              <a:ea typeface="微软雅黑" panose="020B0503020204020204" pitchFamily="34" charset="-122"/>
            </a:endParaRPr>
          </a:p>
          <a:p>
            <a:pPr algn="ctr" eaLnBrk="1" hangingPunct="1">
              <a:buFont typeface="Arial" panose="020B0604020202020204" pitchFamily="34" charset="0"/>
            </a:pPr>
            <a:r>
              <a:rPr lang="en-US" altLang="zh-CN" sz="3600" b="1">
                <a:solidFill>
                  <a:schemeClr val="accent1"/>
                </a:solidFill>
                <a:latin typeface="Times New Roman" panose="02020603050405020304" pitchFamily="18" charset="0"/>
                <a:ea typeface="微软雅黑" panose="020B0503020204020204" pitchFamily="34" charset="-122"/>
              </a:rPr>
              <a:t>FOUR</a:t>
            </a:r>
            <a:endParaRPr lang="en-US" altLang="zh-CN" sz="3600" b="1">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3157538" y="1437085"/>
            <a:ext cx="1350169" cy="1350169"/>
          </a:xfrm>
          <a:prstGeom prst="rtTriangle">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pic>
        <p:nvPicPr>
          <p:cNvPr id="81925"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7528322" y="946547"/>
            <a:ext cx="1453753" cy="42862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Text Box 16"/>
          <p:cNvSpPr txBox="1"/>
          <p:nvPr/>
        </p:nvSpPr>
        <p:spPr>
          <a:xfrm>
            <a:off x="3290888" y="938213"/>
            <a:ext cx="4319587" cy="554037"/>
          </a:xfrm>
          <a:prstGeom prst="rect">
            <a:avLst/>
          </a:prstGeom>
          <a:noFill/>
          <a:ln w="9525">
            <a:noFill/>
          </a:ln>
        </p:spPr>
        <p:txBody>
          <a:bodyPr lIns="0" tIns="0" rIns="0" bIns="0" anchor="ctr">
            <a:spAutoFit/>
          </a:bodyPr>
          <a:p>
            <a:pPr marL="342900" indent="12700">
              <a:lnSpc>
                <a:spcPct val="150000"/>
              </a:lnSpc>
              <a:spcBef>
                <a:spcPct val="50000"/>
              </a:spcBef>
              <a:buClr>
                <a:srgbClr val="1C1C1C"/>
              </a:buClr>
              <a:buFont typeface="楷体_GB2312" pitchFamily="1" charset="-122"/>
              <a:buNone/>
            </a:pPr>
            <a:r>
              <a:rPr lang="zh-CN" altLang="en-US" sz="2400" b="1" dirty="0">
                <a:solidFill>
                  <a:srgbClr val="C00000"/>
                </a:solidFill>
                <a:latin typeface="Calibri" panose="020F0502020204030204" pitchFamily="34" charset="0"/>
                <a:ea typeface="宋体" panose="02010600030101010101" pitchFamily="2" charset="-122"/>
              </a:rPr>
              <a:t>合肥</a:t>
            </a:r>
            <a:r>
              <a:rPr lang="en-US" altLang="zh-CN" sz="2400" b="1" dirty="0">
                <a:solidFill>
                  <a:srgbClr val="C00000"/>
                </a:solidFill>
                <a:latin typeface="Calibri" panose="020F0502020204030204" pitchFamily="34" charset="0"/>
                <a:ea typeface="宋体" panose="02010600030101010101" pitchFamily="2" charset="-122"/>
              </a:rPr>
              <a:t>—</a:t>
            </a:r>
            <a:r>
              <a:rPr lang="zh-CN" altLang="en-US" sz="2400" b="1" dirty="0">
                <a:solidFill>
                  <a:srgbClr val="C00000"/>
                </a:solidFill>
                <a:latin typeface="Calibri" panose="020F0502020204030204" pitchFamily="34" charset="0"/>
                <a:ea typeface="宋体" panose="02010600030101010101" pitchFamily="2" charset="-122"/>
              </a:rPr>
              <a:t>大湖名城</a:t>
            </a:r>
            <a:r>
              <a:rPr lang="en-US" altLang="zh-CN" sz="2400" b="1" dirty="0">
                <a:solidFill>
                  <a:srgbClr val="C00000"/>
                </a:solidFill>
                <a:latin typeface="Calibri" panose="020F0502020204030204" pitchFamily="34" charset="0"/>
                <a:ea typeface="宋体" panose="02010600030101010101" pitchFamily="2" charset="-122"/>
              </a:rPr>
              <a:t>—</a:t>
            </a:r>
            <a:r>
              <a:rPr lang="zh-CN" altLang="en-US" sz="2400" b="1" dirty="0">
                <a:solidFill>
                  <a:srgbClr val="C00000"/>
                </a:solidFill>
                <a:latin typeface="Calibri" panose="020F0502020204030204" pitchFamily="34" charset="0"/>
                <a:ea typeface="宋体" panose="02010600030101010101" pitchFamily="2" charset="-122"/>
              </a:rPr>
              <a:t>创新高地</a:t>
            </a:r>
            <a:endParaRPr lang="zh-CN" altLang="en-US" sz="2400" b="1" dirty="0">
              <a:solidFill>
                <a:srgbClr val="C00000"/>
              </a:solidFill>
              <a:latin typeface="Calibri" panose="020F0502020204030204" pitchFamily="34" charset="0"/>
              <a:ea typeface="宋体" panose="02010600030101010101" pitchFamily="2" charset="-122"/>
            </a:endParaRPr>
          </a:p>
        </p:txBody>
      </p:sp>
      <p:sp>
        <p:nvSpPr>
          <p:cNvPr id="24578" name="文本框 12"/>
          <p:cNvSpPr txBox="1"/>
          <p:nvPr/>
        </p:nvSpPr>
        <p:spPr>
          <a:xfrm>
            <a:off x="523875" y="822325"/>
            <a:ext cx="2559050" cy="520700"/>
          </a:xfrm>
          <a:prstGeom prst="rect">
            <a:avLst/>
          </a:prstGeom>
          <a:noFill/>
          <a:ln w="9525">
            <a:noFill/>
          </a:ln>
        </p:spPr>
        <p:txBody>
          <a:bodyPr wrap="square" anchor="t">
            <a:spAutoFit/>
          </a:bodyPr>
          <a:p>
            <a:pPr>
              <a:buFont typeface="Arial" panose="020B0604020202020204" pitchFamily="34" charset="0"/>
              <a:buNone/>
            </a:pPr>
            <a:r>
              <a:rPr lang="zh-CN" altLang="en-US" sz="2800" b="1">
                <a:solidFill>
                  <a:srgbClr val="990000"/>
                </a:solidFill>
                <a:latin typeface="宋体" panose="02010600030101010101" pitchFamily="2" charset="-122"/>
                <a:ea typeface="黑体" panose="02010609060101010101" pitchFamily="49" charset="-122"/>
              </a:rPr>
              <a:t>校园景色优美</a:t>
            </a:r>
            <a:endParaRPr lang="zh-CN" altLang="en-US" sz="2800" b="1">
              <a:solidFill>
                <a:srgbClr val="990000"/>
              </a:solidFill>
              <a:latin typeface="宋体" panose="02010600030101010101" pitchFamily="2" charset="-122"/>
              <a:ea typeface="黑体" panose="02010609060101010101" pitchFamily="49" charset="-122"/>
            </a:endParaRPr>
          </a:p>
        </p:txBody>
      </p:sp>
      <p:grpSp>
        <p:nvGrpSpPr>
          <p:cNvPr id="24579" name="组合 6"/>
          <p:cNvGrpSpPr/>
          <p:nvPr/>
        </p:nvGrpSpPr>
        <p:grpSpPr>
          <a:xfrm>
            <a:off x="574675" y="1935163"/>
            <a:ext cx="7899400" cy="3576637"/>
            <a:chOff x="865" y="2737"/>
            <a:chExt cx="12442" cy="5631"/>
          </a:xfrm>
        </p:grpSpPr>
        <p:sp>
          <p:nvSpPr>
            <p:cNvPr id="24580" name="圆角矩形 1"/>
            <p:cNvSpPr/>
            <p:nvPr/>
          </p:nvSpPr>
          <p:spPr>
            <a:xfrm>
              <a:off x="865" y="3943"/>
              <a:ext cx="12443" cy="3333"/>
            </a:xfrm>
            <a:prstGeom prst="roundRect">
              <a:avLst>
                <a:gd name="adj" fmla="val 16667"/>
              </a:avLst>
            </a:prstGeom>
            <a:noFill/>
            <a:ln w="9525" cap="flat" cmpd="thickThin">
              <a:solidFill>
                <a:schemeClr val="tx1"/>
              </a:solidFill>
              <a:prstDash val="solid"/>
              <a:round/>
              <a:headEnd type="none" w="med" len="med"/>
              <a:tailEnd type="none" w="med" len="med"/>
            </a:ln>
          </p:spPr>
          <p:txBody>
            <a:bodyPr wrap="square" lIns="91440" tIns="45720" rIns="91440" bIns="45720" anchor="t"/>
            <a:p>
              <a:pPr defTabSz="914400">
                <a:buFont typeface="Arial" panose="020B0604020202020204" pitchFamily="34" charset="0"/>
                <a:buNone/>
              </a:pPr>
              <a:endParaRPr lang="zh-CN" altLang="en-US">
                <a:latin typeface="Arial" panose="020B0604020202020204" pitchFamily="34" charset="0"/>
                <a:ea typeface="宋体" panose="02010600030101010101" pitchFamily="2" charset="-122"/>
              </a:endParaRPr>
            </a:p>
          </p:txBody>
        </p:sp>
        <p:pic>
          <p:nvPicPr>
            <p:cNvPr id="43013" name="图片 7"/>
            <p:cNvPicPr>
              <a:picLocks noChangeAspect="1"/>
            </p:cNvPicPr>
            <p:nvPr/>
          </p:nvPicPr>
          <p:blipFill>
            <a:blip r:embed="rId1"/>
            <a:srcRect/>
            <a:stretch>
              <a:fillRect/>
            </a:stretch>
          </p:blipFill>
          <p:spPr bwMode="auto">
            <a:xfrm>
              <a:off x="1184" y="6079"/>
              <a:ext cx="3960" cy="2237"/>
            </a:xfrm>
            <a:prstGeom prst="ellipse">
              <a:avLst/>
            </a:prstGeom>
            <a:blipFill rotWithShape="1">
              <a:blip r:embed="rId2"/>
              <a:stretch>
                <a:fillRect/>
              </a:stretch>
            </a:blipFill>
          </p:spPr>
        </p:pic>
        <p:pic>
          <p:nvPicPr>
            <p:cNvPr id="3" name="Picture 9" descr="C:\Users\Administrator\iCloudDrive\招生文件\2020年\2020年招生宣传工作\校园景色\IMG_20180815_180656.jpg"/>
            <p:cNvPicPr>
              <a:picLocks noChangeAspect="1" noChangeArrowheads="1"/>
            </p:cNvPicPr>
            <p:nvPr/>
          </p:nvPicPr>
          <p:blipFill>
            <a:blip r:embed="rId3"/>
            <a:srcRect/>
            <a:stretch>
              <a:fillRect/>
            </a:stretch>
          </p:blipFill>
          <p:spPr bwMode="auto">
            <a:xfrm>
              <a:off x="5281" y="6131"/>
              <a:ext cx="3897" cy="2237"/>
            </a:xfrm>
            <a:prstGeom prst="ellipse">
              <a:avLst/>
            </a:prstGeom>
            <a:noFill/>
            <a:ln>
              <a:noFill/>
            </a:ln>
          </p:spPr>
        </p:pic>
        <p:sp>
          <p:nvSpPr>
            <p:cNvPr id="4" name="椭圆 3"/>
            <p:cNvSpPr/>
            <p:nvPr/>
          </p:nvSpPr>
          <p:spPr>
            <a:xfrm>
              <a:off x="5144" y="2863"/>
              <a:ext cx="4033" cy="2249"/>
            </a:xfrm>
            <a:prstGeom prst="ellipse">
              <a:avLst/>
            </a:prstGeom>
            <a:blipFill rotWithShape="1">
              <a:blip r:embed="rId2"/>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584" name="椭圆 8"/>
            <p:cNvSpPr/>
            <p:nvPr/>
          </p:nvSpPr>
          <p:spPr>
            <a:xfrm>
              <a:off x="9344" y="2863"/>
              <a:ext cx="3731" cy="2276"/>
            </a:xfrm>
            <a:prstGeom prst="ellipse">
              <a:avLst/>
            </a:prstGeom>
            <a:blipFill rotWithShape="1">
              <a:blip r:embed="rId4"/>
              <a:stretch>
                <a:fillRect/>
              </a:stretch>
            </a:blipFill>
            <a:ln w="9525">
              <a:noFill/>
            </a:ln>
          </p:spPr>
          <p:txBody>
            <a:bodyPr anchor="t"/>
            <a:p>
              <a:pPr eaLnBrk="0" hangingPunct="0"/>
              <a:endParaRPr lang="zh-CN" altLang="en-US">
                <a:latin typeface="Calibri" panose="020F0502020204030204" pitchFamily="34" charset="0"/>
                <a:ea typeface="宋体" panose="02010600030101010101" pitchFamily="2" charset="-122"/>
              </a:endParaRPr>
            </a:p>
          </p:txBody>
        </p:sp>
        <p:sp>
          <p:nvSpPr>
            <p:cNvPr id="6" name="椭圆 5"/>
            <p:cNvSpPr/>
            <p:nvPr/>
          </p:nvSpPr>
          <p:spPr>
            <a:xfrm>
              <a:off x="1184" y="2737"/>
              <a:ext cx="3710" cy="2500"/>
            </a:xfrm>
            <a:prstGeom prst="ellipse">
              <a:avLst/>
            </a:prstGeom>
            <a:blipFill rotWithShape="1">
              <a:blip r:embed="rId5" cstate="prin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6865" name="Picture 2" descr="C:\Users\Administrator\iCloudDrive\招生文件\2020年\2020年招生宣传工作\合肥学院2020年招生宣传册素材采集\2020年宣传画册修改\Links\校园全景全图 (31).jpg"/>
            <p:cNvPicPr>
              <a:picLocks noChangeAspect="1"/>
            </p:cNvPicPr>
            <p:nvPr/>
          </p:nvPicPr>
          <p:blipFill>
            <a:blip r:embed="rId6"/>
            <a:srcRect t="15022"/>
            <a:stretch>
              <a:fillRect/>
            </a:stretch>
          </p:blipFill>
          <p:spPr>
            <a:xfrm>
              <a:off x="9500" y="6028"/>
              <a:ext cx="3757" cy="2340"/>
            </a:xfrm>
            <a:prstGeom prst="flowChartConnector">
              <a:avLst/>
            </a:prstGeom>
            <a:noFill/>
            <a:ln w="9525">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9" name="e7d195523061f1c0" descr="e7d195523061f1c049ca304f5f8969621ae48e4bb0b833d341592FD50B67DAE2200B6C6C50B180C2768BB42D6B581EF7F3E04370B4C83960E1123A76224694D039559297C33931C1C495BDC9751CA748E0034833477B6B3FB29A4A8F33D1C48689B9CFB8AAC571A4DB52E695719B6F94E2B4B93DC3081EAEB6D352E44892C2F45B7213EC0F3E1950" hidden="1"/>
          <p:cNvSpPr txBox="1"/>
          <p:nvPr/>
        </p:nvSpPr>
        <p:spPr>
          <a:xfrm>
            <a:off x="-344090" y="2209800"/>
            <a:ext cx="297656" cy="368300"/>
          </a:xfrm>
          <a:prstGeom prst="rect">
            <a:avLst/>
          </a:prstGeom>
          <a:noFill/>
          <a:ln w="9525">
            <a:noFill/>
          </a:ln>
        </p:spPr>
        <p:txBody>
          <a:bodyPr>
            <a:spAutoFit/>
          </a:bodyPr>
          <a:lstStyle/>
          <a:p>
            <a:pPr marR="0" defTabSz="1218565" eaLnBrk="1" hangingPunct="1">
              <a:buClrTx/>
              <a:buSzTx/>
              <a:buFont typeface="Arial" panose="020B0604020202020204" pitchFamily="34" charset="0"/>
              <a:defRPr/>
            </a:pPr>
            <a:r>
              <a:rPr kumimoji="0" lang="en-US" altLang="zh-CN" sz="100" kern="1200" cap="none" spc="0" normalizeH="0" baseline="0" noProof="1">
                <a:solidFill>
                  <a:prstClr val="black"/>
                </a:solidFill>
                <a:latin typeface="Arial" panose="020B0604020202020204" pitchFamily="34" charset="0"/>
                <a:ea typeface="微软雅黑" panose="020B0503020204020204" pitchFamily="34" charset="-122"/>
                <a:cs typeface="+mn-cs"/>
              </a:rPr>
              <a:t>e7d195523061f1c049ca304f5f8969621ae48e4bb0b833d341592FD50B67DAE2200B6C6C50B180C2768BB42D6B581EF7F3E04370B4C83960E1123A76224694D039559297C33931C1C495BDC9751CA748E0034833477B6B3FB29A4A8F33D1C48689B9CFB8AAC571A4DB52E695719B6F94E2B4B93DC3081EAEB6D352E44892C2F45B7213EC0F3E1950</a:t>
            </a:r>
            <a:endParaRPr kumimoji="0" lang="zh-CN" altLang="en-US" sz="100" kern="1200" cap="none" spc="0" normalizeH="0" baseline="0" noProof="1">
              <a:solidFill>
                <a:prstClr val="black"/>
              </a:solidFill>
              <a:latin typeface="Arial" panose="020B0604020202020204" pitchFamily="34" charset="0"/>
              <a:ea typeface="微软雅黑" panose="020B0503020204020204" pitchFamily="34" charset="-122"/>
              <a:cs typeface="+mn-cs"/>
            </a:endParaRPr>
          </a:p>
        </p:txBody>
      </p:sp>
      <p:sp>
        <p:nvSpPr>
          <p:cNvPr id="166" name="矩形 2"/>
          <p:cNvSpPr/>
          <p:nvPr/>
        </p:nvSpPr>
        <p:spPr>
          <a:xfrm>
            <a:off x="573881" y="970360"/>
            <a:ext cx="6448425" cy="688181"/>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FF6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15" b="0" i="0" u="none" strike="noStrike" kern="1200" cap="none" spc="0" normalizeH="0" baseline="0" noProof="1">
              <a:ln>
                <a:noFill/>
              </a:ln>
              <a:solidFill>
                <a:schemeClr val="lt1"/>
              </a:solidFill>
              <a:effectLst/>
              <a:uLnTx/>
              <a:uFillTx/>
              <a:latin typeface="+mn-lt"/>
              <a:ea typeface="+mn-ea"/>
              <a:cs typeface="+mn-cs"/>
            </a:endParaRPr>
          </a:p>
        </p:txBody>
      </p:sp>
      <p:sp>
        <p:nvSpPr>
          <p:cNvPr id="82947" name="文本框 4"/>
          <p:cNvSpPr txBox="1"/>
          <p:nvPr/>
        </p:nvSpPr>
        <p:spPr>
          <a:xfrm>
            <a:off x="760810" y="1072754"/>
            <a:ext cx="4470797" cy="506730"/>
          </a:xfrm>
          <a:prstGeom prst="rect">
            <a:avLst/>
          </a:prstGeom>
          <a:noFill/>
          <a:ln w="9525">
            <a:noFill/>
          </a:ln>
        </p:spPr>
        <p:txBody>
          <a:bodyPr>
            <a:spAutoFit/>
          </a:bodyPr>
          <a:lstStyle/>
          <a:p>
            <a:pPr eaLnBrk="1" hangingPunct="1">
              <a:buFont typeface="Arial" panose="020B0604020202020204" pitchFamily="34" charset="0"/>
            </a:pPr>
            <a:r>
              <a:rPr lang="zh-CN" altLang="en-US" sz="2700" b="1">
                <a:solidFill>
                  <a:schemeClr val="bg1"/>
                </a:solidFill>
                <a:latin typeface="微软雅黑" panose="020B0503020204020204" pitchFamily="34" charset="-122"/>
                <a:ea typeface="微软雅黑" panose="020B0503020204020204" pitchFamily="34" charset="-122"/>
                <a:sym typeface="Arial" panose="020B0604020202020204" pitchFamily="34" charset="0"/>
              </a:rPr>
              <a:t>问大家一个问题</a:t>
            </a:r>
            <a:endParaRPr lang="zh-CN" altLang="en-US" sz="27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副标题 7"/>
          <p:cNvSpPr>
            <a:spLocks noGrp="1"/>
          </p:cNvSpPr>
          <p:nvPr/>
        </p:nvSpPr>
        <p:spPr>
          <a:xfrm>
            <a:off x="651986" y="2045494"/>
            <a:ext cx="7620953" cy="2816543"/>
          </a:xfrm>
          <a:prstGeom prst="rect">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spcBef>
                <a:spcPct val="20000"/>
              </a:spcBef>
              <a:buFont typeface="Arial" panose="020B0604020202020204" pitchFamily="34" charset="0"/>
            </a:pPr>
            <a:r>
              <a:rPr lang="en-US" altLang="zh-CN" sz="1350">
                <a:solidFill>
                  <a:srgbClr val="000000"/>
                </a:solidFill>
                <a:latin typeface="Arial" panose="020B0604020202020204" pitchFamily="34" charset="0"/>
              </a:rPr>
              <a:t>   </a:t>
            </a:r>
            <a:r>
              <a:rPr lang="en-US" altLang="zh-CN" sz="1500">
                <a:solidFill>
                  <a:srgbClr val="000000"/>
                </a:solidFill>
                <a:latin typeface="Arial" panose="020B0604020202020204" pitchFamily="34" charset="0"/>
              </a:rPr>
              <a:t> </a:t>
            </a:r>
            <a:endParaRPr lang="en-US" altLang="zh-CN" sz="1500">
              <a:solidFill>
                <a:srgbClr val="000000"/>
              </a:solidFill>
              <a:latin typeface="Arial" panose="020B0604020202020204" pitchFamily="34" charset="0"/>
            </a:endParaRPr>
          </a:p>
          <a:p>
            <a:pPr lvl="0">
              <a:spcBef>
                <a:spcPct val="20000"/>
              </a:spcBef>
              <a:buFont typeface="Arial" panose="020B0604020202020204" pitchFamily="34" charset="0"/>
            </a:pPr>
            <a:r>
              <a:rPr lang="en-US" altLang="zh-CN" sz="1500">
                <a:solidFill>
                  <a:srgbClr val="000000"/>
                </a:solidFill>
                <a:latin typeface="Arial" panose="020B0604020202020204" pitchFamily="34" charset="0"/>
              </a:rPr>
              <a:t>     </a:t>
            </a:r>
            <a:r>
              <a:rPr lang="en-US" altLang="zh-CN" sz="1500">
                <a:solidFill>
                  <a:srgbClr val="000000"/>
                </a:solidFill>
                <a:latin typeface="Arial" panose="020B0604020202020204" pitchFamily="34" charset="0"/>
                <a:sym typeface="+mn-ea"/>
              </a:rPr>
              <a:t> </a:t>
            </a:r>
            <a:r>
              <a:rPr lang="en-US" altLang="zh-CN">
                <a:solidFill>
                  <a:srgbClr val="000000"/>
                </a:solidFill>
                <a:latin typeface="Arial" panose="020B0604020202020204" pitchFamily="34" charset="0"/>
                <a:sym typeface="+mn-ea"/>
              </a:rPr>
              <a:t> </a:t>
            </a:r>
            <a:r>
              <a:rPr lang="en-US" altLang="en-US">
                <a:solidFill>
                  <a:srgbClr val="000000"/>
                </a:solidFill>
                <a:latin typeface="华文楷体" panose="02010600040101010101" pitchFamily="2" charset="-122"/>
                <a:ea typeface="华文楷体" panose="02010600040101010101" pitchFamily="2" charset="-122"/>
                <a:sym typeface="+mn-ea"/>
              </a:rPr>
              <a:t>甲乙考生均为理科考生。</a:t>
            </a:r>
            <a:endParaRPr lang="en-US" altLang="en-US">
              <a:solidFill>
                <a:srgbClr val="000000"/>
              </a:solidFill>
              <a:latin typeface="华文楷体" panose="02010600040101010101" pitchFamily="2" charset="-122"/>
              <a:ea typeface="华文楷体" panose="02010600040101010101" pitchFamily="2" charset="-122"/>
            </a:endParaRPr>
          </a:p>
          <a:p>
            <a:pPr lvl="0">
              <a:spcBef>
                <a:spcPct val="20000"/>
              </a:spcBef>
              <a:buFont typeface="Arial" panose="020B0604020202020204" pitchFamily="34" charset="0"/>
            </a:pPr>
            <a:r>
              <a:rPr lang="en-US" altLang="en-US">
                <a:solidFill>
                  <a:srgbClr val="000000"/>
                </a:solidFill>
                <a:latin typeface="华文楷体" panose="02010600040101010101" pitchFamily="2" charset="-122"/>
                <a:ea typeface="华文楷体" panose="02010600040101010101" pitchFamily="2" charset="-122"/>
                <a:sym typeface="+mn-ea"/>
              </a:rPr>
              <a:t>      甲考生</a:t>
            </a:r>
            <a:r>
              <a:rPr lang="en-US" altLang="zh-CN">
                <a:solidFill>
                  <a:srgbClr val="000000"/>
                </a:solidFill>
                <a:latin typeface="华文楷体" panose="02010600040101010101" pitchFamily="2" charset="-122"/>
                <a:ea typeface="华文楷体" panose="02010600040101010101" pitchFamily="2" charset="-122"/>
                <a:sym typeface="+mn-ea"/>
              </a:rPr>
              <a:t>500</a:t>
            </a:r>
            <a:r>
              <a:rPr lang="en-US" altLang="en-US">
                <a:solidFill>
                  <a:srgbClr val="000000"/>
                </a:solidFill>
                <a:latin typeface="华文楷体" panose="02010600040101010101" pitchFamily="2" charset="-122"/>
                <a:ea typeface="华文楷体" panose="02010600040101010101" pitchFamily="2" charset="-122"/>
                <a:sym typeface="+mn-ea"/>
              </a:rPr>
              <a:t>分，</a:t>
            </a:r>
            <a:r>
              <a:rPr lang="en-US" altLang="zh-CN">
                <a:solidFill>
                  <a:srgbClr val="000000"/>
                </a:solidFill>
                <a:latin typeface="华文楷体" panose="02010600040101010101" pitchFamily="2" charset="-122"/>
                <a:ea typeface="华文楷体" panose="02010600040101010101" pitchFamily="2" charset="-122"/>
                <a:sym typeface="+mn-ea"/>
              </a:rPr>
              <a:t>F</a:t>
            </a:r>
            <a:r>
              <a:rPr lang="en-US" altLang="en-US">
                <a:solidFill>
                  <a:srgbClr val="000000"/>
                </a:solidFill>
                <a:latin typeface="华文楷体" panose="02010600040101010101" pitchFamily="2" charset="-122"/>
                <a:ea typeface="华文楷体" panose="02010600040101010101" pitchFamily="2" charset="-122"/>
                <a:sym typeface="+mn-ea"/>
              </a:rPr>
              <a:t>志愿填报合肥学院；</a:t>
            </a:r>
            <a:endParaRPr lang="en-US" altLang="en-US">
              <a:solidFill>
                <a:srgbClr val="000000"/>
              </a:solidFill>
              <a:latin typeface="华文楷体" panose="02010600040101010101" pitchFamily="2" charset="-122"/>
              <a:ea typeface="华文楷体" panose="02010600040101010101" pitchFamily="2" charset="-122"/>
            </a:endParaRPr>
          </a:p>
          <a:p>
            <a:pPr lvl="0">
              <a:spcBef>
                <a:spcPct val="20000"/>
              </a:spcBef>
              <a:buFont typeface="Arial" panose="020B0604020202020204" pitchFamily="34" charset="0"/>
            </a:pPr>
            <a:r>
              <a:rPr lang="en-US" altLang="en-US">
                <a:solidFill>
                  <a:srgbClr val="000000"/>
                </a:solidFill>
                <a:latin typeface="华文楷体" panose="02010600040101010101" pitchFamily="2" charset="-122"/>
                <a:ea typeface="华文楷体" panose="02010600040101010101" pitchFamily="2" charset="-122"/>
                <a:sym typeface="+mn-ea"/>
              </a:rPr>
              <a:t>      乙考生</a:t>
            </a:r>
            <a:r>
              <a:rPr lang="en-US" altLang="zh-CN">
                <a:solidFill>
                  <a:srgbClr val="000000"/>
                </a:solidFill>
                <a:latin typeface="华文楷体" panose="02010600040101010101" pitchFamily="2" charset="-122"/>
                <a:ea typeface="华文楷体" panose="02010600040101010101" pitchFamily="2" charset="-122"/>
                <a:sym typeface="+mn-ea"/>
              </a:rPr>
              <a:t>499</a:t>
            </a:r>
            <a:r>
              <a:rPr lang="en-US" altLang="en-US">
                <a:solidFill>
                  <a:srgbClr val="000000"/>
                </a:solidFill>
                <a:latin typeface="华文楷体" panose="02010600040101010101" pitchFamily="2" charset="-122"/>
                <a:ea typeface="华文楷体" panose="02010600040101010101" pitchFamily="2" charset="-122"/>
                <a:sym typeface="+mn-ea"/>
              </a:rPr>
              <a:t>分，</a:t>
            </a:r>
            <a:r>
              <a:rPr lang="en-US" altLang="zh-CN">
                <a:solidFill>
                  <a:srgbClr val="000000"/>
                </a:solidFill>
                <a:latin typeface="华文楷体" panose="02010600040101010101" pitchFamily="2" charset="-122"/>
                <a:ea typeface="华文楷体" panose="02010600040101010101" pitchFamily="2" charset="-122"/>
                <a:sym typeface="+mn-ea"/>
              </a:rPr>
              <a:t>A</a:t>
            </a:r>
            <a:r>
              <a:rPr lang="en-US" altLang="en-US">
                <a:solidFill>
                  <a:srgbClr val="000000"/>
                </a:solidFill>
                <a:latin typeface="华文楷体" panose="02010600040101010101" pitchFamily="2" charset="-122"/>
                <a:ea typeface="华文楷体" panose="02010600040101010101" pitchFamily="2" charset="-122"/>
                <a:sym typeface="+mn-ea"/>
              </a:rPr>
              <a:t>志愿合肥学院。</a:t>
            </a:r>
            <a:endParaRPr lang="en-US" altLang="en-US">
              <a:solidFill>
                <a:srgbClr val="000000"/>
              </a:solidFill>
              <a:latin typeface="华文楷体" panose="02010600040101010101" pitchFamily="2" charset="-122"/>
              <a:ea typeface="华文楷体" panose="02010600040101010101" pitchFamily="2" charset="-122"/>
            </a:endParaRPr>
          </a:p>
          <a:p>
            <a:pPr lvl="0">
              <a:spcBef>
                <a:spcPct val="20000"/>
              </a:spcBef>
              <a:buFont typeface="Arial" panose="020B0604020202020204" pitchFamily="34" charset="0"/>
            </a:pPr>
            <a:r>
              <a:rPr lang="en-US" altLang="en-US">
                <a:solidFill>
                  <a:srgbClr val="000000"/>
                </a:solidFill>
                <a:latin typeface="Arial" panose="020B0604020202020204" pitchFamily="34" charset="0"/>
                <a:sym typeface="+mn-ea"/>
              </a:rPr>
              <a:t>      </a:t>
            </a:r>
            <a:endParaRPr lang="en-US" altLang="en-US">
              <a:solidFill>
                <a:srgbClr val="000000"/>
              </a:solidFill>
              <a:latin typeface="Arial" panose="020B0604020202020204" pitchFamily="34" charset="0"/>
            </a:endParaRPr>
          </a:p>
          <a:p>
            <a:pPr lvl="0">
              <a:spcBef>
                <a:spcPct val="20000"/>
              </a:spcBef>
              <a:buFont typeface="Arial" panose="020B0604020202020204" pitchFamily="34" charset="0"/>
            </a:pPr>
            <a:r>
              <a:rPr lang="en-US" altLang="en-US" b="1">
                <a:solidFill>
                  <a:srgbClr val="000000"/>
                </a:solidFill>
                <a:latin typeface="Arial" panose="020B0604020202020204" pitchFamily="34" charset="0"/>
                <a:sym typeface="+mn-ea"/>
              </a:rPr>
              <a:t>请问，</a:t>
            </a:r>
            <a:r>
              <a:rPr lang="en-US" altLang="en-US" b="1" u="sng">
                <a:solidFill>
                  <a:srgbClr val="FF0000"/>
                </a:solidFill>
                <a:latin typeface="Arial" panose="020B0604020202020204" pitchFamily="34" charset="0"/>
                <a:sym typeface="+mn-ea"/>
              </a:rPr>
              <a:t>平行志愿投档</a:t>
            </a:r>
            <a:r>
              <a:rPr lang="en-US" altLang="en-US" b="1">
                <a:solidFill>
                  <a:srgbClr val="000000"/>
                </a:solidFill>
                <a:latin typeface="Arial" panose="020B0604020202020204" pitchFamily="34" charset="0"/>
                <a:sym typeface="+mn-ea"/>
              </a:rPr>
              <a:t>时，谁先被投到合肥学院？</a:t>
            </a:r>
            <a:endParaRPr lang="en-US" altLang="en-US" b="1">
              <a:solidFill>
                <a:srgbClr val="000000"/>
              </a:solidFill>
              <a:latin typeface="Arial" panose="020B0604020202020204" pitchFamily="34" charset="0"/>
            </a:endParaRPr>
          </a:p>
          <a:p>
            <a:pPr lvl="0">
              <a:spcBef>
                <a:spcPct val="20000"/>
              </a:spcBef>
              <a:buFont typeface="Arial" panose="020B0604020202020204" pitchFamily="34" charset="0"/>
            </a:pPr>
            <a:endParaRPr lang="en-US" altLang="en-US" b="1">
              <a:solidFill>
                <a:srgbClr val="000000"/>
              </a:solidFill>
              <a:latin typeface="Arial" panose="020B0604020202020204" pitchFamily="34" charset="0"/>
            </a:endParaRPr>
          </a:p>
          <a:p>
            <a:pPr lvl="0">
              <a:spcBef>
                <a:spcPct val="20000"/>
              </a:spcBef>
              <a:buFont typeface="Arial" panose="020B0604020202020204" pitchFamily="34" charset="0"/>
            </a:pPr>
            <a:r>
              <a:rPr lang="en-US" altLang="zh-CN">
                <a:solidFill>
                  <a:srgbClr val="000000"/>
                </a:solidFill>
                <a:latin typeface="Arial" panose="020B0604020202020204" pitchFamily="34" charset="0"/>
                <a:sym typeface="+mn-ea"/>
              </a:rPr>
              <a:t>      </a:t>
            </a:r>
            <a:r>
              <a:rPr lang="en-US" altLang="en-US">
                <a:solidFill>
                  <a:srgbClr val="000000"/>
                </a:solidFill>
                <a:latin typeface="宋体" panose="02010600030101010101" pitchFamily="2" charset="-122"/>
                <a:sym typeface="+mn-ea"/>
              </a:rPr>
              <a:t>——这就是平行志愿投档规则。</a:t>
            </a:r>
            <a:endParaRPr lang="en-US" altLang="en-US">
              <a:solidFill>
                <a:srgbClr val="000000"/>
              </a:solidFill>
              <a:latin typeface="宋体" panose="02010600030101010101" pitchFamily="2" charset="-122"/>
            </a:endParaRPr>
          </a:p>
          <a:p>
            <a:pPr lvl="0">
              <a:spcBef>
                <a:spcPct val="20000"/>
              </a:spcBef>
              <a:buFont typeface="Arial" panose="020B0604020202020204" pitchFamily="34" charset="0"/>
            </a:pPr>
            <a:endParaRPr lang="en-US" altLang="en-US">
              <a:solidFill>
                <a:srgbClr val="000000"/>
              </a:solidFill>
              <a:latin typeface="宋体" panose="02010600030101010101" pitchFamily="2" charset="-122"/>
            </a:endParaRPr>
          </a:p>
        </p:txBody>
      </p:sp>
      <p:pic>
        <p:nvPicPr>
          <p:cNvPr id="82949"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7528322" y="946547"/>
            <a:ext cx="1453753" cy="428625"/>
          </a:xfrm>
          <a:prstGeom prst="rect">
            <a:avLst/>
          </a:prstGeom>
          <a:noFill/>
          <a:ln w="9525">
            <a:noFill/>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TextBox 1"/>
          <p:cNvSpPr txBox="1"/>
          <p:nvPr/>
        </p:nvSpPr>
        <p:spPr>
          <a:xfrm>
            <a:off x="545465" y="1642110"/>
            <a:ext cx="7907655" cy="3169285"/>
          </a:xfrm>
          <a:prstGeom prst="rect">
            <a:avLst/>
          </a:prstGeom>
          <a:noFill/>
          <a:ln w="9525">
            <a:noFill/>
          </a:ln>
        </p:spPr>
        <p:txBody>
          <a:bodyPr wrap="square">
            <a:spAutoFit/>
          </a:bodyPr>
          <a:p>
            <a:pPr eaLnBrk="1" hangingPunct="1">
              <a:buFont typeface="Arial" panose="020B0604020202020204" pitchFamily="34" charset="0"/>
            </a:pPr>
            <a:r>
              <a:rPr lang="en-US" altLang="zh-CN" sz="2000" dirty="0">
                <a:solidFill>
                  <a:srgbClr val="262626"/>
                </a:solidFill>
                <a:latin typeface="微软雅黑" panose="020B0503020204020204" pitchFamily="34" charset="-122"/>
                <a:ea typeface="微软雅黑" panose="020B0503020204020204" pitchFamily="34" charset="-122"/>
              </a:rPr>
              <a:t>       </a:t>
            </a:r>
            <a:r>
              <a:rPr lang="zh-CN" altLang="en-US" sz="1800" dirty="0">
                <a:solidFill>
                  <a:srgbClr val="262626"/>
                </a:solidFill>
                <a:latin typeface="微软雅黑" panose="020B0503020204020204" pitchFamily="34" charset="-122"/>
                <a:ea typeface="微软雅黑" panose="020B0503020204020204" pitchFamily="34" charset="-122"/>
              </a:rPr>
              <a:t>所谓平行志愿，即按</a:t>
            </a:r>
            <a:r>
              <a:rPr lang="zh-CN" altLang="en-US" sz="1800" dirty="0">
                <a:solidFill>
                  <a:srgbClr val="FF0000"/>
                </a:solidFill>
                <a:latin typeface="微软雅黑" panose="020B0503020204020204" pitchFamily="34" charset="-122"/>
                <a:ea typeface="微软雅黑" panose="020B0503020204020204" pitchFamily="34" charset="-122"/>
              </a:rPr>
              <a:t>“分数优先、遵循志愿”</a:t>
            </a:r>
            <a:r>
              <a:rPr lang="zh-CN" altLang="en-US" sz="1800" dirty="0">
                <a:solidFill>
                  <a:srgbClr val="262626"/>
                </a:solidFill>
                <a:latin typeface="微软雅黑" panose="020B0503020204020204" pitchFamily="34" charset="-122"/>
                <a:ea typeface="微软雅黑" panose="020B0503020204020204" pitchFamily="34" charset="-122"/>
              </a:rPr>
              <a:t>的原则，将全省所有考生按科类、成绩从高分到低分顺序排队，先投高分考生档案，再依次投低分考生档案。</a:t>
            </a:r>
            <a:endParaRPr lang="zh-CN" altLang="en-US" sz="1800" dirty="0">
              <a:solidFill>
                <a:srgbClr val="262626"/>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r>
              <a:rPr lang="zh-CN" altLang="en-US" sz="1800" dirty="0">
                <a:solidFill>
                  <a:srgbClr val="262626"/>
                </a:solidFill>
                <a:latin typeface="微软雅黑" panose="020B0503020204020204" pitchFamily="34" charset="-122"/>
                <a:ea typeface="微软雅黑" panose="020B0503020204020204" pitchFamily="34" charset="-122"/>
              </a:rPr>
              <a:t>       就考生个人：</a:t>
            </a:r>
            <a:r>
              <a:rPr lang="zh-CN" altLang="zh-CN" sz="1800" dirty="0">
                <a:solidFill>
                  <a:srgbClr val="262626"/>
                </a:solidFill>
                <a:latin typeface="微软雅黑" panose="020B0503020204020204" pitchFamily="34" charset="-122"/>
                <a:ea typeface="微软雅黑" panose="020B0503020204020204" pitchFamily="34" charset="-122"/>
              </a:rPr>
              <a:t>则依次检索该考生填报的A、B、C、D、E、F等6个平行志愿院校（二批为10个），如果考生符合A志愿院校要求，则被投档；如果A学校已投满，则继续检索B志愿，依次类推，直到投进为止，如果6个（二批为10个）院校全部已投满，则掉档只能参加征集志愿，如再未录取，就会落入下一批次。</a:t>
            </a:r>
            <a:endParaRPr lang="zh-CN" altLang="zh-CN" sz="1800" dirty="0">
              <a:solidFill>
                <a:srgbClr val="262626"/>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r>
              <a:rPr lang="zh-CN" altLang="en-US" sz="1800" dirty="0">
                <a:solidFill>
                  <a:srgbClr val="262626"/>
                </a:solidFill>
                <a:latin typeface="微软雅黑" panose="020B0503020204020204" pitchFamily="34" charset="-122"/>
                <a:ea typeface="微软雅黑" panose="020B0503020204020204" pitchFamily="34" charset="-122"/>
              </a:rPr>
              <a:t>       按</a:t>
            </a:r>
            <a:r>
              <a:rPr lang="en-US" altLang="zh-CN" sz="1800" dirty="0">
                <a:solidFill>
                  <a:srgbClr val="262626"/>
                </a:solidFill>
                <a:latin typeface="微软雅黑" panose="020B0503020204020204" pitchFamily="34" charset="-122"/>
                <a:ea typeface="微软雅黑" panose="020B0503020204020204" pitchFamily="34" charset="-122"/>
              </a:rPr>
              <a:t>“</a:t>
            </a:r>
            <a:r>
              <a:rPr lang="zh-CN" altLang="en-US" sz="1800" dirty="0">
                <a:solidFill>
                  <a:srgbClr val="262626"/>
                </a:solidFill>
                <a:latin typeface="微软雅黑" panose="020B0503020204020204" pitchFamily="34" charset="-122"/>
                <a:ea typeface="微软雅黑" panose="020B0503020204020204" pitchFamily="34" charset="-122"/>
              </a:rPr>
              <a:t>冲</a:t>
            </a:r>
            <a:r>
              <a:rPr lang="en-US" altLang="zh-CN" sz="1800" dirty="0">
                <a:solidFill>
                  <a:srgbClr val="262626"/>
                </a:solidFill>
                <a:latin typeface="微软雅黑" panose="020B0503020204020204" pitchFamily="34" charset="-122"/>
                <a:ea typeface="微软雅黑" panose="020B0503020204020204" pitchFamily="34" charset="-122"/>
              </a:rPr>
              <a:t>——</a:t>
            </a:r>
            <a:r>
              <a:rPr lang="zh-CN" altLang="en-US" sz="1800" dirty="0">
                <a:solidFill>
                  <a:srgbClr val="262626"/>
                </a:solidFill>
                <a:latin typeface="微软雅黑" panose="020B0503020204020204" pitchFamily="34" charset="-122"/>
                <a:ea typeface="微软雅黑" panose="020B0503020204020204" pitchFamily="34" charset="-122"/>
              </a:rPr>
              <a:t>稳</a:t>
            </a:r>
            <a:r>
              <a:rPr lang="en-US" altLang="zh-CN" sz="1800" dirty="0">
                <a:solidFill>
                  <a:srgbClr val="262626"/>
                </a:solidFill>
                <a:latin typeface="微软雅黑" panose="020B0503020204020204" pitchFamily="34" charset="-122"/>
                <a:ea typeface="微软雅黑" panose="020B0503020204020204" pitchFamily="34" charset="-122"/>
              </a:rPr>
              <a:t>——</a:t>
            </a:r>
            <a:r>
              <a:rPr lang="zh-CN" altLang="en-US" sz="1800" dirty="0">
                <a:solidFill>
                  <a:srgbClr val="262626"/>
                </a:solidFill>
                <a:latin typeface="微软雅黑" panose="020B0503020204020204" pitchFamily="34" charset="-122"/>
                <a:ea typeface="微软雅黑" panose="020B0503020204020204" pitchFamily="34" charset="-122"/>
              </a:rPr>
              <a:t>保</a:t>
            </a:r>
            <a:r>
              <a:rPr lang="en-US" altLang="zh-CN" sz="1800" dirty="0">
                <a:solidFill>
                  <a:srgbClr val="262626"/>
                </a:solidFill>
                <a:latin typeface="微软雅黑" panose="020B0503020204020204" pitchFamily="34" charset="-122"/>
                <a:ea typeface="微软雅黑" panose="020B0503020204020204" pitchFamily="34" charset="-122"/>
              </a:rPr>
              <a:t>”</a:t>
            </a:r>
            <a:r>
              <a:rPr lang="zh-CN" altLang="en-US" sz="1800" dirty="0">
                <a:solidFill>
                  <a:srgbClr val="262626"/>
                </a:solidFill>
                <a:latin typeface="微软雅黑" panose="020B0503020204020204" pitchFamily="34" charset="-122"/>
                <a:ea typeface="微软雅黑" panose="020B0503020204020204" pitchFamily="34" charset="-122"/>
              </a:rPr>
              <a:t>三个梯度。以一本为例：</a:t>
            </a:r>
            <a:r>
              <a:rPr lang="zh-CN" altLang="en-US" sz="1800" b="1" u="sng" dirty="0">
                <a:solidFill>
                  <a:srgbClr val="0000FF"/>
                </a:solidFill>
                <a:latin typeface="微软雅黑" panose="020B0503020204020204" pitchFamily="34" charset="-122"/>
                <a:ea typeface="微软雅黑" panose="020B0503020204020204" pitchFamily="34" charset="-122"/>
              </a:rPr>
              <a:t>冲</a:t>
            </a:r>
            <a:r>
              <a:rPr lang="en-US" altLang="zh-CN" sz="1800" b="1" u="sng" dirty="0">
                <a:solidFill>
                  <a:srgbClr val="0000FF"/>
                </a:solidFill>
                <a:latin typeface="微软雅黑" panose="020B0503020204020204" pitchFamily="34" charset="-122"/>
                <a:ea typeface="微软雅黑" panose="020B0503020204020204" pitchFamily="34" charset="-122"/>
              </a:rPr>
              <a:t>2</a:t>
            </a:r>
            <a:r>
              <a:rPr lang="zh-CN" altLang="en-US" sz="1800" b="1" u="sng" dirty="0">
                <a:solidFill>
                  <a:srgbClr val="0000FF"/>
                </a:solidFill>
                <a:latin typeface="微软雅黑" panose="020B0503020204020204" pitchFamily="34" charset="-122"/>
                <a:ea typeface="微软雅黑" panose="020B0503020204020204" pitchFamily="34" charset="-122"/>
              </a:rPr>
              <a:t>所院校，稳</a:t>
            </a:r>
            <a:r>
              <a:rPr lang="en-US" altLang="zh-CN" sz="1800" b="1" u="sng" dirty="0">
                <a:solidFill>
                  <a:srgbClr val="0000FF"/>
                </a:solidFill>
                <a:latin typeface="微软雅黑" panose="020B0503020204020204" pitchFamily="34" charset="-122"/>
                <a:ea typeface="微软雅黑" panose="020B0503020204020204" pitchFamily="34" charset="-122"/>
              </a:rPr>
              <a:t>2</a:t>
            </a:r>
            <a:r>
              <a:rPr lang="zh-CN" altLang="en-US" sz="1800" b="1" u="sng" dirty="0">
                <a:solidFill>
                  <a:srgbClr val="0000FF"/>
                </a:solidFill>
                <a:latin typeface="微软雅黑" panose="020B0503020204020204" pitchFamily="34" charset="-122"/>
                <a:ea typeface="微软雅黑" panose="020B0503020204020204" pitchFamily="34" charset="-122"/>
              </a:rPr>
              <a:t>所学校，保</a:t>
            </a:r>
            <a:r>
              <a:rPr lang="en-US" altLang="zh-CN" sz="1800" b="1" u="sng" dirty="0">
                <a:solidFill>
                  <a:srgbClr val="0000FF"/>
                </a:solidFill>
                <a:latin typeface="微软雅黑" panose="020B0503020204020204" pitchFamily="34" charset="-122"/>
                <a:ea typeface="微软雅黑" panose="020B0503020204020204" pitchFamily="34" charset="-122"/>
              </a:rPr>
              <a:t>2</a:t>
            </a:r>
            <a:r>
              <a:rPr lang="zh-CN" altLang="en-US" sz="1800" b="1" u="sng" dirty="0">
                <a:solidFill>
                  <a:srgbClr val="0000FF"/>
                </a:solidFill>
                <a:latin typeface="微软雅黑" panose="020B0503020204020204" pitchFamily="34" charset="-122"/>
                <a:ea typeface="微软雅黑" panose="020B0503020204020204" pitchFamily="34" charset="-122"/>
              </a:rPr>
              <a:t>所学校。</a:t>
            </a:r>
            <a:endParaRPr lang="zh-CN" altLang="en-US" sz="1800" dirty="0">
              <a:solidFill>
                <a:srgbClr val="262626"/>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r>
              <a:rPr lang="zh-CN" altLang="en-US" sz="1800" dirty="0">
                <a:solidFill>
                  <a:srgbClr val="262626"/>
                </a:solidFill>
                <a:latin typeface="微软雅黑" panose="020B0503020204020204" pitchFamily="34" charset="-122"/>
                <a:ea typeface="微软雅黑" panose="020B0503020204020204" pitchFamily="34" charset="-122"/>
              </a:rPr>
              <a:t>  </a:t>
            </a:r>
            <a:r>
              <a:rPr lang="zh-CN" altLang="en-US" sz="1800" b="1" dirty="0">
                <a:solidFill>
                  <a:srgbClr val="FF0000"/>
                </a:solidFill>
                <a:latin typeface="微软雅黑" panose="020B0503020204020204" pitchFamily="34" charset="-122"/>
                <a:ea typeface="微软雅黑" panose="020B0503020204020204" pitchFamily="34" charset="-122"/>
              </a:rPr>
              <a:t>   （考生只有一次进档的机会）</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
        <p:nvSpPr>
          <p:cNvPr id="83970" name="文本框 30722"/>
          <p:cNvSpPr txBox="1"/>
          <p:nvPr/>
        </p:nvSpPr>
        <p:spPr>
          <a:xfrm>
            <a:off x="645160" y="1280795"/>
            <a:ext cx="1877695" cy="460375"/>
          </a:xfrm>
          <a:prstGeom prst="rect">
            <a:avLst/>
          </a:prstGeom>
          <a:noFill/>
          <a:ln w="9525">
            <a:noFill/>
          </a:ln>
        </p:spPr>
        <p:txBody>
          <a:bodyPr wrap="square">
            <a:spAutoFit/>
          </a:bodyPr>
          <a:p>
            <a:pPr eaLnBrk="1" hangingPunct="1">
              <a:buFont typeface="Arial" panose="020B0604020202020204" pitchFamily="34" charset="0"/>
            </a:pPr>
            <a:r>
              <a:rPr lang="zh-CN" altLang="en-US" sz="2400" b="1">
                <a:solidFill>
                  <a:srgbClr val="0000FF"/>
                </a:solidFill>
                <a:latin typeface="方正正粗黑简体" pitchFamily="2" charset="-122"/>
                <a:ea typeface="方正正粗黑简体" pitchFamily="2" charset="-122"/>
              </a:rPr>
              <a:t>平行志愿：</a:t>
            </a:r>
            <a:endParaRPr lang="zh-CN" altLang="en-US" sz="2400" b="1">
              <a:solidFill>
                <a:srgbClr val="0000FF"/>
              </a:solidFill>
              <a:latin typeface="方正正粗黑简体" pitchFamily="2" charset="-122"/>
              <a:ea typeface="方正正粗黑简体" pitchFamily="2" charset="-122"/>
            </a:endParaRPr>
          </a:p>
        </p:txBody>
      </p:sp>
      <p:sp>
        <p:nvSpPr>
          <p:cNvPr id="8199" name="文本框 30722"/>
          <p:cNvSpPr txBox="1"/>
          <p:nvPr/>
        </p:nvSpPr>
        <p:spPr>
          <a:xfrm>
            <a:off x="644843" y="4906328"/>
            <a:ext cx="1385888" cy="398463"/>
          </a:xfrm>
          <a:prstGeom prst="rect">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a:spAutoFit/>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bg1"/>
                </a:solidFill>
                <a:effectLst/>
                <a:uLnTx/>
                <a:uFillTx/>
                <a:latin typeface="方正正粗黑简体" pitchFamily="2" charset="-122"/>
                <a:ea typeface="方正正粗黑简体" pitchFamily="2" charset="-122"/>
                <a:cs typeface="+mn-cs"/>
              </a:rPr>
              <a:t>重要提醒</a:t>
            </a:r>
            <a:endParaRPr kumimoji="0" lang="zh-CN" altLang="en-US" sz="2000" b="1" i="0" u="none" strike="noStrike" kern="1200" cap="none" spc="0" normalizeH="0" baseline="0" noProof="1">
              <a:ln>
                <a:noFill/>
              </a:ln>
              <a:solidFill>
                <a:schemeClr val="bg1"/>
              </a:solidFill>
              <a:effectLst/>
              <a:uLnTx/>
              <a:uFillTx/>
              <a:latin typeface="方正正粗黑简体" pitchFamily="2" charset="-122"/>
              <a:ea typeface="方正正粗黑简体" pitchFamily="2" charset="-122"/>
              <a:cs typeface="+mn-cs"/>
            </a:endParaRPr>
          </a:p>
        </p:txBody>
      </p:sp>
      <p:sp>
        <p:nvSpPr>
          <p:cNvPr id="83972" name="TextBox 17"/>
          <p:cNvSpPr txBox="1"/>
          <p:nvPr/>
        </p:nvSpPr>
        <p:spPr>
          <a:xfrm>
            <a:off x="544830" y="5401310"/>
            <a:ext cx="7783195" cy="645160"/>
          </a:xfrm>
          <a:prstGeom prst="rect">
            <a:avLst/>
          </a:prstGeom>
          <a:noFill/>
          <a:ln w="9525">
            <a:noFill/>
          </a:ln>
        </p:spPr>
        <p:txBody>
          <a:bodyPr wrap="square">
            <a:spAutoFit/>
          </a:bodyPr>
          <a:p>
            <a:pPr eaLnBrk="1" hangingPunct="1">
              <a:buFont typeface="Arial" panose="020B0604020202020204" pitchFamily="34" charset="0"/>
            </a:pPr>
            <a:r>
              <a:rPr lang="en-US" altLang="zh-CN">
                <a:solidFill>
                  <a:srgbClr val="262626"/>
                </a:solidFill>
                <a:latin typeface="微软雅黑" panose="020B0503020204020204" pitchFamily="34" charset="-122"/>
                <a:ea typeface="微软雅黑" panose="020B0503020204020204" pitchFamily="34" charset="-122"/>
              </a:rPr>
              <a:t>      </a:t>
            </a:r>
            <a:r>
              <a:rPr lang="zh-CN" altLang="en-US" sz="1800">
                <a:solidFill>
                  <a:srgbClr val="262626"/>
                </a:solidFill>
                <a:latin typeface="微软雅黑" panose="020B0503020204020204" pitchFamily="34" charset="-122"/>
                <a:ea typeface="微软雅黑" panose="020B0503020204020204" pitchFamily="34" charset="-122"/>
              </a:rPr>
              <a:t>填报高招志愿时，不用过多考虑专业分数线。因为省招办投档时，考虑的是院校的排位。因此，为防止高校退档，</a:t>
            </a:r>
            <a:r>
              <a:rPr lang="zh-CN" altLang="en-US" sz="1800" b="1">
                <a:solidFill>
                  <a:srgbClr val="FF0000"/>
                </a:solidFill>
                <a:latin typeface="微软雅黑" panose="020B0503020204020204" pitchFamily="34" charset="-122"/>
                <a:ea typeface="微软雅黑" panose="020B0503020204020204" pitchFamily="34" charset="-122"/>
              </a:rPr>
              <a:t>专业最好服从调剂。</a:t>
            </a:r>
            <a:endParaRPr lang="zh-CN" altLang="en-US" sz="1800">
              <a:solidFill>
                <a:srgbClr val="262626"/>
              </a:solidFill>
              <a:latin typeface="微软雅黑" panose="020B0503020204020204" pitchFamily="34" charset="-122"/>
              <a:ea typeface="微软雅黑" panose="020B0503020204020204" pitchFamily="34" charset="-122"/>
            </a:endParaRPr>
          </a:p>
        </p:txBody>
      </p:sp>
      <p:sp>
        <p:nvSpPr>
          <p:cNvPr id="83974" name="TextBox 6"/>
          <p:cNvSpPr txBox="1"/>
          <p:nvPr/>
        </p:nvSpPr>
        <p:spPr>
          <a:xfrm>
            <a:off x="546100" y="758825"/>
            <a:ext cx="6396355" cy="521970"/>
          </a:xfrm>
          <a:prstGeom prst="rect">
            <a:avLst/>
          </a:prstGeom>
          <a:noFill/>
          <a:ln w="9525">
            <a:noFill/>
          </a:ln>
        </p:spPr>
        <p:txBody>
          <a:bodyPr wrap="square">
            <a:spAutoFit/>
          </a:bodyPr>
          <a:p>
            <a:pPr eaLnBrk="1" hangingPunct="1">
              <a:buFont typeface="Arial" panose="020B0604020202020204" pitchFamily="34" charset="0"/>
            </a:pPr>
            <a:r>
              <a:rPr lang="en-US" altLang="en-US" sz="2800" b="1">
                <a:solidFill>
                  <a:srgbClr val="0000FF"/>
                </a:solidFill>
                <a:latin typeface="微软雅黑" panose="020B0503020204020204" pitchFamily="34" charset="-122"/>
                <a:ea typeface="微软雅黑" panose="020B0503020204020204" pitchFamily="34" charset="-122"/>
                <a:sym typeface="+mn-ea"/>
              </a:rPr>
              <a:t>平行志愿是这么回事</a:t>
            </a:r>
            <a:endParaRPr lang="en-US" altLang="en-US" sz="2800" b="1">
              <a:solidFill>
                <a:srgbClr val="0000FF"/>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9" name="e7d195523061f1c0" descr="e7d195523061f1c049ca304f5f8969621ae48e4bb0b833d341592FD50B67DAE2200B6C6C50B180C2768BB42D6B581EF7F3E04370B4C83960E1123A76224694D039559297C33931C1C495BDC9751CA748E0034833477B6B3FB29A4A8F33D1C48689B9CFB8AAC571A4DB52E695719B6F94E2B4B93DC3081EAEB6D352E44892C2F45B7213EC0F3E1950" hidden="1"/>
          <p:cNvSpPr txBox="1"/>
          <p:nvPr/>
        </p:nvSpPr>
        <p:spPr>
          <a:xfrm>
            <a:off x="-344090" y="2209800"/>
            <a:ext cx="297656" cy="368300"/>
          </a:xfrm>
          <a:prstGeom prst="rect">
            <a:avLst/>
          </a:prstGeom>
          <a:noFill/>
          <a:ln w="9525">
            <a:noFill/>
          </a:ln>
        </p:spPr>
        <p:txBody>
          <a:bodyPr>
            <a:spAutoFit/>
          </a:bodyPr>
          <a:lstStyle/>
          <a:p>
            <a:pPr marR="0" defTabSz="1218565" eaLnBrk="1" hangingPunct="1">
              <a:buClrTx/>
              <a:buSzTx/>
              <a:buFont typeface="Arial" panose="020B0604020202020204" pitchFamily="34" charset="0"/>
              <a:defRPr/>
            </a:pPr>
            <a:r>
              <a:rPr kumimoji="0" lang="en-US" altLang="zh-CN" sz="100" kern="1200" cap="none" spc="0" normalizeH="0" baseline="0" noProof="1">
                <a:solidFill>
                  <a:prstClr val="black"/>
                </a:solidFill>
                <a:latin typeface="Arial" panose="020B0604020202020204" pitchFamily="34" charset="0"/>
                <a:ea typeface="微软雅黑" panose="020B0503020204020204" pitchFamily="34" charset="-122"/>
                <a:cs typeface="+mn-cs"/>
              </a:rPr>
              <a:t>e7d195523061f1c049ca304f5f8969621ae48e4bb0b833d341592FD50B67DAE2200B6C6C50B180C2768BB42D6B581EF7F3E04370B4C83960E1123A76224694D039559297C33931C1C495BDC9751CA748E0034833477B6B3FB29A4A8F33D1C48689B9CFB8AAC571A4DB52E695719B6F94E2B4B93DC3081EAEB6D352E44892C2F45B7213EC0F3E1950</a:t>
            </a:r>
            <a:endParaRPr kumimoji="0" lang="zh-CN" altLang="en-US" sz="100" kern="1200" cap="none" spc="0" normalizeH="0" baseline="0" noProof="1">
              <a:solidFill>
                <a:prstClr val="black"/>
              </a:solidFill>
              <a:latin typeface="Arial" panose="020B0604020202020204" pitchFamily="34" charset="0"/>
              <a:ea typeface="微软雅黑" panose="020B0503020204020204" pitchFamily="34" charset="-122"/>
              <a:cs typeface="+mn-cs"/>
            </a:endParaRPr>
          </a:p>
        </p:txBody>
      </p:sp>
      <p:sp>
        <p:nvSpPr>
          <p:cNvPr id="84993" name="TextBox 69"/>
          <p:cNvSpPr txBox="1"/>
          <p:nvPr/>
        </p:nvSpPr>
        <p:spPr>
          <a:xfrm>
            <a:off x="599440" y="2409190"/>
            <a:ext cx="7693660" cy="3355975"/>
          </a:xfrm>
          <a:prstGeom prst="rect">
            <a:avLst/>
          </a:prstGeom>
          <a:noFill/>
          <a:ln w="9525">
            <a:noFill/>
          </a:ln>
        </p:spPr>
        <p:txBody>
          <a:bodyPr wrap="square">
            <a:spAutoFit/>
          </a:bodyPr>
          <a:p>
            <a:pPr eaLnBrk="1" hangingPunct="1">
              <a:lnSpc>
                <a:spcPct val="130000"/>
              </a:lnSpc>
              <a:spcBef>
                <a:spcPts val="600"/>
              </a:spcBef>
              <a:buFont typeface="Arial" panose="020B0604020202020204" pitchFamily="34" charset="0"/>
            </a:pPr>
            <a:r>
              <a:rPr lang="en-US" altLang="zh-CN"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（1）基本原则：不落档为要。</a:t>
            </a:r>
            <a:endParaRPr lang="en-US" altLang="zh-CN" sz="2000">
              <a:latin typeface="Times New Roman" panose="02020603050405020304" pitchFamily="18" charset="0"/>
              <a:ea typeface="微软雅黑" panose="020B0503020204020204" pitchFamily="34" charset="-122"/>
              <a:cs typeface="Times New Roman" panose="02020603050405020304" pitchFamily="18" charset="0"/>
            </a:endParaRPr>
          </a:p>
          <a:p>
            <a:pPr eaLnBrk="1" hangingPunct="1">
              <a:lnSpc>
                <a:spcPct val="130000"/>
              </a:lnSpc>
              <a:spcBef>
                <a:spcPts val="600"/>
              </a:spcBef>
              <a:buFont typeface="Arial" panose="020B0604020202020204" pitchFamily="34" charset="0"/>
            </a:pPr>
            <a:endParaRPr lang="en-US" altLang="zh-CN" sz="2000">
              <a:latin typeface="Times New Roman" panose="02020603050405020304" pitchFamily="18" charset="0"/>
              <a:ea typeface="微软雅黑" panose="020B0503020204020204" pitchFamily="34" charset="-122"/>
              <a:cs typeface="Times New Roman" panose="02020603050405020304" pitchFamily="18" charset="0"/>
            </a:endParaRPr>
          </a:p>
          <a:p>
            <a:pPr eaLnBrk="1" hangingPunct="1">
              <a:lnSpc>
                <a:spcPct val="130000"/>
              </a:lnSpc>
              <a:spcBef>
                <a:spcPts val="600"/>
              </a:spcBef>
              <a:buFont typeface="Arial" panose="020B0604020202020204" pitchFamily="34" charset="0"/>
            </a:pPr>
            <a:r>
              <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2</a:t>
            </a:r>
            <a:r>
              <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尽可能做到“分数价值最大化”</a:t>
            </a:r>
            <a:r>
              <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，利用好每一个志愿</a:t>
            </a:r>
            <a:endPar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endParaRPr>
          </a:p>
          <a:p>
            <a:pPr eaLnBrk="1" hangingPunct="1">
              <a:lnSpc>
                <a:spcPct val="130000"/>
              </a:lnSpc>
              <a:spcBef>
                <a:spcPts val="600"/>
              </a:spcBef>
              <a:buFont typeface="Arial" panose="020B0604020202020204" pitchFamily="34" charset="0"/>
            </a:pPr>
            <a:endPar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endParaRPr>
          </a:p>
          <a:p>
            <a:pPr eaLnBrk="1" hangingPunct="1">
              <a:lnSpc>
                <a:spcPct val="130000"/>
              </a:lnSpc>
              <a:spcBef>
                <a:spcPts val="600"/>
              </a:spcBef>
              <a:buFont typeface="Arial" panose="020B0604020202020204" pitchFamily="34" charset="0"/>
            </a:pPr>
            <a:r>
              <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3</a:t>
            </a:r>
            <a:r>
              <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）结合自身分数，注意学校实力、</a:t>
            </a:r>
            <a:r>
              <a:rPr lang="zh-CN" altLang="en-US" sz="20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个人兴趣</a:t>
            </a:r>
            <a:r>
              <a:rPr lang="zh-CN" altLang="en-US" sz="20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、地域、专业多向原则</a:t>
            </a:r>
            <a:endParaRPr lang="zh-CN" altLang="en-US" sz="2400">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30000"/>
              </a:lnSpc>
              <a:spcBef>
                <a:spcPts val="600"/>
              </a:spcBef>
              <a:buFont typeface="Arial" panose="020B0604020202020204" pitchFamily="34" charset="0"/>
            </a:pPr>
            <a:endParaRPr lang="zh-CN" altLang="en-US" sz="2400">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矩形 6"/>
          <p:cNvSpPr/>
          <p:nvPr/>
        </p:nvSpPr>
        <p:spPr>
          <a:xfrm>
            <a:off x="599440" y="889000"/>
            <a:ext cx="7030085" cy="817880"/>
          </a:xfrm>
          <a:prstGeom prst="rect">
            <a:avLst/>
          </a:prstGeom>
          <a:solidFill>
            <a:srgbClr val="0070C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00" b="0" i="0" u="none" strike="noStrike" kern="1200" cap="none" spc="0" normalizeH="0" baseline="0" noProof="1">
                <a:ln>
                  <a:noFill/>
                </a:ln>
                <a:solidFill>
                  <a:schemeClr val="lt1"/>
                </a:solidFill>
                <a:effectLst/>
                <a:uLnTx/>
                <a:uFillTx/>
                <a:latin typeface="+mn-lt"/>
                <a:ea typeface="+mn-ea"/>
                <a:cs typeface="+mn-cs"/>
              </a:rPr>
              <a:t>\</a:t>
            </a: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8" name="矩形 7"/>
          <p:cNvSpPr/>
          <p:nvPr/>
        </p:nvSpPr>
        <p:spPr>
          <a:xfrm>
            <a:off x="599440" y="888683"/>
            <a:ext cx="8469313" cy="817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pPr>
            <a:r>
              <a:rPr lang="en-US" altLang="en-US" sz="3200" b="1">
                <a:solidFill>
                  <a:schemeClr val="bg1"/>
                </a:solidFill>
                <a:latin typeface="微软雅黑" panose="020B0503020204020204" pitchFamily="34" charset="-122"/>
                <a:ea typeface="微软雅黑" panose="020B0503020204020204" pitchFamily="34" charset="-122"/>
                <a:sym typeface="宋体" panose="02010600030101010101" pitchFamily="2" charset="-122"/>
              </a:rPr>
              <a:t>考生如何填报原则</a:t>
            </a:r>
            <a:endParaRPr lang="en-US" altLang="en-US" sz="32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9" name="e7d195523061f1c0" descr="e7d195523061f1c049ca304f5f8969621ae48e4bb0b833d341592FD50B67DAE2200B6C6C50B180C2768BB42D6B581EF7F3E04370B4C83960E1123A76224694D039559297C33931C1C495BDC9751CA748E0034833477B6B3FB29A4A8F33D1C48689B9CFB8AAC571A4DB52E695719B6F94E2B4B93DC3081EAEB6D352E44892C2F45B7213EC0F3E1950" hidden="1"/>
          <p:cNvSpPr txBox="1"/>
          <p:nvPr/>
        </p:nvSpPr>
        <p:spPr>
          <a:xfrm>
            <a:off x="-344090" y="2209800"/>
            <a:ext cx="297656" cy="368300"/>
          </a:xfrm>
          <a:prstGeom prst="rect">
            <a:avLst/>
          </a:prstGeom>
          <a:noFill/>
          <a:ln w="9525">
            <a:noFill/>
          </a:ln>
        </p:spPr>
        <p:txBody>
          <a:bodyPr>
            <a:spAutoFit/>
          </a:bodyPr>
          <a:lstStyle/>
          <a:p>
            <a:pPr marR="0" defTabSz="1218565" eaLnBrk="1" hangingPunct="1">
              <a:buClrTx/>
              <a:buSzTx/>
              <a:buFont typeface="Arial" panose="020B0604020202020204" pitchFamily="34" charset="0"/>
              <a:defRPr/>
            </a:pPr>
            <a:r>
              <a:rPr kumimoji="0" lang="en-US" altLang="zh-CN" sz="100" kern="1200" cap="none" spc="0" normalizeH="0" baseline="0" noProof="1">
                <a:solidFill>
                  <a:prstClr val="black"/>
                </a:solidFill>
                <a:latin typeface="Arial" panose="020B0604020202020204" pitchFamily="34" charset="0"/>
                <a:ea typeface="微软雅黑" panose="020B0503020204020204" pitchFamily="34" charset="-122"/>
                <a:cs typeface="+mn-cs"/>
              </a:rPr>
              <a:t>e7d195523061f1c049ca304f5f8969621ae48e4bb0b833d341592FD50B67DAE2200B6C6C50B180C2768BB42D6B581EF7F3E04370B4C83960E1123A76224694D039559297C33931C1C495BDC9751CA748E0034833477B6B3FB29A4A8F33D1C48689B9CFB8AAC571A4DB52E695719B6F94E2B4B93DC3081EAEB6D352E44892C2F45B7213EC0F3E1950</a:t>
            </a:r>
            <a:endParaRPr kumimoji="0" lang="zh-CN" altLang="en-US" sz="100" kern="1200" cap="none" spc="0" normalizeH="0" baseline="0" noProof="1">
              <a:solidFill>
                <a:prstClr val="black"/>
              </a:solidFill>
              <a:latin typeface="Arial" panose="020B0604020202020204" pitchFamily="34" charset="0"/>
              <a:ea typeface="微软雅黑" panose="020B0503020204020204" pitchFamily="34" charset="-122"/>
              <a:cs typeface="+mn-cs"/>
            </a:endParaRPr>
          </a:p>
        </p:txBody>
      </p:sp>
      <p:sp>
        <p:nvSpPr>
          <p:cNvPr id="3" name="矩形 2"/>
          <p:cNvSpPr/>
          <p:nvPr/>
        </p:nvSpPr>
        <p:spPr>
          <a:xfrm>
            <a:off x="571500" y="782955"/>
            <a:ext cx="6910705" cy="91757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FF6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87043" name="文本框 4"/>
          <p:cNvSpPr txBox="1"/>
          <p:nvPr/>
        </p:nvSpPr>
        <p:spPr>
          <a:xfrm>
            <a:off x="645478" y="919163"/>
            <a:ext cx="5961062" cy="644525"/>
          </a:xfrm>
          <a:prstGeom prst="rect">
            <a:avLst/>
          </a:prstGeom>
          <a:noFill/>
          <a:ln w="9525">
            <a:noFill/>
          </a:ln>
        </p:spPr>
        <p:txBody>
          <a:bodyPr>
            <a:spAutoFit/>
          </a:bodyPr>
          <a:p>
            <a:pPr eaLnBrk="1" hangingPunct="1">
              <a:buFont typeface="Arial" panose="020B0604020202020204" pitchFamily="34" charset="0"/>
            </a:pPr>
            <a:r>
              <a:rPr lang="zh-CN" altLang="en-US" sz="3600" b="1">
                <a:solidFill>
                  <a:schemeClr val="bg1"/>
                </a:solidFill>
                <a:latin typeface="微软雅黑" panose="020B0503020204020204" pitchFamily="34" charset="-122"/>
                <a:ea typeface="微软雅黑" panose="020B0503020204020204" pitchFamily="34" charset="-122"/>
                <a:sym typeface="Arial" panose="020B0604020202020204" pitchFamily="34" charset="0"/>
              </a:rPr>
              <a:t>志愿填报前需要做哪些功课？</a:t>
            </a:r>
            <a:endParaRPr lang="zh-CN" altLang="en-US" sz="36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副标题 7"/>
          <p:cNvSpPr>
            <a:spLocks noGrp="1"/>
          </p:cNvSpPr>
          <p:nvPr/>
        </p:nvSpPr>
        <p:spPr>
          <a:xfrm>
            <a:off x="645795" y="2124710"/>
            <a:ext cx="7759065" cy="2863850"/>
          </a:xfrm>
          <a:prstGeom prst="rect">
            <a:avLst/>
          </a:prstGeom>
        </p:spPr>
        <p:style>
          <a:lnRef idx="2">
            <a:schemeClr val="accent2"/>
          </a:lnRef>
          <a:fillRef idx="1">
            <a:schemeClr val="lt1"/>
          </a:fillRef>
          <a:effectRef idx="0">
            <a:schemeClr val="accent2"/>
          </a:effectRef>
          <a:fontRef idx="minor">
            <a:schemeClr val="dk1"/>
          </a:fontRef>
        </p:style>
        <p:txBody>
          <a:bodyPr/>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dk1"/>
                </a:solidFill>
                <a:effectLst/>
                <a:uLnTx/>
                <a:uFillTx/>
                <a:latin typeface="Arial" panose="020B0604020202020204" pitchFamily="34" charset="0"/>
                <a:ea typeface="+mn-ea"/>
                <a:cs typeface="+mn-cs"/>
              </a:rPr>
              <a:t>   </a:t>
            </a:r>
            <a:r>
              <a:rPr kumimoji="0" lang="en-US" altLang="zh-CN" sz="2000" b="0" i="0" u="none" strike="noStrike" kern="1200" cap="none" spc="0" normalizeH="0" baseline="0" noProof="1">
                <a:ln>
                  <a:noFill/>
                </a:ln>
                <a:solidFill>
                  <a:schemeClr val="dk1"/>
                </a:solidFill>
                <a:effectLst/>
                <a:uLnTx/>
                <a:uFillTx/>
                <a:latin typeface="Arial" panose="020B0604020202020204" pitchFamily="34" charset="0"/>
                <a:ea typeface="+mn-ea"/>
                <a:cs typeface="+mn-cs"/>
              </a:rPr>
              <a:t> </a:t>
            </a:r>
            <a:endParaRPr kumimoji="0" lang="en-US" altLang="zh-CN" sz="2000" b="0" i="0" u="none" strike="noStrike" kern="1200" cap="none" spc="0" normalizeH="0" baseline="0" noProof="1">
              <a:ln>
                <a:noFill/>
              </a:ln>
              <a:solidFill>
                <a:schemeClr val="dk1"/>
              </a:solidFill>
              <a:effectLst/>
              <a:uLnTx/>
              <a:uFillTx/>
              <a:latin typeface="Arial" panose="020B0604020202020204" pitchFamily="34" charset="0"/>
              <a:ea typeface="+mn-ea"/>
              <a:cs typeface="+mn-cs"/>
            </a:endParaRPr>
          </a:p>
          <a:p>
            <a:pPr marL="0" marR="0" lvl="0" indent="0" algn="l" defTabSz="914400" rtl="0" eaLnBrk="0" hangingPunct="0">
              <a:lnSpc>
                <a:spcPct val="200000"/>
              </a:lnSpc>
              <a:spcBef>
                <a:spcPts val="0"/>
              </a:spcBef>
              <a:spcAft>
                <a:spcPct val="0"/>
              </a:spcAft>
              <a:buClrTx/>
              <a:buSzTx/>
              <a:buFont typeface="Arial" panose="020B0604020202020204" pitchFamily="34" charset="0"/>
              <a:buNone/>
              <a:defRPr/>
            </a:pPr>
            <a:r>
              <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a:t>
            </a:r>
            <a:r>
              <a:rPr kumimoji="0" lang="en-US" altLang="zh-CN"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1</a:t>
            </a:r>
            <a:r>
              <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）仔细查阅安徽省考试院公布的招生计划；</a:t>
            </a:r>
            <a:endPar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l" defTabSz="914400" rtl="0" eaLnBrk="0" hangingPunct="0">
              <a:lnSpc>
                <a:spcPct val="200000"/>
              </a:lnSpc>
              <a:spcBef>
                <a:spcPts val="0"/>
              </a:spcBef>
              <a:spcAft>
                <a:spcPct val="0"/>
              </a:spcAft>
              <a:buClrTx/>
              <a:buSzTx/>
              <a:buFont typeface="Arial" panose="020B0604020202020204" pitchFamily="34" charset="0"/>
              <a:buNone/>
              <a:defRPr/>
            </a:pPr>
            <a:r>
              <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a:t>
            </a:r>
            <a:r>
              <a:rPr kumimoji="0" lang="en-US" altLang="zh-CN"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2</a:t>
            </a:r>
            <a:r>
              <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a:t>
            </a:r>
            <a:r>
              <a:rPr kumimoji="0" lang="zh-CN" altLang="en-US" sz="2000" b="0" i="0" baseline="0" noProof="1">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Times New Roman" panose="02020603050405020304" pitchFamily="18" charset="0"/>
                <a:sym typeface="+mn-ea"/>
              </a:rPr>
              <a:t>认真研读报考院校当年招生章程</a:t>
            </a:r>
            <a:endParaRPr kumimoji="0" lang="zh-CN" altLang="en-US" sz="2000" b="0" i="0" baseline="0" noProof="1">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l" defTabSz="914400" rtl="0" eaLnBrk="0" hangingPunct="0">
              <a:lnSpc>
                <a:spcPct val="200000"/>
              </a:lnSpc>
              <a:spcBef>
                <a:spcPts val="0"/>
              </a:spcBef>
              <a:spcAft>
                <a:spcPct val="0"/>
              </a:spcAft>
              <a:buClrTx/>
              <a:buSzTx/>
              <a:buFont typeface="Arial" panose="020B0604020202020204" pitchFamily="34" charset="0"/>
              <a:buNone/>
              <a:defRPr/>
            </a:pPr>
            <a:r>
              <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a:t>
            </a:r>
            <a:r>
              <a:rPr kumimoji="0" lang="en-US" altLang="zh-CN"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3</a:t>
            </a:r>
            <a:r>
              <a:rPr kumimoji="0" lang="zh-CN" altLang="en-US" sz="2000" b="0" i="0" baseline="0" noProof="1">
                <a:ln>
                  <a:noFill/>
                </a:ln>
                <a:solidFill>
                  <a:schemeClr val="dk1"/>
                </a:solidFill>
                <a:effectLst/>
                <a:uLnTx/>
                <a:uFillTx/>
                <a:latin typeface="Times New Roman" panose="02020603050405020304" pitchFamily="18" charset="0"/>
                <a:ea typeface="+mn-ea"/>
                <a:cs typeface="Times New Roman" panose="02020603050405020304" pitchFamily="18" charset="0"/>
                <a:sym typeface="+mn-ea"/>
              </a:rPr>
              <a:t>）参阅报考指导的报考院校历年分数线和名次</a:t>
            </a:r>
            <a:endParaRPr kumimoji="0" lang="zh-CN" altLang="en-US" sz="3200" b="0" i="0" u="none" strike="noStrike" kern="1200" cap="none" spc="0" normalizeH="0" baseline="0" noProof="1">
              <a:ln>
                <a:noFill/>
              </a:ln>
              <a:solidFill>
                <a:schemeClr val="dk1"/>
              </a:solidFill>
              <a:effectLst/>
              <a:uLnTx/>
              <a:uFillTx/>
              <a:latin typeface="Arial" panose="020B0604020202020204" pitchFamily="34" charset="0"/>
              <a:ea typeface="+mn-ea"/>
              <a:cs typeface="+mn-cs"/>
              <a:sym typeface="+mn-ea"/>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dk1"/>
              </a:solidFill>
              <a:effectLst/>
              <a:uLnTx/>
              <a:uFillTx/>
              <a:latin typeface="Arial" panose="020B0604020202020204" pitchFamily="34" charset="0"/>
              <a:ea typeface="+mn-ea"/>
              <a:cs typeface="+mn-cs"/>
              <a:sym typeface="+mn-ea"/>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400" b="0" i="0" u="none" strike="noStrike" kern="1200" cap="none" spc="0" normalizeH="0" baseline="0" noProof="1">
                <a:ln>
                  <a:noFill/>
                </a:ln>
                <a:solidFill>
                  <a:schemeClr val="dk1"/>
                </a:solidFill>
                <a:effectLst/>
                <a:uLnTx/>
                <a:uFillTx/>
                <a:latin typeface="Arial" panose="020B0604020202020204" pitchFamily="34" charset="0"/>
                <a:ea typeface="+mn-ea"/>
                <a:cs typeface="+mn-cs"/>
                <a:sym typeface="+mn-ea"/>
              </a:rPr>
              <a:t>  </a:t>
            </a:r>
            <a:endParaRPr kumimoji="0" lang="zh-CN" altLang="en-US" sz="2400" b="0" i="0" u="none" strike="noStrike" kern="1200" cap="none" spc="0" normalizeH="0" baseline="0" noProof="1">
              <a:ln>
                <a:noFill/>
              </a:ln>
              <a:solidFill>
                <a:schemeClr val="dk1"/>
              </a:solidFill>
              <a:effectLst/>
              <a:uLnTx/>
              <a:uFillTx/>
              <a:latin typeface="Arial" panose="020B0604020202020204" pitchFamily="34" charset="0"/>
              <a:ea typeface="+mn-ea"/>
              <a:cs typeface="+mn-cs"/>
              <a:sym typeface="+mn-ea"/>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9" name="e7d195523061f1c0" descr="e7d195523061f1c049ca304f5f8969621ae48e4bb0b833d341592FD50B67DAE2200B6C6C50B180C2768BB42D6B581EF7F3E04370B4C83960E1123A76224694D039559297C33931C1C495BDC9751CA748E0034833477B6B3FB29A4A8F33D1C48689B9CFB8AAC571A4DB52E695719B6F94E2B4B93DC3081EAEB6D352E44892C2F45B7213EC0F3E1950" hidden="1"/>
          <p:cNvSpPr txBox="1"/>
          <p:nvPr/>
        </p:nvSpPr>
        <p:spPr>
          <a:xfrm>
            <a:off x="-344090" y="2209800"/>
            <a:ext cx="297656" cy="368300"/>
          </a:xfrm>
          <a:prstGeom prst="rect">
            <a:avLst/>
          </a:prstGeom>
          <a:noFill/>
          <a:ln w="9525">
            <a:noFill/>
          </a:ln>
        </p:spPr>
        <p:txBody>
          <a:bodyPr>
            <a:spAutoFit/>
          </a:bodyPr>
          <a:lstStyle/>
          <a:p>
            <a:pPr marR="0" defTabSz="1218565" eaLnBrk="1" hangingPunct="1">
              <a:buClrTx/>
              <a:buSzTx/>
              <a:buFont typeface="Arial" panose="020B0604020202020204" pitchFamily="34" charset="0"/>
              <a:defRPr/>
            </a:pPr>
            <a:r>
              <a:rPr kumimoji="0" lang="en-US" altLang="zh-CN" sz="100" kern="1200" cap="none" spc="0" normalizeH="0" baseline="0" noProof="1">
                <a:solidFill>
                  <a:prstClr val="black"/>
                </a:solidFill>
                <a:latin typeface="Arial" panose="020B0604020202020204" pitchFamily="34" charset="0"/>
                <a:ea typeface="微软雅黑" panose="020B0503020204020204" pitchFamily="34" charset="-122"/>
                <a:cs typeface="+mn-cs"/>
              </a:rPr>
              <a:t>e7d195523061f1c049ca304f5f8969621ae48e4bb0b833d341592FD50B67DAE2200B6C6C50B180C2768BB42D6B581EF7F3E04370B4C83960E1123A76224694D039559297C33931C1C495BDC9751CA748E0034833477B6B3FB29A4A8F33D1C48689B9CFB8AAC571A4DB52E695719B6F94E2B4B93DC3081EAEB6D352E44892C2F45B7213EC0F3E1950</a:t>
            </a:r>
            <a:endParaRPr kumimoji="0" lang="zh-CN" altLang="en-US" sz="100" kern="1200" cap="none" spc="0" normalizeH="0" baseline="0" noProof="1">
              <a:solidFill>
                <a:prstClr val="black"/>
              </a:solidFill>
              <a:latin typeface="Arial" panose="020B0604020202020204" pitchFamily="34" charset="0"/>
              <a:ea typeface="微软雅黑" panose="020B0503020204020204" pitchFamily="34" charset="-122"/>
              <a:cs typeface="+mn-cs"/>
            </a:endParaRPr>
          </a:p>
        </p:txBody>
      </p:sp>
      <p:pic>
        <p:nvPicPr>
          <p:cNvPr id="3" name="图片 2"/>
          <p:cNvPicPr>
            <a:picLocks noChangeAspect="1"/>
          </p:cNvPicPr>
          <p:nvPr/>
        </p:nvPicPr>
        <p:blipFill>
          <a:blip r:embed="rId1"/>
          <a:stretch>
            <a:fillRect/>
          </a:stretch>
        </p:blipFill>
        <p:spPr>
          <a:xfrm>
            <a:off x="607695" y="1703070"/>
            <a:ext cx="7927975" cy="3857625"/>
          </a:xfrm>
          <a:prstGeom prst="rect">
            <a:avLst/>
          </a:prstGeom>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1"/>
          <p:cNvPicPr>
            <a:picLocks noChangeAspect="1"/>
          </p:cNvPicPr>
          <p:nvPr/>
        </p:nvPicPr>
        <p:blipFill>
          <a:blip r:embed="rId1"/>
          <a:stretch>
            <a:fillRect/>
          </a:stretch>
        </p:blipFill>
        <p:spPr>
          <a:xfrm>
            <a:off x="963295" y="3218180"/>
            <a:ext cx="7044055" cy="3001645"/>
          </a:xfrm>
          <a:prstGeom prst="rect">
            <a:avLst/>
          </a:prstGeom>
          <a:noFill/>
          <a:ln w="9525">
            <a:noFill/>
          </a:ln>
        </p:spPr>
      </p:pic>
      <p:sp>
        <p:nvSpPr>
          <p:cNvPr id="48130" name="文本框 2"/>
          <p:cNvSpPr txBox="1"/>
          <p:nvPr/>
        </p:nvSpPr>
        <p:spPr>
          <a:xfrm>
            <a:off x="962978" y="1941513"/>
            <a:ext cx="6842125" cy="1200150"/>
          </a:xfrm>
          <a:prstGeom prst="rect">
            <a:avLst/>
          </a:prstGeom>
          <a:noFill/>
          <a:ln w="9525">
            <a:noFill/>
          </a:ln>
        </p:spPr>
        <p:txBody>
          <a:bodyPr anchor="t">
            <a:spAutoFit/>
          </a:bodyPr>
          <a:p>
            <a:pPr algn="ctr" eaLnBrk="0" hangingPunct="0"/>
            <a:r>
              <a:rPr lang="zh-CN" altLang="en-US" sz="3600" b="1" u="sng" dirty="0">
                <a:solidFill>
                  <a:srgbClr val="0000FF"/>
                </a:solidFill>
                <a:latin typeface="华文楷体" panose="02010600040101010101" pitchFamily="2" charset="-122"/>
                <a:ea typeface="华文楷体" panose="02010600040101010101" pitchFamily="2" charset="-122"/>
              </a:rPr>
              <a:t>欢迎报考合肥学院能源化学工程专业</a:t>
            </a:r>
            <a:endParaRPr lang="zh-CN" altLang="en-US" sz="3600" b="1" u="sng" dirty="0">
              <a:solidFill>
                <a:srgbClr val="0000FF"/>
              </a:solidFill>
              <a:latin typeface="华文楷体" panose="02010600040101010101" pitchFamily="2" charset="-122"/>
              <a:ea typeface="华文楷体" panose="02010600040101010101" pitchFamily="2" charset="-122"/>
            </a:endParaRPr>
          </a:p>
        </p:txBody>
      </p:sp>
      <p:sp>
        <p:nvSpPr>
          <p:cNvPr id="48131" name="文本框 3"/>
          <p:cNvSpPr txBox="1"/>
          <p:nvPr/>
        </p:nvSpPr>
        <p:spPr>
          <a:xfrm>
            <a:off x="1331913" y="4508500"/>
            <a:ext cx="3527425" cy="585788"/>
          </a:xfrm>
          <a:prstGeom prst="rect">
            <a:avLst/>
          </a:prstGeom>
          <a:noFill/>
          <a:ln w="9525">
            <a:noFill/>
          </a:ln>
        </p:spPr>
        <p:txBody>
          <a:bodyPr anchor="t">
            <a:spAutoFit/>
          </a:bodyPr>
          <a:p>
            <a:pPr algn="ctr" eaLnBrk="0" hangingPunct="0"/>
            <a:r>
              <a:rPr lang="zh-CN" altLang="en-US" sz="3200" dirty="0">
                <a:latin typeface="华文楷体" panose="02010600040101010101" pitchFamily="2" charset="-122"/>
                <a:ea typeface="华文楷体" panose="02010600040101010101" pitchFamily="2" charset="-122"/>
              </a:rPr>
              <a:t>联系人</a:t>
            </a:r>
            <a:r>
              <a:rPr lang="en-US" altLang="zh-CN" sz="3200" dirty="0">
                <a:latin typeface="华文楷体" panose="02010600040101010101" pitchFamily="2" charset="-122"/>
                <a:ea typeface="华文楷体" panose="02010600040101010101" pitchFamily="2" charset="-122"/>
              </a:rPr>
              <a:t>: </a:t>
            </a:r>
            <a:r>
              <a:rPr lang="zh-CN" altLang="en-US" sz="3200" dirty="0">
                <a:latin typeface="华文楷体" panose="02010600040101010101" pitchFamily="2" charset="-122"/>
                <a:ea typeface="华文楷体" panose="02010600040101010101" pitchFamily="2" charset="-122"/>
              </a:rPr>
              <a:t>胡恩柱</a:t>
            </a:r>
            <a:endParaRPr lang="zh-CN" altLang="en-US" sz="3200" dirty="0">
              <a:latin typeface="华文楷体" panose="02010600040101010101" pitchFamily="2" charset="-122"/>
              <a:ea typeface="华文楷体" panose="02010600040101010101" pitchFamily="2" charset="-122"/>
            </a:endParaRPr>
          </a:p>
        </p:txBody>
      </p:sp>
      <p:sp>
        <p:nvSpPr>
          <p:cNvPr id="89090" name="文本框 1"/>
          <p:cNvSpPr txBox="1"/>
          <p:nvPr/>
        </p:nvSpPr>
        <p:spPr>
          <a:xfrm>
            <a:off x="761365" y="860425"/>
            <a:ext cx="7245985" cy="953135"/>
          </a:xfrm>
          <a:prstGeom prst="rect">
            <a:avLst/>
          </a:prstGeom>
          <a:noFill/>
          <a:ln w="9525">
            <a:noFill/>
          </a:ln>
        </p:spPr>
        <p:txBody>
          <a:bodyPr wrap="square">
            <a:spAutoFit/>
          </a:bodyPr>
          <a:p>
            <a:pPr algn="ctr" defTabSz="1219200" eaLnBrk="1" hangingPunct="1">
              <a:buFont typeface="Arial" panose="020B0604020202020204" pitchFamily="34" charset="0"/>
            </a:pPr>
            <a:r>
              <a:rPr lang="zh-CN" altLang="en-US" sz="2800">
                <a:solidFill>
                  <a:srgbClr val="FF0000"/>
                </a:solidFill>
                <a:latin typeface="Arial" panose="020B0604020202020204" pitchFamily="34" charset="0"/>
                <a:ea typeface="微软雅黑" panose="020B0503020204020204" pitchFamily="34" charset="-122"/>
              </a:rPr>
              <a:t>祝各位考生</a:t>
            </a:r>
            <a:endParaRPr lang="zh-CN" altLang="en-US" sz="2800">
              <a:solidFill>
                <a:srgbClr val="FF0000"/>
              </a:solidFill>
              <a:latin typeface="Arial" panose="020B0604020202020204" pitchFamily="34" charset="0"/>
              <a:ea typeface="微软雅黑" panose="020B0503020204020204" pitchFamily="34" charset="-122"/>
            </a:endParaRPr>
          </a:p>
          <a:p>
            <a:pPr algn="ctr" defTabSz="1219200" eaLnBrk="1" hangingPunct="1">
              <a:buFont typeface="Arial" panose="020B0604020202020204" pitchFamily="34" charset="0"/>
            </a:pPr>
            <a:r>
              <a:rPr lang="zh-CN" altLang="en-US" sz="2800">
                <a:solidFill>
                  <a:srgbClr val="FF0000"/>
                </a:solidFill>
                <a:latin typeface="Arial" panose="020B0604020202020204" pitchFamily="34" charset="0"/>
                <a:ea typeface="微软雅黑" panose="020B0503020204020204" pitchFamily="34" charset="-122"/>
                <a:sym typeface="宋体" panose="02010600030101010101" pitchFamily="2" charset="-122"/>
              </a:rPr>
              <a:t>金榜题名！</a:t>
            </a:r>
            <a:r>
              <a:rPr lang="zh-CN" altLang="en-US" sz="2800">
                <a:solidFill>
                  <a:srgbClr val="FF0000"/>
                </a:solidFill>
                <a:latin typeface="Arial" panose="020B0604020202020204" pitchFamily="34" charset="0"/>
                <a:ea typeface="微软雅黑" panose="020B0503020204020204" pitchFamily="34" charset="-122"/>
              </a:rPr>
              <a:t>梦圆理想大学！</a:t>
            </a:r>
            <a:endParaRPr lang="zh-CN" altLang="en-US" sz="2800">
              <a:solidFill>
                <a:srgbClr val="FF0000"/>
              </a:solidFill>
              <a:latin typeface="Arial" panose="020B0604020202020204" pitchFamily="34" charset="0"/>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Text Box 3"/>
          <p:cNvSpPr txBox="1"/>
          <p:nvPr/>
        </p:nvSpPr>
        <p:spPr>
          <a:xfrm>
            <a:off x="601663" y="693738"/>
            <a:ext cx="2241550" cy="682625"/>
          </a:xfrm>
          <a:prstGeom prst="rect">
            <a:avLst/>
          </a:prstGeom>
          <a:noFill/>
          <a:ln w="9525">
            <a:noFill/>
          </a:ln>
        </p:spPr>
        <p:txBody>
          <a:bodyPr anchor="t">
            <a:spAutoFit/>
          </a:bodyPr>
          <a:p>
            <a:pPr>
              <a:lnSpc>
                <a:spcPct val="120000"/>
              </a:lnSpc>
              <a:spcBef>
                <a:spcPts val="1200"/>
              </a:spcBef>
            </a:pPr>
            <a:r>
              <a:rPr lang="zh-CN" altLang="en-US" sz="3200" dirty="0">
                <a:solidFill>
                  <a:srgbClr val="0000FF"/>
                </a:solidFill>
                <a:latin typeface="Times New Roman" panose="02020603050405020304" pitchFamily="18" charset="0"/>
                <a:ea typeface="微软雅黑" panose="020B0503020204020204" pitchFamily="34" charset="-122"/>
              </a:rPr>
              <a:t>学校概况</a:t>
            </a:r>
            <a:endParaRPr lang="en-US" altLang="zh-CN" sz="3200" dirty="0">
              <a:solidFill>
                <a:srgbClr val="0000FF"/>
              </a:solidFill>
              <a:latin typeface="Times New Roman" panose="02020603050405020304" pitchFamily="18" charset="0"/>
              <a:ea typeface="微软雅黑" panose="020B0503020204020204" pitchFamily="34" charset="-122"/>
            </a:endParaRPr>
          </a:p>
        </p:txBody>
      </p:sp>
      <p:pic>
        <p:nvPicPr>
          <p:cNvPr id="25602" name="Picture 2" descr="031"/>
          <p:cNvPicPr>
            <a:picLocks noChangeAspect="1"/>
          </p:cNvPicPr>
          <p:nvPr/>
        </p:nvPicPr>
        <p:blipFill>
          <a:blip r:embed="rId1"/>
          <a:stretch>
            <a:fillRect/>
          </a:stretch>
        </p:blipFill>
        <p:spPr>
          <a:xfrm>
            <a:off x="3024188" y="3606800"/>
            <a:ext cx="3121025" cy="2532063"/>
          </a:xfrm>
          <a:prstGeom prst="rect">
            <a:avLst/>
          </a:prstGeom>
          <a:noFill/>
          <a:ln w="12700" cap="flat" cmpd="sng">
            <a:solidFill>
              <a:srgbClr val="000000"/>
            </a:solidFill>
            <a:prstDash val="solid"/>
            <a:miter/>
            <a:headEnd type="none" w="med" len="med"/>
            <a:tailEnd type="none" w="med" len="med"/>
          </a:ln>
        </p:spPr>
      </p:pic>
      <p:sp>
        <p:nvSpPr>
          <p:cNvPr id="25603" name="Rectangle 13"/>
          <p:cNvSpPr/>
          <p:nvPr/>
        </p:nvSpPr>
        <p:spPr>
          <a:xfrm>
            <a:off x="2659063" y="2263775"/>
            <a:ext cx="3937000" cy="1200150"/>
          </a:xfrm>
          <a:prstGeom prst="rect">
            <a:avLst/>
          </a:prstGeom>
          <a:noFill/>
          <a:ln w="9525">
            <a:noFill/>
          </a:ln>
        </p:spPr>
        <p:txBody>
          <a:bodyPr anchor="t">
            <a:spAutoFit/>
          </a:bodyPr>
          <a:p>
            <a:pPr marL="342900" indent="-342900">
              <a:buFont typeface="Wingdings" panose="05000000000000000000" pitchFamily="2" charset="2"/>
              <a:buChar char="l"/>
            </a:pPr>
            <a:r>
              <a:rPr lang="zh-CN" altLang="en-US" sz="2400" b="1" dirty="0">
                <a:solidFill>
                  <a:srgbClr val="FF3300"/>
                </a:solidFill>
                <a:latin typeface="Calibri" panose="020F0502020204030204" pitchFamily="34" charset="0"/>
                <a:ea typeface="楷体" panose="02010609060101010101" pitchFamily="49" charset="-122"/>
              </a:rPr>
              <a:t>新中国放射化学奠基人</a:t>
            </a:r>
            <a:endParaRPr lang="zh-CN" altLang="en-US" sz="2400" b="1" dirty="0">
              <a:solidFill>
                <a:srgbClr val="FF3300"/>
              </a:solidFill>
              <a:latin typeface="Calibri" panose="020F0502020204030204" pitchFamily="34" charset="0"/>
              <a:ea typeface="楷体" panose="02010609060101010101" pitchFamily="49" charset="-122"/>
            </a:endParaRPr>
          </a:p>
          <a:p>
            <a:pPr marL="342900" indent="-342900">
              <a:buFont typeface="Wingdings" panose="05000000000000000000" pitchFamily="2" charset="2"/>
              <a:buChar char="l"/>
            </a:pPr>
            <a:r>
              <a:rPr lang="zh-CN" altLang="en-US" sz="2400" b="1" dirty="0">
                <a:solidFill>
                  <a:srgbClr val="FF3300"/>
                </a:solidFill>
                <a:latin typeface="Calibri" panose="020F0502020204030204" pitchFamily="34" charset="0"/>
                <a:ea typeface="楷体" panose="02010609060101010101" pitchFamily="49" charset="-122"/>
              </a:rPr>
              <a:t>新中国核燃料化学奠基人</a:t>
            </a:r>
            <a:endParaRPr lang="zh-CN" altLang="en-US" sz="2400" b="1" dirty="0">
              <a:solidFill>
                <a:srgbClr val="FF3300"/>
              </a:solidFill>
              <a:latin typeface="Calibri" panose="020F0502020204030204" pitchFamily="34" charset="0"/>
              <a:ea typeface="楷体" panose="02010609060101010101" pitchFamily="49" charset="-122"/>
            </a:endParaRPr>
          </a:p>
          <a:p>
            <a:pPr marL="342900" indent="-342900">
              <a:buFont typeface="Wingdings" panose="05000000000000000000" pitchFamily="2" charset="2"/>
              <a:buChar char="l"/>
            </a:pPr>
            <a:r>
              <a:rPr lang="zh-CN" altLang="en-US" sz="2400" b="1" dirty="0">
                <a:solidFill>
                  <a:srgbClr val="FF3300"/>
                </a:solidFill>
                <a:latin typeface="Calibri" panose="020F0502020204030204" pitchFamily="34" charset="0"/>
                <a:ea typeface="楷体" panose="02010609060101010101" pitchFamily="49" charset="-122"/>
              </a:rPr>
              <a:t>新中国质谱学创始人</a:t>
            </a:r>
            <a:endParaRPr lang="zh-CN" altLang="en-US" sz="2400" b="1" dirty="0">
              <a:solidFill>
                <a:srgbClr val="FF3300"/>
              </a:solidFill>
              <a:latin typeface="Calibri" panose="020F0502020204030204" pitchFamily="34" charset="0"/>
              <a:ea typeface="楷体" panose="02010609060101010101" pitchFamily="49" charset="-122"/>
            </a:endParaRPr>
          </a:p>
        </p:txBody>
      </p:sp>
      <p:sp>
        <p:nvSpPr>
          <p:cNvPr id="25604" name="Rectangle 5"/>
          <p:cNvSpPr/>
          <p:nvPr/>
        </p:nvSpPr>
        <p:spPr>
          <a:xfrm>
            <a:off x="566738" y="4384675"/>
            <a:ext cx="2276475" cy="712788"/>
          </a:xfrm>
          <a:prstGeom prst="rect">
            <a:avLst/>
          </a:prstGeom>
          <a:noFill/>
          <a:ln w="9525">
            <a:noFill/>
          </a:ln>
        </p:spPr>
        <p:txBody>
          <a:bodyPr anchor="t"/>
          <a:p>
            <a:pPr marL="342900" indent="-342900">
              <a:lnSpc>
                <a:spcPct val="95000"/>
              </a:lnSpc>
              <a:buClrTx/>
              <a:buSzPct val="75000"/>
              <a:buFont typeface="楷体_GB2312" pitchFamily="1" charset="-122"/>
              <a:buNone/>
            </a:pPr>
            <a:r>
              <a:rPr lang="zh-CN" altLang="en-US" sz="2000" b="1" dirty="0">
                <a:solidFill>
                  <a:srgbClr val="FF0000"/>
                </a:solidFill>
                <a:latin typeface="楷体" panose="02010609060101010101" pitchFamily="49" charset="-122"/>
                <a:ea typeface="楷体" panose="02010609060101010101" pitchFamily="49" charset="-122"/>
              </a:rPr>
              <a:t>约里奥</a:t>
            </a:r>
            <a:r>
              <a:rPr lang="en-US" altLang="zh-CN" sz="2000" b="1" dirty="0">
                <a:solidFill>
                  <a:srgbClr val="FF0000"/>
                </a:solidFill>
                <a:latin typeface="楷体" panose="02010609060101010101" pitchFamily="49" charset="-122"/>
                <a:ea typeface="楷体" panose="02010609060101010101" pitchFamily="49" charset="-122"/>
              </a:rPr>
              <a:t>·</a:t>
            </a:r>
            <a:r>
              <a:rPr lang="zh-CN" altLang="en-US" sz="2000" b="1" dirty="0">
                <a:solidFill>
                  <a:srgbClr val="FF0000"/>
                </a:solidFill>
                <a:latin typeface="楷体" panose="02010609060101010101" pitchFamily="49" charset="-122"/>
                <a:ea typeface="楷体" panose="02010609060101010101" pitchFamily="49" charset="-122"/>
              </a:rPr>
              <a:t>居里夫人</a:t>
            </a:r>
            <a:endParaRPr lang="zh-CN" altLang="en-US" sz="2000" b="1" dirty="0">
              <a:solidFill>
                <a:srgbClr val="FF0000"/>
              </a:solidFill>
              <a:latin typeface="楷体" panose="02010609060101010101" pitchFamily="49" charset="-122"/>
              <a:ea typeface="楷体" panose="02010609060101010101" pitchFamily="49" charset="-122"/>
            </a:endParaRPr>
          </a:p>
          <a:p>
            <a:pPr marL="342900" indent="-342900" algn="ctr">
              <a:lnSpc>
                <a:spcPct val="95000"/>
              </a:lnSpc>
              <a:buClrTx/>
              <a:buSzPct val="75000"/>
              <a:buFont typeface="楷体_GB2312" pitchFamily="1" charset="-122"/>
              <a:buNone/>
            </a:pPr>
            <a:r>
              <a:rPr lang="zh-CN" altLang="en-US" sz="2000" b="1" dirty="0">
                <a:solidFill>
                  <a:srgbClr val="0066FF"/>
                </a:solidFill>
                <a:latin typeface="楷体" panose="02010609060101010101" pitchFamily="49" charset="-122"/>
                <a:ea typeface="楷体" panose="02010609060101010101" pitchFamily="49" charset="-122"/>
              </a:rPr>
              <a:t>博士研究生</a:t>
            </a:r>
            <a:endParaRPr lang="zh-CN" altLang="en-US" sz="2000" b="1" dirty="0">
              <a:solidFill>
                <a:srgbClr val="0066FF"/>
              </a:solidFill>
              <a:latin typeface="楷体" panose="02010609060101010101" pitchFamily="49" charset="-122"/>
              <a:ea typeface="楷体" panose="02010609060101010101" pitchFamily="49" charset="-122"/>
            </a:endParaRPr>
          </a:p>
        </p:txBody>
      </p:sp>
      <p:pic>
        <p:nvPicPr>
          <p:cNvPr id="25605" name="Picture 29" descr="温家宝贺信"/>
          <p:cNvPicPr>
            <a:picLocks noChangeAspect="1"/>
          </p:cNvPicPr>
          <p:nvPr/>
        </p:nvPicPr>
        <p:blipFill>
          <a:blip r:embed="rId2"/>
          <a:srcRect l="13257" t="19972" r="11766" b="4900"/>
          <a:stretch>
            <a:fillRect/>
          </a:stretch>
        </p:blipFill>
        <p:spPr>
          <a:xfrm>
            <a:off x="6596063" y="1276350"/>
            <a:ext cx="1846262" cy="3090863"/>
          </a:xfrm>
          <a:prstGeom prst="rect">
            <a:avLst/>
          </a:prstGeom>
          <a:noFill/>
          <a:ln w="9525" cap="flat" cmpd="sng">
            <a:solidFill>
              <a:srgbClr val="111111"/>
            </a:solidFill>
            <a:prstDash val="solid"/>
            <a:miter/>
            <a:headEnd type="none" w="med" len="med"/>
            <a:tailEnd type="none" w="med" len="med"/>
          </a:ln>
        </p:spPr>
      </p:pic>
      <p:pic>
        <p:nvPicPr>
          <p:cNvPr id="25606" name="Picture 4" descr="扬承宗 副本 拷贝"/>
          <p:cNvPicPr>
            <a:picLocks noChangeAspect="1"/>
          </p:cNvPicPr>
          <p:nvPr/>
        </p:nvPicPr>
        <p:blipFill>
          <a:blip r:embed="rId3">
            <a:clrChange>
              <a:clrFrom>
                <a:srgbClr val="FF000C"/>
              </a:clrFrom>
              <a:clrTo>
                <a:srgbClr val="FF000C">
                  <a:alpha val="0"/>
                </a:srgbClr>
              </a:clrTo>
            </a:clrChange>
          </a:blip>
          <a:stretch>
            <a:fillRect/>
          </a:stretch>
        </p:blipFill>
        <p:spPr>
          <a:xfrm>
            <a:off x="720725" y="1795463"/>
            <a:ext cx="1958975" cy="2557462"/>
          </a:xfrm>
          <a:prstGeom prst="rect">
            <a:avLst/>
          </a:prstGeom>
          <a:noFill/>
          <a:ln w="9525">
            <a:noFill/>
          </a:ln>
        </p:spPr>
      </p:pic>
      <p:sp>
        <p:nvSpPr>
          <p:cNvPr id="25607" name="Text Box 15"/>
          <p:cNvSpPr txBox="1"/>
          <p:nvPr/>
        </p:nvSpPr>
        <p:spPr>
          <a:xfrm>
            <a:off x="6372225" y="4367213"/>
            <a:ext cx="1843088" cy="1200150"/>
          </a:xfrm>
          <a:prstGeom prst="rect">
            <a:avLst/>
          </a:prstGeom>
          <a:noFill/>
          <a:ln w="9525">
            <a:noFill/>
          </a:ln>
        </p:spPr>
        <p:txBody>
          <a:bodyPr anchor="t">
            <a:spAutoFit/>
          </a:bodyPr>
          <a:p>
            <a:pPr marL="342900" indent="12700">
              <a:lnSpc>
                <a:spcPct val="120000"/>
              </a:lnSpc>
              <a:buClr>
                <a:srgbClr val="1C1C1C"/>
              </a:buClr>
              <a:buFont typeface="楷体_GB2312" pitchFamily="1" charset="-122"/>
              <a:buNone/>
            </a:pPr>
            <a:r>
              <a:rPr lang="zh-CN" altLang="en-US" sz="2000" b="1" dirty="0">
                <a:solidFill>
                  <a:srgbClr val="FF0000"/>
                </a:solidFill>
                <a:latin typeface="Calibri" panose="020F0502020204030204" pitchFamily="34" charset="0"/>
                <a:ea typeface="楷体_GB2312" pitchFamily="1" charset="-122"/>
              </a:rPr>
              <a:t>温家宝总理</a:t>
            </a:r>
            <a:endParaRPr lang="zh-CN" altLang="en-US" sz="2000" b="1" dirty="0">
              <a:solidFill>
                <a:srgbClr val="FF0000"/>
              </a:solidFill>
              <a:latin typeface="Calibri" panose="020F0502020204030204" pitchFamily="34" charset="0"/>
              <a:ea typeface="楷体_GB2312" pitchFamily="1" charset="-122"/>
            </a:endParaRPr>
          </a:p>
          <a:p>
            <a:pPr marL="342900" indent="12700">
              <a:lnSpc>
                <a:spcPct val="120000"/>
              </a:lnSpc>
              <a:buClr>
                <a:srgbClr val="1C1C1C"/>
              </a:buClr>
              <a:buFont typeface="楷体_GB2312" pitchFamily="1" charset="-122"/>
              <a:buNone/>
            </a:pPr>
            <a:r>
              <a:rPr lang="zh-CN" altLang="en-US" sz="2000" b="1" dirty="0">
                <a:solidFill>
                  <a:srgbClr val="FF0000"/>
                </a:solidFill>
                <a:latin typeface="Calibri" panose="020F0502020204030204" pitchFamily="34" charset="0"/>
                <a:ea typeface="楷体_GB2312" pitchFamily="1" charset="-122"/>
              </a:rPr>
              <a:t>为杨先生百岁华诞题词</a:t>
            </a:r>
            <a:endParaRPr lang="zh-CN" altLang="en-US" sz="2000" b="1" dirty="0">
              <a:solidFill>
                <a:srgbClr val="FF0000"/>
              </a:solidFill>
              <a:latin typeface="Calibri" panose="020F0502020204030204" pitchFamily="34" charset="0"/>
              <a:ea typeface="楷体_GB2312" pitchFamily="1" charset="-122"/>
            </a:endParaRPr>
          </a:p>
        </p:txBody>
      </p:sp>
      <p:sp>
        <p:nvSpPr>
          <p:cNvPr id="25608" name="Text Box 16"/>
          <p:cNvSpPr txBox="1"/>
          <p:nvPr/>
        </p:nvSpPr>
        <p:spPr>
          <a:xfrm>
            <a:off x="3322638" y="893763"/>
            <a:ext cx="2259012" cy="554037"/>
          </a:xfrm>
          <a:prstGeom prst="rect">
            <a:avLst/>
          </a:prstGeom>
          <a:noFill/>
          <a:ln w="9525">
            <a:noFill/>
          </a:ln>
        </p:spPr>
        <p:txBody>
          <a:bodyPr lIns="0" tIns="0" rIns="0" bIns="0" anchor="ctr">
            <a:spAutoFit/>
          </a:bodyPr>
          <a:p>
            <a:pPr marL="342900" indent="12700">
              <a:lnSpc>
                <a:spcPct val="150000"/>
              </a:lnSpc>
              <a:spcBef>
                <a:spcPct val="50000"/>
              </a:spcBef>
              <a:buClr>
                <a:srgbClr val="1C1C1C"/>
              </a:buClr>
              <a:buFont typeface="楷体_GB2312" pitchFamily="1" charset="-122"/>
              <a:buNone/>
            </a:pPr>
            <a:r>
              <a:rPr lang="zh-CN" altLang="en-US" sz="2400" b="1" dirty="0">
                <a:solidFill>
                  <a:srgbClr val="C00000"/>
                </a:solidFill>
                <a:latin typeface="Calibri" panose="020F0502020204030204" pitchFamily="34" charset="0"/>
                <a:ea typeface="宋体" panose="02010600030101010101" pitchFamily="2" charset="-122"/>
              </a:rPr>
              <a:t>创建于</a:t>
            </a:r>
            <a:r>
              <a:rPr lang="en-US" altLang="zh-CN" sz="2400" b="1" dirty="0">
                <a:solidFill>
                  <a:srgbClr val="C00000"/>
                </a:solidFill>
                <a:latin typeface="Calibri" panose="020F0502020204030204" pitchFamily="34" charset="0"/>
                <a:ea typeface="宋体" panose="02010600030101010101" pitchFamily="2" charset="-122"/>
              </a:rPr>
              <a:t>1980</a:t>
            </a:r>
            <a:r>
              <a:rPr lang="zh-CN" altLang="en-US" sz="2400" b="1" dirty="0">
                <a:solidFill>
                  <a:srgbClr val="C00000"/>
                </a:solidFill>
                <a:latin typeface="Calibri" panose="020F0502020204030204" pitchFamily="34" charset="0"/>
                <a:ea typeface="宋体" panose="02010600030101010101" pitchFamily="2" charset="-122"/>
              </a:rPr>
              <a:t>年</a:t>
            </a:r>
            <a:endParaRPr lang="zh-CN" altLang="en-US" sz="2400" b="1" dirty="0">
              <a:solidFill>
                <a:srgbClr val="C00000"/>
              </a:solidFill>
              <a:latin typeface="Calibri" panose="020F0502020204030204" pitchFamily="34" charset="0"/>
              <a:ea typeface="宋体" panose="02010600030101010101" pitchFamily="2" charset="-122"/>
            </a:endParaRPr>
          </a:p>
        </p:txBody>
      </p:sp>
      <p:sp>
        <p:nvSpPr>
          <p:cNvPr id="25609" name="Text Box 9"/>
          <p:cNvSpPr txBox="1"/>
          <p:nvPr/>
        </p:nvSpPr>
        <p:spPr>
          <a:xfrm>
            <a:off x="2508250" y="1609725"/>
            <a:ext cx="3987800" cy="461963"/>
          </a:xfrm>
          <a:prstGeom prst="rect">
            <a:avLst/>
          </a:prstGeom>
          <a:noFill/>
          <a:ln w="9525">
            <a:noFill/>
          </a:ln>
        </p:spPr>
        <p:txBody>
          <a:bodyPr anchor="t">
            <a:spAutoFit/>
          </a:bodyPr>
          <a:p>
            <a:pPr algn="ctr"/>
            <a:r>
              <a:rPr lang="zh-CN" altLang="en-US" sz="2400" b="1" dirty="0">
                <a:solidFill>
                  <a:srgbClr val="009999"/>
                </a:solidFill>
                <a:latin typeface="黑体" panose="02010609060101010101" pitchFamily="49" charset="-122"/>
                <a:ea typeface="黑体" panose="02010609060101010101" pitchFamily="49" charset="-122"/>
                <a:sym typeface="Arial" panose="020B0604020202020204" pitchFamily="34" charset="0"/>
              </a:rPr>
              <a:t>创办人</a:t>
            </a:r>
            <a:r>
              <a:rPr lang="en-US" altLang="zh-CN" sz="2400" b="1" dirty="0">
                <a:solidFill>
                  <a:srgbClr val="009999"/>
                </a:solidFill>
                <a:latin typeface="黑体" panose="02010609060101010101" pitchFamily="49" charset="-122"/>
                <a:ea typeface="黑体" panose="02010609060101010101" pitchFamily="49" charset="-122"/>
                <a:sym typeface="Arial" panose="020B0604020202020204" pitchFamily="34" charset="0"/>
              </a:rPr>
              <a:t>——</a:t>
            </a:r>
            <a:r>
              <a:rPr lang="zh-CN" altLang="en-US" sz="2400" b="1" dirty="0">
                <a:solidFill>
                  <a:srgbClr val="009999"/>
                </a:solidFill>
                <a:latin typeface="黑体" panose="02010609060101010101" pitchFamily="49" charset="-122"/>
                <a:ea typeface="黑体" panose="02010609060101010101" pitchFamily="49" charset="-122"/>
                <a:sym typeface="Arial" panose="020B0604020202020204" pitchFamily="34" charset="0"/>
              </a:rPr>
              <a:t>杨承宗教授</a:t>
            </a:r>
            <a:endParaRPr lang="en-US" altLang="zh-CN" sz="1600" dirty="0">
              <a:solidFill>
                <a:srgbClr val="009999"/>
              </a:solidFill>
              <a:latin typeface="Calibri" panose="020F0502020204030204" pitchFamily="34" charset="0"/>
              <a:ea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Rectangle 13"/>
          <p:cNvSpPr txBox="1"/>
          <p:nvPr/>
        </p:nvSpPr>
        <p:spPr>
          <a:xfrm>
            <a:off x="477838" y="635000"/>
            <a:ext cx="5854700"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26626" name="Picture 8" descr="C:\Documents and Settings\Administrator\桌面\部分中央媒体姨合肥联大的报道.jpg"/>
          <p:cNvPicPr>
            <a:picLocks noChangeAspect="1"/>
          </p:cNvPicPr>
          <p:nvPr/>
        </p:nvPicPr>
        <p:blipFill>
          <a:blip r:embed="rId1"/>
          <a:stretch>
            <a:fillRect/>
          </a:stretch>
        </p:blipFill>
        <p:spPr>
          <a:xfrm>
            <a:off x="3348038" y="2525713"/>
            <a:ext cx="2293937" cy="3135312"/>
          </a:xfrm>
          <a:prstGeom prst="rect">
            <a:avLst/>
          </a:prstGeom>
          <a:noFill/>
          <a:ln w="9525">
            <a:noFill/>
          </a:ln>
        </p:spPr>
      </p:pic>
      <p:sp>
        <p:nvSpPr>
          <p:cNvPr id="26627" name="AutoShape 2"/>
          <p:cNvSpPr/>
          <p:nvPr/>
        </p:nvSpPr>
        <p:spPr>
          <a:xfrm>
            <a:off x="931863" y="1962150"/>
            <a:ext cx="7221537" cy="4260850"/>
          </a:xfrm>
          <a:prstGeom prst="roundRect">
            <a:avLst>
              <a:gd name="adj" fmla="val 9690"/>
            </a:avLst>
          </a:prstGeom>
          <a:noFill/>
          <a:ln w="19050" cap="flat" cmpd="sng">
            <a:solidFill>
              <a:srgbClr val="0E58C4"/>
            </a:solidFill>
            <a:prstDash val="sysDot"/>
            <a:round/>
            <a:headEnd type="none" w="med" len="med"/>
            <a:tailEnd type="none" w="med" len="med"/>
          </a:ln>
        </p:spPr>
        <p:txBody>
          <a:bodyPr wrap="none" lIns="87313" tIns="44450" rIns="87313" bIns="44450" anchor="ctr"/>
          <a:p>
            <a:pPr>
              <a:buClr>
                <a:srgbClr val="BBE0E3"/>
              </a:buClr>
              <a:buSzPct val="60000"/>
              <a:buFont typeface="Wingdings" panose="05000000000000000000" pitchFamily="2" charset="2"/>
              <a:buNone/>
            </a:pPr>
            <a:endParaRPr lang="zh-CN" altLang="en-US" sz="1600" dirty="0">
              <a:solidFill>
                <a:srgbClr val="FFFFFF"/>
              </a:solidFill>
              <a:latin typeface="Arial" panose="020B0604020202020204" pitchFamily="34" charset="0"/>
              <a:ea typeface="PMingLiU" pitchFamily="18" charset="-120"/>
              <a:sym typeface="Arial" panose="020B0604020202020204" pitchFamily="34" charset="0"/>
            </a:endParaRPr>
          </a:p>
        </p:txBody>
      </p:sp>
      <p:sp>
        <p:nvSpPr>
          <p:cNvPr id="26628" name="AutoShape 51"/>
          <p:cNvSpPr/>
          <p:nvPr/>
        </p:nvSpPr>
        <p:spPr>
          <a:xfrm rot="-5400000">
            <a:off x="4341813" y="6042025"/>
            <a:ext cx="304800" cy="282575"/>
          </a:xfrm>
          <a:prstGeom prst="triangle">
            <a:avLst>
              <a:gd name="adj" fmla="val 50000"/>
            </a:avLst>
          </a:prstGeom>
          <a:solidFill>
            <a:srgbClr val="0E58C4"/>
          </a:solidFill>
          <a:ln w="19050" cap="flat" cmpd="sng">
            <a:solidFill>
              <a:srgbClr val="0E58C4"/>
            </a:solidFill>
            <a:prstDash val="solid"/>
            <a:miter/>
            <a:headEnd type="none" w="med" len="med"/>
            <a:tailEnd type="none" w="med" len="med"/>
          </a:ln>
        </p:spPr>
        <p:txBody>
          <a:bodyPr wrap="none" lIns="87313" tIns="44450" rIns="87313" bIns="44450" anchor="ctr"/>
          <a:p>
            <a:pPr>
              <a:buClr>
                <a:srgbClr val="BBE0E3"/>
              </a:buClr>
              <a:buSzPct val="60000"/>
              <a:buFont typeface="Wingdings" panose="05000000000000000000" pitchFamily="2" charset="2"/>
              <a:buNone/>
            </a:pPr>
            <a:endParaRPr lang="zh-CN" altLang="en-US" sz="1600" dirty="0">
              <a:solidFill>
                <a:srgbClr val="FFFFFF"/>
              </a:solidFill>
              <a:latin typeface="Arial" panose="020B0604020202020204" pitchFamily="34" charset="0"/>
              <a:ea typeface="PMingLiU" pitchFamily="18" charset="-120"/>
              <a:sym typeface="Arial" panose="020B0604020202020204" pitchFamily="34" charset="0"/>
            </a:endParaRPr>
          </a:p>
        </p:txBody>
      </p:sp>
      <p:sp>
        <p:nvSpPr>
          <p:cNvPr id="26629" name="AutoShape 52"/>
          <p:cNvSpPr/>
          <p:nvPr/>
        </p:nvSpPr>
        <p:spPr>
          <a:xfrm rot="5400000">
            <a:off x="7010400" y="1722438"/>
            <a:ext cx="304800" cy="285750"/>
          </a:xfrm>
          <a:prstGeom prst="triangle">
            <a:avLst>
              <a:gd name="adj" fmla="val 50000"/>
            </a:avLst>
          </a:prstGeom>
          <a:solidFill>
            <a:srgbClr val="0E58C4"/>
          </a:solidFill>
          <a:ln w="19050" cap="flat" cmpd="sng">
            <a:solidFill>
              <a:srgbClr val="0E58C4"/>
            </a:solidFill>
            <a:prstDash val="solid"/>
            <a:miter/>
            <a:headEnd type="none" w="med" len="med"/>
            <a:tailEnd type="none" w="med" len="med"/>
          </a:ln>
        </p:spPr>
        <p:txBody>
          <a:bodyPr rot="10800000" wrap="none" lIns="87313" tIns="44450" rIns="87313" bIns="44450" anchor="ctr"/>
          <a:p>
            <a:pPr>
              <a:buClr>
                <a:srgbClr val="BBE0E3"/>
              </a:buClr>
              <a:buSzPct val="60000"/>
              <a:buFont typeface="Wingdings" panose="05000000000000000000" pitchFamily="2" charset="2"/>
              <a:buNone/>
            </a:pPr>
            <a:endParaRPr lang="zh-CN" altLang="en-US" sz="1600" dirty="0">
              <a:solidFill>
                <a:srgbClr val="FFFFFF"/>
              </a:solidFill>
              <a:latin typeface="Arial" panose="020B0604020202020204" pitchFamily="34" charset="0"/>
              <a:ea typeface="PMingLiU" pitchFamily="18" charset="-120"/>
              <a:sym typeface="Arial" panose="020B0604020202020204" pitchFamily="34" charset="0"/>
            </a:endParaRPr>
          </a:p>
        </p:txBody>
      </p:sp>
      <p:pic>
        <p:nvPicPr>
          <p:cNvPr id="26630" name="Picture 8" descr="阴影5"/>
          <p:cNvPicPr>
            <a:picLocks noChangeAspect="1"/>
          </p:cNvPicPr>
          <p:nvPr/>
        </p:nvPicPr>
        <p:blipFill>
          <a:blip r:embed="rId2"/>
          <a:stretch>
            <a:fillRect/>
          </a:stretch>
        </p:blipFill>
        <p:spPr>
          <a:xfrm>
            <a:off x="3032125" y="2284413"/>
            <a:ext cx="2951163" cy="206375"/>
          </a:xfrm>
          <a:prstGeom prst="rect">
            <a:avLst/>
          </a:prstGeom>
          <a:noFill/>
          <a:ln w="9525">
            <a:noFill/>
          </a:ln>
        </p:spPr>
      </p:pic>
      <p:sp>
        <p:nvSpPr>
          <p:cNvPr id="26631" name="AutoShape 9"/>
          <p:cNvSpPr/>
          <p:nvPr/>
        </p:nvSpPr>
        <p:spPr>
          <a:xfrm>
            <a:off x="2919413" y="1474788"/>
            <a:ext cx="3486150" cy="715962"/>
          </a:xfrm>
          <a:prstGeom prst="roundRect">
            <a:avLst>
              <a:gd name="adj" fmla="val 5630"/>
            </a:avLst>
          </a:prstGeom>
          <a:gradFill rotWithShape="1">
            <a:gsLst>
              <a:gs pos="0">
                <a:srgbClr val="FFFFFF"/>
              </a:gs>
              <a:gs pos="100000">
                <a:srgbClr val="D8D8D8"/>
              </a:gs>
            </a:gsLst>
            <a:lin ang="5400000" scaled="1"/>
            <a:tileRect/>
          </a:gradFill>
          <a:ln w="6350" cap="flat" cmpd="sng">
            <a:solidFill>
              <a:srgbClr val="C0C0C0"/>
            </a:solidFill>
            <a:prstDash val="solid"/>
            <a:round/>
            <a:headEnd type="none" w="med" len="med"/>
            <a:tailEnd type="none" w="med" len="med"/>
          </a:ln>
        </p:spPr>
        <p:txBody>
          <a:bodyPr wrap="none" anchor="ctr"/>
          <a:p>
            <a:pPr algn="ctr">
              <a:spcBef>
                <a:spcPct val="20000"/>
              </a:spcBef>
              <a:buClr>
                <a:srgbClr val="E1B40C"/>
              </a:buClr>
              <a:buSzPct val="60000"/>
              <a:buFont typeface="微软雅黑" panose="020B0503020204020204" pitchFamily="34" charset="-122"/>
              <a:buNone/>
            </a:pPr>
            <a:r>
              <a:rPr lang="en-US" altLang="zh-CN" sz="2000" b="1" dirty="0">
                <a:solidFill>
                  <a:srgbClr val="008000"/>
                </a:solidFill>
                <a:latin typeface="宋体" panose="02010600030101010101" pitchFamily="2" charset="-122"/>
                <a:ea typeface="宋体" panose="02010600030101010101" pitchFamily="2" charset="-122"/>
              </a:rPr>
              <a:t>—《</a:t>
            </a:r>
            <a:r>
              <a:rPr lang="zh-CN" altLang="en-US" sz="2000" b="1" dirty="0">
                <a:solidFill>
                  <a:srgbClr val="008000"/>
                </a:solidFill>
                <a:latin typeface="宋体" panose="02010600030101010101" pitchFamily="2" charset="-122"/>
                <a:ea typeface="宋体" panose="02010600030101010101" pitchFamily="2" charset="-122"/>
              </a:rPr>
              <a:t>光明日报</a:t>
            </a:r>
            <a:r>
              <a:rPr lang="en-US" altLang="zh-CN" sz="2000" b="1" dirty="0">
                <a:solidFill>
                  <a:srgbClr val="008000"/>
                </a:solidFill>
                <a:latin typeface="宋体" panose="02010600030101010101" pitchFamily="2" charset="-122"/>
                <a:ea typeface="宋体" panose="02010600030101010101" pitchFamily="2" charset="-122"/>
              </a:rPr>
              <a:t>》1980</a:t>
            </a:r>
            <a:r>
              <a:rPr lang="zh-CN" altLang="en-US" sz="2000" b="1" dirty="0">
                <a:solidFill>
                  <a:srgbClr val="008000"/>
                </a:solidFill>
                <a:latin typeface="宋体" panose="02010600030101010101" pitchFamily="2" charset="-122"/>
                <a:ea typeface="宋体" panose="02010600030101010101" pitchFamily="2" charset="-122"/>
              </a:rPr>
              <a:t>年</a:t>
            </a:r>
            <a:r>
              <a:rPr lang="en-US" altLang="zh-CN" sz="2000" b="1" dirty="0">
                <a:solidFill>
                  <a:srgbClr val="008000"/>
                </a:solidFill>
                <a:latin typeface="宋体" panose="02010600030101010101" pitchFamily="2" charset="-122"/>
                <a:ea typeface="宋体" panose="02010600030101010101" pitchFamily="2" charset="-122"/>
              </a:rPr>
              <a:t>9</a:t>
            </a:r>
            <a:r>
              <a:rPr lang="zh-CN" altLang="en-US" sz="2000" b="1" dirty="0">
                <a:solidFill>
                  <a:srgbClr val="008000"/>
                </a:solidFill>
                <a:latin typeface="宋体" panose="02010600030101010101" pitchFamily="2" charset="-122"/>
                <a:ea typeface="宋体" panose="02010600030101010101" pitchFamily="2" charset="-122"/>
              </a:rPr>
              <a:t>月</a:t>
            </a:r>
            <a:r>
              <a:rPr lang="en-US" altLang="zh-CN" sz="2000" b="1" dirty="0">
                <a:solidFill>
                  <a:srgbClr val="008000"/>
                </a:solidFill>
                <a:latin typeface="宋体" panose="02010600030101010101" pitchFamily="2" charset="-122"/>
                <a:ea typeface="宋体" panose="02010600030101010101" pitchFamily="2" charset="-122"/>
              </a:rPr>
              <a:t>5</a:t>
            </a:r>
            <a:r>
              <a:rPr lang="zh-CN" altLang="en-US" sz="2000" b="1" dirty="0">
                <a:solidFill>
                  <a:srgbClr val="008000"/>
                </a:solidFill>
                <a:latin typeface="宋体" panose="02010600030101010101" pitchFamily="2" charset="-122"/>
                <a:ea typeface="宋体" panose="02010600030101010101" pitchFamily="2" charset="-122"/>
              </a:rPr>
              <a:t>日</a:t>
            </a:r>
            <a:endParaRPr lang="en-US" altLang="zh-CN" sz="2000" b="1" dirty="0">
              <a:solidFill>
                <a:srgbClr val="008000"/>
              </a:solidFill>
              <a:latin typeface="宋体" panose="02010600030101010101" pitchFamily="2" charset="-122"/>
              <a:ea typeface="宋体" panose="02010600030101010101" pitchFamily="2" charset="-122"/>
            </a:endParaRPr>
          </a:p>
          <a:p>
            <a:pPr algn="ctr">
              <a:spcBef>
                <a:spcPct val="20000"/>
              </a:spcBef>
              <a:buClr>
                <a:srgbClr val="E1B40C"/>
              </a:buClr>
              <a:buSzPct val="60000"/>
              <a:buFont typeface="微软雅黑" panose="020B0503020204020204" pitchFamily="34" charset="-122"/>
              <a:buNone/>
            </a:pPr>
            <a:r>
              <a:rPr lang="zh-CN" altLang="en-US" sz="2000" b="1" dirty="0">
                <a:solidFill>
                  <a:srgbClr val="008000"/>
                </a:solidFill>
                <a:latin typeface="宋体" panose="02010600030101010101" pitchFamily="2" charset="-122"/>
                <a:ea typeface="宋体" panose="02010600030101010101" pitchFamily="2" charset="-122"/>
              </a:rPr>
              <a:t>记者：余士锟 胡羊</a:t>
            </a:r>
            <a:endParaRPr lang="en-US" altLang="zh-CN" sz="1000" dirty="0">
              <a:solidFill>
                <a:srgbClr val="008000"/>
              </a:solidFill>
              <a:latin typeface="宋体" panose="02010600030101010101" pitchFamily="2" charset="-122"/>
              <a:ea typeface="宋体" panose="02010600030101010101" pitchFamily="2" charset="-122"/>
            </a:endParaRPr>
          </a:p>
        </p:txBody>
      </p:sp>
      <p:sp>
        <p:nvSpPr>
          <p:cNvPr id="26632" name="AutoShape 19"/>
          <p:cNvSpPr/>
          <p:nvPr/>
        </p:nvSpPr>
        <p:spPr>
          <a:xfrm>
            <a:off x="2890838" y="887413"/>
            <a:ext cx="4418012" cy="371475"/>
          </a:xfrm>
          <a:prstGeom prst="roundRect">
            <a:avLst>
              <a:gd name="adj" fmla="val 5630"/>
            </a:avLst>
          </a:prstGeom>
          <a:gradFill rotWithShape="1">
            <a:gsLst>
              <a:gs pos="0">
                <a:srgbClr val="FF0000"/>
              </a:gs>
              <a:gs pos="100000">
                <a:srgbClr val="CC0000"/>
              </a:gs>
            </a:gsLst>
            <a:lin ang="5400000" scaled="1"/>
            <a:tileRect/>
          </a:gradFill>
          <a:ln w="9525">
            <a:noFill/>
          </a:ln>
        </p:spPr>
        <p:txBody>
          <a:bodyPr wrap="none" anchor="ctr"/>
          <a:p>
            <a:pPr algn="ctr">
              <a:buClr>
                <a:srgbClr val="BBE0E3"/>
              </a:buClr>
              <a:buSzPct val="60000"/>
              <a:buFont typeface="Wingdings" panose="05000000000000000000" pitchFamily="2" charset="2"/>
              <a:buNone/>
            </a:pPr>
            <a:r>
              <a:rPr lang="zh-CN" altLang="en-US" sz="2400" dirty="0">
                <a:solidFill>
                  <a:srgbClr val="FFFFFF"/>
                </a:solidFill>
                <a:latin typeface="宋体" panose="02010600030101010101" pitchFamily="2" charset="-122"/>
                <a:ea typeface="宋体" panose="02010600030101010101" pitchFamily="2" charset="-122"/>
              </a:rPr>
              <a:t>中国家高等教育改革的先行者</a:t>
            </a:r>
            <a:endParaRPr lang="zh-CN" altLang="en-US" sz="2400" dirty="0">
              <a:solidFill>
                <a:srgbClr val="FFFFFF"/>
              </a:solidFill>
              <a:latin typeface="宋体" panose="02010600030101010101" pitchFamily="2" charset="-122"/>
              <a:ea typeface="宋体" panose="02010600030101010101" pitchFamily="2" charset="-122"/>
            </a:endParaRPr>
          </a:p>
        </p:txBody>
      </p:sp>
      <p:pic>
        <p:nvPicPr>
          <p:cNvPr id="26633" name="Picture 21" descr="阴影5"/>
          <p:cNvPicPr>
            <a:picLocks noChangeAspect="1"/>
          </p:cNvPicPr>
          <p:nvPr/>
        </p:nvPicPr>
        <p:blipFill>
          <a:blip r:embed="rId2"/>
          <a:stretch>
            <a:fillRect/>
          </a:stretch>
        </p:blipFill>
        <p:spPr>
          <a:xfrm>
            <a:off x="955675" y="3762375"/>
            <a:ext cx="2305050" cy="163513"/>
          </a:xfrm>
          <a:prstGeom prst="rect">
            <a:avLst/>
          </a:prstGeom>
          <a:noFill/>
          <a:ln w="9525">
            <a:noFill/>
          </a:ln>
        </p:spPr>
      </p:pic>
      <p:sp>
        <p:nvSpPr>
          <p:cNvPr id="26634" name="AutoShape 22"/>
          <p:cNvSpPr/>
          <p:nvPr/>
        </p:nvSpPr>
        <p:spPr>
          <a:xfrm>
            <a:off x="1042988" y="2951163"/>
            <a:ext cx="2085975" cy="693737"/>
          </a:xfrm>
          <a:prstGeom prst="roundRect">
            <a:avLst>
              <a:gd name="adj" fmla="val 5630"/>
            </a:avLst>
          </a:prstGeom>
          <a:gradFill rotWithShape="1">
            <a:gsLst>
              <a:gs pos="0">
                <a:srgbClr val="FFFFFF"/>
              </a:gs>
              <a:gs pos="100000">
                <a:srgbClr val="D8D8D8"/>
              </a:gs>
            </a:gsLst>
            <a:lin ang="5400000" scaled="1"/>
            <a:tileRect/>
          </a:gradFill>
          <a:ln w="6350" cap="flat" cmpd="sng">
            <a:solidFill>
              <a:srgbClr val="C0C0C0"/>
            </a:solidFill>
            <a:prstDash val="solid"/>
            <a:round/>
            <a:headEnd type="none" w="med" len="med"/>
            <a:tailEnd type="none" w="med" len="med"/>
          </a:ln>
        </p:spPr>
        <p:txBody>
          <a:bodyPr lIns="90170" tIns="46990" rIns="90170" bIns="46990" anchor="ctr"/>
          <a:p>
            <a:pPr>
              <a:spcBef>
                <a:spcPct val="20000"/>
              </a:spcBef>
              <a:buClr>
                <a:srgbClr val="E1B40C"/>
              </a:buClr>
              <a:buSzPct val="60000"/>
              <a:buFont typeface="微软雅黑" panose="020B0503020204020204" pitchFamily="34" charset="-122"/>
              <a:buNone/>
            </a:pPr>
            <a:r>
              <a:rPr lang="zh-CN" altLang="en-US" sz="1600" b="1" dirty="0">
                <a:solidFill>
                  <a:srgbClr val="000000"/>
                </a:solidFill>
                <a:latin typeface="Calibri" panose="020F0502020204030204" pitchFamily="34" charset="0"/>
                <a:ea typeface="楷体" panose="02010609060101010101" pitchFamily="49" charset="-122"/>
              </a:rPr>
              <a:t>学校实行联办公助，自费走读</a:t>
            </a:r>
            <a:endParaRPr lang="zh-CN" altLang="en-US" sz="1600" b="1" dirty="0">
              <a:solidFill>
                <a:srgbClr val="000000"/>
              </a:solidFill>
              <a:latin typeface="Calibri" panose="020F0502020204030204" pitchFamily="34" charset="0"/>
              <a:ea typeface="楷体" panose="02010609060101010101" pitchFamily="49" charset="-122"/>
            </a:endParaRPr>
          </a:p>
        </p:txBody>
      </p:sp>
      <p:grpSp>
        <p:nvGrpSpPr>
          <p:cNvPr id="26635" name="组合 126"/>
          <p:cNvGrpSpPr/>
          <p:nvPr/>
        </p:nvGrpSpPr>
        <p:grpSpPr>
          <a:xfrm>
            <a:off x="557213" y="2205038"/>
            <a:ext cx="630237" cy="900112"/>
            <a:chOff x="497106" y="2355850"/>
            <a:chExt cx="630962" cy="900113"/>
          </a:xfrm>
        </p:grpSpPr>
        <p:sp>
          <p:nvSpPr>
            <p:cNvPr id="26636" name="Oval 8"/>
            <p:cNvSpPr>
              <a:spLocks noChangeAspect="1"/>
            </p:cNvSpPr>
            <p:nvPr/>
          </p:nvSpPr>
          <p:spPr>
            <a:xfrm>
              <a:off x="599431" y="2914650"/>
              <a:ext cx="528637" cy="341313"/>
            </a:xfrm>
            <a:prstGeom prst="ellipse">
              <a:avLst/>
            </a:prstGeom>
            <a:gradFill rotWithShape="1">
              <a:gsLst>
                <a:gs pos="0">
                  <a:srgbClr val="000000"/>
                </a:gs>
                <a:gs pos="100000">
                  <a:srgbClr val="FFFFFF"/>
                </a:gs>
              </a:gsLst>
              <a:path path="shape"/>
            </a:gradFill>
            <a:ln w="9525">
              <a:noFill/>
            </a:ln>
          </p:spPr>
          <p:txBody>
            <a:bodyPr wrap="none" anchor="ctr"/>
            <a:p>
              <a:endParaRPr lang="zh-CN" altLang="en-US" sz="1400" dirty="0">
                <a:solidFill>
                  <a:srgbClr val="000000"/>
                </a:solidFill>
                <a:latin typeface="Arial" panose="020B0604020202020204" pitchFamily="34" charset="0"/>
                <a:ea typeface="PMingLiU" pitchFamily="18" charset="-120"/>
                <a:sym typeface="Arial" panose="020B0604020202020204" pitchFamily="34" charset="0"/>
              </a:endParaRPr>
            </a:p>
          </p:txBody>
        </p:sp>
        <p:sp>
          <p:nvSpPr>
            <p:cNvPr id="80" name="Arc 9"/>
            <p:cNvSpPr>
              <a:spLocks noChangeArrowheads="1"/>
            </p:cNvSpPr>
            <p:nvPr/>
          </p:nvSpPr>
          <p:spPr bwMode="auto">
            <a:xfrm>
              <a:off x="497106" y="2770187"/>
              <a:ext cx="511763" cy="374650"/>
            </a:xfrm>
            <a:custGeom>
              <a:avLst/>
              <a:gdLst>
                <a:gd name="T0" fmla="*/ 847164511 w 43195"/>
                <a:gd name="T1" fmla="*/ 161611652 h 23732"/>
                <a:gd name="T2" fmla="*/ 423641083 w 43195"/>
                <a:gd name="T3" fmla="*/ 1474008376 h 23732"/>
                <a:gd name="T4" fmla="*/ 0 w 43195"/>
                <a:gd name="T5" fmla="*/ 132418773 h 23732"/>
                <a:gd name="T6" fmla="*/ 2060084 w 43195"/>
                <a:gd name="T7" fmla="*/ 0 h 23732"/>
                <a:gd name="T8" fmla="*/ 847164511 w 43195"/>
                <a:gd name="T9" fmla="*/ 161611652 h 23732"/>
                <a:gd name="T10" fmla="*/ 423641083 w 43195"/>
                <a:gd name="T11" fmla="*/ 1474008376 h 23732"/>
                <a:gd name="T12" fmla="*/ 0 w 43195"/>
                <a:gd name="T13" fmla="*/ 132418773 h 23732"/>
                <a:gd name="T14" fmla="*/ 2060084 w 43195"/>
                <a:gd name="T15" fmla="*/ 0 h 23732"/>
                <a:gd name="T16" fmla="*/ 423641083 w 43195"/>
                <a:gd name="T17" fmla="*/ 132418773 h 23732"/>
                <a:gd name="T18" fmla="*/ 847164511 w 43195"/>
                <a:gd name="T19" fmla="*/ 161611652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a:moveTo>
                    <a:pt x="43194" y="2602"/>
                  </a:moveTo>
                  <a:cubicBezTo>
                    <a:pt x="42938" y="14346"/>
                    <a:pt x="33345" y="23731"/>
                    <a:pt x="21600" y="23732"/>
                  </a:cubicBezTo>
                  <a:cubicBezTo>
                    <a:pt x="9670" y="23732"/>
                    <a:pt x="0" y="14061"/>
                    <a:pt x="0" y="2132"/>
                  </a:cubicBezTo>
                  <a:cubicBezTo>
                    <a:pt x="-1" y="1420"/>
                    <a:pt x="35" y="708"/>
                    <a:pt x="105" y="0"/>
                  </a:cubicBezTo>
                </a:path>
                <a:path w="43195" h="23732">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gradFill rotWithShape="1">
              <a:gsLst>
                <a:gs pos="0">
                  <a:srgbClr val="0E58C4"/>
                </a:gs>
                <a:gs pos="100000">
                  <a:srgbClr val="0875F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638" name="Oval 10"/>
            <p:cNvSpPr>
              <a:spLocks noChangeAspect="1"/>
            </p:cNvSpPr>
            <p:nvPr/>
          </p:nvSpPr>
          <p:spPr>
            <a:xfrm>
              <a:off x="497282" y="2594205"/>
              <a:ext cx="528637" cy="344488"/>
            </a:xfrm>
            <a:prstGeom prst="ellipse">
              <a:avLst/>
            </a:prstGeom>
            <a:gradFill rotWithShape="1">
              <a:gsLst>
                <a:gs pos="0">
                  <a:srgbClr val="3399FF"/>
                </a:gs>
                <a:gs pos="100000">
                  <a:srgbClr val="0875F8"/>
                </a:gs>
              </a:gsLst>
              <a:lin ang="5400000" scaled="1"/>
              <a:tileRect/>
            </a:gradFill>
            <a:ln w="9525">
              <a:noFill/>
            </a:ln>
          </p:spPr>
          <p:txBody>
            <a:bodyPr wrap="none" anchor="ctr"/>
            <a:p>
              <a:pPr>
                <a:buClr>
                  <a:srgbClr val="BBE0E3"/>
                </a:buClr>
                <a:buSzPct val="60000"/>
                <a:buFont typeface="Wingdings" panose="05000000000000000000" pitchFamily="2" charset="2"/>
                <a:buNone/>
              </a:pPr>
              <a:endParaRPr lang="zh-CN" altLang="en-US" sz="1400" dirty="0">
                <a:solidFill>
                  <a:srgbClr val="000000"/>
                </a:solidFill>
                <a:latin typeface="Arial" panose="020B0604020202020204" pitchFamily="34" charset="0"/>
                <a:ea typeface="PMingLiU" pitchFamily="18" charset="-120"/>
                <a:sym typeface="Arial" panose="020B0604020202020204" pitchFamily="34" charset="0"/>
              </a:endParaRPr>
            </a:p>
          </p:txBody>
        </p:sp>
        <p:grpSp>
          <p:nvGrpSpPr>
            <p:cNvPr id="26639" name="Group 11"/>
            <p:cNvGrpSpPr/>
            <p:nvPr/>
          </p:nvGrpSpPr>
          <p:grpSpPr>
            <a:xfrm>
              <a:off x="683568" y="2355850"/>
              <a:ext cx="120650" cy="439738"/>
              <a:chOff x="0" y="0"/>
              <a:chExt cx="203" cy="567"/>
            </a:xfrm>
          </p:grpSpPr>
          <p:grpSp>
            <p:nvGrpSpPr>
              <p:cNvPr id="26640" name="Group 12"/>
              <p:cNvGrpSpPr/>
              <p:nvPr/>
            </p:nvGrpSpPr>
            <p:grpSpPr>
              <a:xfrm>
                <a:off x="47" y="245"/>
                <a:ext cx="108" cy="322"/>
                <a:chOff x="0" y="0"/>
                <a:chExt cx="567" cy="1701"/>
              </a:xfrm>
            </p:grpSpPr>
            <p:sp>
              <p:nvSpPr>
                <p:cNvPr id="26641" name="AutoShape 13"/>
                <p:cNvSpPr/>
                <p:nvPr/>
              </p:nvSpPr>
              <p:spPr>
                <a:xfrm rot="5400000">
                  <a:off x="-726"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42" name="AutoShape 14"/>
                <p:cNvSpPr/>
                <p:nvPr/>
              </p:nvSpPr>
              <p:spPr>
                <a:xfrm rot="5400000">
                  <a:off x="-409"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sp>
            <p:nvSpPr>
              <p:cNvPr id="26643" name="AutoShape 15"/>
              <p:cNvSpPr/>
              <p:nvPr/>
            </p:nvSpPr>
            <p:spPr>
              <a:xfrm rot="10800000">
                <a:off x="0" y="125"/>
                <a:ext cx="203" cy="206"/>
              </a:xfrm>
              <a:prstGeom prst="roundRect">
                <a:avLst>
                  <a:gd name="adj" fmla="val 16667"/>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44" name="AutoShape 16"/>
              <p:cNvSpPr/>
              <p:nvPr/>
            </p:nvSpPr>
            <p:spPr>
              <a:xfrm rot="8100000">
                <a:off x="49" y="0"/>
                <a:ext cx="105" cy="107"/>
              </a:xfrm>
              <a:prstGeom prst="roundRect">
                <a:avLst>
                  <a:gd name="adj" fmla="val 50000"/>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grpSp>
      <p:sp>
        <p:nvSpPr>
          <p:cNvPr id="26645" name="AutoShape 32"/>
          <p:cNvSpPr/>
          <p:nvPr/>
        </p:nvSpPr>
        <p:spPr>
          <a:xfrm>
            <a:off x="1187450" y="2492375"/>
            <a:ext cx="1846263" cy="371475"/>
          </a:xfrm>
          <a:prstGeom prst="roundRect">
            <a:avLst>
              <a:gd name="adj" fmla="val 5630"/>
            </a:avLst>
          </a:prstGeom>
          <a:gradFill rotWithShape="1">
            <a:gsLst>
              <a:gs pos="0">
                <a:srgbClr val="3399FF"/>
              </a:gs>
              <a:gs pos="100000">
                <a:srgbClr val="0875F8"/>
              </a:gs>
            </a:gsLst>
            <a:lin ang="5400000" scaled="1"/>
            <a:tileRect/>
          </a:gradFill>
          <a:ln w="9525">
            <a:noFill/>
          </a:ln>
        </p:spPr>
        <p:txBody>
          <a:bodyPr wrap="none" anchor="ctr"/>
          <a:p>
            <a:pPr algn="ctr">
              <a:lnSpc>
                <a:spcPct val="120000"/>
              </a:lnSpc>
              <a:spcBef>
                <a:spcPct val="20000"/>
              </a:spcBef>
              <a:buClr>
                <a:srgbClr val="E1B40C"/>
              </a:buClr>
              <a:buFont typeface="微软雅黑" panose="020B0503020204020204" pitchFamily="34" charset="-122"/>
              <a:buNone/>
            </a:pPr>
            <a:r>
              <a:rPr lang="zh-CN" altLang="en-US" sz="2200" b="1" dirty="0">
                <a:solidFill>
                  <a:srgbClr val="FFFFFF"/>
                </a:solidFill>
                <a:latin typeface="宋体" panose="02010600030101010101" pitchFamily="2" charset="-122"/>
                <a:ea typeface="宋体" panose="02010600030101010101" pitchFamily="2" charset="-122"/>
              </a:rPr>
              <a:t>适当收费</a:t>
            </a:r>
            <a:endParaRPr lang="zh-CN" altLang="en-US" sz="2200" b="1" dirty="0">
              <a:solidFill>
                <a:srgbClr val="FFFFFF"/>
              </a:solidFill>
              <a:latin typeface="宋体" panose="02010600030101010101" pitchFamily="2" charset="-122"/>
              <a:ea typeface="宋体" panose="02010600030101010101" pitchFamily="2" charset="-122"/>
            </a:endParaRPr>
          </a:p>
        </p:txBody>
      </p:sp>
      <p:pic>
        <p:nvPicPr>
          <p:cNvPr id="26646" name="Picture 34" descr="阴影5"/>
          <p:cNvPicPr>
            <a:picLocks noChangeAspect="1"/>
          </p:cNvPicPr>
          <p:nvPr/>
        </p:nvPicPr>
        <p:blipFill>
          <a:blip r:embed="rId2"/>
          <a:stretch>
            <a:fillRect/>
          </a:stretch>
        </p:blipFill>
        <p:spPr>
          <a:xfrm>
            <a:off x="452438" y="5840413"/>
            <a:ext cx="2951162" cy="206375"/>
          </a:xfrm>
          <a:prstGeom prst="rect">
            <a:avLst/>
          </a:prstGeom>
          <a:noFill/>
          <a:ln w="9525">
            <a:noFill/>
          </a:ln>
        </p:spPr>
      </p:pic>
      <p:sp>
        <p:nvSpPr>
          <p:cNvPr id="26647" name="AutoShape 35"/>
          <p:cNvSpPr/>
          <p:nvPr/>
        </p:nvSpPr>
        <p:spPr>
          <a:xfrm>
            <a:off x="989013" y="4843463"/>
            <a:ext cx="2214562" cy="968375"/>
          </a:xfrm>
          <a:prstGeom prst="roundRect">
            <a:avLst>
              <a:gd name="adj" fmla="val 5630"/>
            </a:avLst>
          </a:prstGeom>
          <a:gradFill rotWithShape="1">
            <a:gsLst>
              <a:gs pos="0">
                <a:srgbClr val="FFFFFF"/>
              </a:gs>
              <a:gs pos="100000">
                <a:srgbClr val="D8D8D8"/>
              </a:gs>
            </a:gsLst>
            <a:lin ang="5400000" scaled="1"/>
            <a:tileRect/>
          </a:gradFill>
          <a:ln w="6350" cap="flat" cmpd="sng">
            <a:solidFill>
              <a:srgbClr val="C0C0C0"/>
            </a:solidFill>
            <a:prstDash val="solid"/>
            <a:round/>
            <a:headEnd type="none" w="med" len="med"/>
            <a:tailEnd type="none" w="med" len="med"/>
          </a:ln>
        </p:spPr>
        <p:txBody>
          <a:bodyPr lIns="90170" tIns="46990" rIns="90170" bIns="46990" anchor="ctr"/>
          <a:p>
            <a:pPr>
              <a:spcBef>
                <a:spcPct val="20000"/>
              </a:spcBef>
              <a:buClr>
                <a:srgbClr val="E1B40C"/>
              </a:buClr>
              <a:buSzPct val="60000"/>
              <a:buFont typeface="微软雅黑" panose="020B0503020204020204" pitchFamily="34" charset="-122"/>
              <a:buNone/>
            </a:pPr>
            <a:r>
              <a:rPr lang="zh-CN" altLang="en-US" sz="1400" b="1" dirty="0">
                <a:solidFill>
                  <a:srgbClr val="000000"/>
                </a:solidFill>
                <a:latin typeface="Calibri" panose="020F0502020204030204" pitchFamily="34" charset="0"/>
                <a:ea typeface="楷体" panose="02010609060101010101" pitchFamily="49" charset="-122"/>
                <a:sym typeface="Arial" panose="020B0604020202020204" pitchFamily="34" charset="0"/>
              </a:rPr>
              <a:t>培养人才紧密地和社会需求结合，专业设置均根据经济建设部门用人需求决定</a:t>
            </a:r>
            <a:endParaRPr lang="zh-CN" altLang="en-US" sz="1400" b="1" dirty="0">
              <a:solidFill>
                <a:srgbClr val="000000"/>
              </a:solidFill>
              <a:latin typeface="Calibri" panose="020F0502020204030204" pitchFamily="34" charset="0"/>
              <a:ea typeface="楷体" panose="02010609060101010101" pitchFamily="49" charset="-122"/>
              <a:sym typeface="Arial" panose="020B0604020202020204" pitchFamily="34" charset="0"/>
            </a:endParaRPr>
          </a:p>
        </p:txBody>
      </p:sp>
      <p:sp>
        <p:nvSpPr>
          <p:cNvPr id="26648" name="Oval 8"/>
          <p:cNvSpPr>
            <a:spLocks noChangeAspect="1"/>
          </p:cNvSpPr>
          <p:nvPr/>
        </p:nvSpPr>
        <p:spPr>
          <a:xfrm>
            <a:off x="539750" y="4603750"/>
            <a:ext cx="530225" cy="342900"/>
          </a:xfrm>
          <a:prstGeom prst="ellipse">
            <a:avLst/>
          </a:prstGeom>
          <a:gradFill rotWithShape="1">
            <a:gsLst>
              <a:gs pos="0">
                <a:srgbClr val="000000"/>
              </a:gs>
              <a:gs pos="100000">
                <a:srgbClr val="FFFFFF"/>
              </a:gs>
            </a:gsLst>
            <a:path path="shape"/>
          </a:gradFill>
          <a:ln w="9525">
            <a:noFill/>
          </a:ln>
        </p:spPr>
        <p:txBody>
          <a:bodyPr wrap="none" anchor="ctr"/>
          <a:p>
            <a:endParaRPr lang="zh-CN" altLang="en-US" sz="1400" dirty="0">
              <a:solidFill>
                <a:srgbClr val="000000"/>
              </a:solidFill>
              <a:latin typeface="Arial" panose="020B0604020202020204" pitchFamily="34" charset="0"/>
              <a:ea typeface="PMingLiU" pitchFamily="18" charset="-120"/>
              <a:sym typeface="Arial" panose="020B0604020202020204" pitchFamily="34" charset="0"/>
            </a:endParaRPr>
          </a:p>
        </p:txBody>
      </p:sp>
      <p:sp>
        <p:nvSpPr>
          <p:cNvPr id="92" name="Arc 9"/>
          <p:cNvSpPr>
            <a:spLocks noChangeArrowheads="1"/>
          </p:cNvSpPr>
          <p:nvPr/>
        </p:nvSpPr>
        <p:spPr bwMode="auto">
          <a:xfrm>
            <a:off x="530225" y="4411663"/>
            <a:ext cx="512763" cy="376238"/>
          </a:xfrm>
          <a:custGeom>
            <a:avLst/>
            <a:gdLst>
              <a:gd name="T0" fmla="*/ 857734230 w 43195"/>
              <a:gd name="T1" fmla="*/ 164367564 h 23732"/>
              <a:gd name="T2" fmla="*/ 428927283 w 43195"/>
              <a:gd name="T3" fmla="*/ 1499142802 h 23732"/>
              <a:gd name="T4" fmla="*/ 0 w 43195"/>
              <a:gd name="T5" fmla="*/ 134678530 h 23732"/>
              <a:gd name="T6" fmla="*/ 2084310 w 43195"/>
              <a:gd name="T7" fmla="*/ 0 h 23732"/>
              <a:gd name="T8" fmla="*/ 857734230 w 43195"/>
              <a:gd name="T9" fmla="*/ 164367564 h 23732"/>
              <a:gd name="T10" fmla="*/ 428927283 w 43195"/>
              <a:gd name="T11" fmla="*/ 1499142802 h 23732"/>
              <a:gd name="T12" fmla="*/ 0 w 43195"/>
              <a:gd name="T13" fmla="*/ 134678530 h 23732"/>
              <a:gd name="T14" fmla="*/ 2084310 w 43195"/>
              <a:gd name="T15" fmla="*/ 0 h 23732"/>
              <a:gd name="T16" fmla="*/ 428927283 w 43195"/>
              <a:gd name="T17" fmla="*/ 134678530 h 23732"/>
              <a:gd name="T18" fmla="*/ 857734230 w 43195"/>
              <a:gd name="T19" fmla="*/ 164367564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a:moveTo>
                  <a:pt x="43194" y="2602"/>
                </a:moveTo>
                <a:cubicBezTo>
                  <a:pt x="42938" y="14346"/>
                  <a:pt x="33345" y="23731"/>
                  <a:pt x="21600" y="23732"/>
                </a:cubicBezTo>
                <a:cubicBezTo>
                  <a:pt x="9670" y="23732"/>
                  <a:pt x="0" y="14061"/>
                  <a:pt x="0" y="2132"/>
                </a:cubicBezTo>
                <a:cubicBezTo>
                  <a:pt x="-1" y="1420"/>
                  <a:pt x="35" y="708"/>
                  <a:pt x="105" y="0"/>
                </a:cubicBezTo>
              </a:path>
              <a:path w="43195" h="23732">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gradFill rotWithShape="1">
            <a:gsLst>
              <a:gs pos="0">
                <a:srgbClr val="0E58C4"/>
              </a:gs>
              <a:gs pos="100000">
                <a:srgbClr val="0875F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650" name="Oval 10"/>
          <p:cNvSpPr>
            <a:spLocks noChangeAspect="1"/>
          </p:cNvSpPr>
          <p:nvPr/>
        </p:nvSpPr>
        <p:spPr>
          <a:xfrm>
            <a:off x="514350" y="4225925"/>
            <a:ext cx="528638" cy="342900"/>
          </a:xfrm>
          <a:prstGeom prst="ellipse">
            <a:avLst/>
          </a:prstGeom>
          <a:gradFill rotWithShape="1">
            <a:gsLst>
              <a:gs pos="0">
                <a:srgbClr val="3399FF"/>
              </a:gs>
              <a:gs pos="100000">
                <a:srgbClr val="0875F8"/>
              </a:gs>
            </a:gsLst>
            <a:lin ang="5400000" scaled="1"/>
            <a:tileRect/>
          </a:gradFill>
          <a:ln w="9525">
            <a:noFill/>
          </a:ln>
        </p:spPr>
        <p:txBody>
          <a:bodyPr wrap="none" anchor="ctr"/>
          <a:p>
            <a:pPr>
              <a:buClr>
                <a:srgbClr val="BBE0E3"/>
              </a:buClr>
              <a:buSzPct val="60000"/>
              <a:buFont typeface="Wingdings" panose="05000000000000000000" pitchFamily="2" charset="2"/>
              <a:buNone/>
            </a:pPr>
            <a:endParaRPr lang="zh-CN" altLang="en-US" sz="1400" dirty="0">
              <a:solidFill>
                <a:srgbClr val="000000"/>
              </a:solidFill>
              <a:latin typeface="Arial" panose="020B0604020202020204" pitchFamily="34" charset="0"/>
              <a:ea typeface="PMingLiU" pitchFamily="18" charset="-120"/>
              <a:sym typeface="Arial" panose="020B0604020202020204" pitchFamily="34" charset="0"/>
            </a:endParaRPr>
          </a:p>
        </p:txBody>
      </p:sp>
      <p:grpSp>
        <p:nvGrpSpPr>
          <p:cNvPr id="26651" name="Group 11"/>
          <p:cNvGrpSpPr/>
          <p:nvPr/>
        </p:nvGrpSpPr>
        <p:grpSpPr>
          <a:xfrm>
            <a:off x="706438" y="3998913"/>
            <a:ext cx="120650" cy="441325"/>
            <a:chOff x="0" y="0"/>
            <a:chExt cx="203" cy="567"/>
          </a:xfrm>
        </p:grpSpPr>
        <p:grpSp>
          <p:nvGrpSpPr>
            <p:cNvPr id="26652" name="Group 12"/>
            <p:cNvGrpSpPr/>
            <p:nvPr/>
          </p:nvGrpSpPr>
          <p:grpSpPr>
            <a:xfrm>
              <a:off x="47" y="245"/>
              <a:ext cx="108" cy="322"/>
              <a:chOff x="0" y="0"/>
              <a:chExt cx="567" cy="1701"/>
            </a:xfrm>
          </p:grpSpPr>
          <p:sp>
            <p:nvSpPr>
              <p:cNvPr id="26653" name="AutoShape 13"/>
              <p:cNvSpPr/>
              <p:nvPr/>
            </p:nvSpPr>
            <p:spPr>
              <a:xfrm rot="5400000">
                <a:off x="-726"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54" name="AutoShape 14"/>
              <p:cNvSpPr/>
              <p:nvPr/>
            </p:nvSpPr>
            <p:spPr>
              <a:xfrm rot="5400000">
                <a:off x="-409"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sp>
          <p:nvSpPr>
            <p:cNvPr id="26655" name="AutoShape 15"/>
            <p:cNvSpPr/>
            <p:nvPr/>
          </p:nvSpPr>
          <p:spPr>
            <a:xfrm rot="10800000">
              <a:off x="0" y="125"/>
              <a:ext cx="203" cy="206"/>
            </a:xfrm>
            <a:prstGeom prst="roundRect">
              <a:avLst>
                <a:gd name="adj" fmla="val 16667"/>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56" name="AutoShape 16"/>
            <p:cNvSpPr/>
            <p:nvPr/>
          </p:nvSpPr>
          <p:spPr>
            <a:xfrm rot="8100000">
              <a:off x="49" y="0"/>
              <a:ext cx="105" cy="107"/>
            </a:xfrm>
            <a:prstGeom prst="roundRect">
              <a:avLst>
                <a:gd name="adj" fmla="val 50000"/>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sp>
        <p:nvSpPr>
          <p:cNvPr id="26657" name="AutoShape 45"/>
          <p:cNvSpPr/>
          <p:nvPr/>
        </p:nvSpPr>
        <p:spPr>
          <a:xfrm>
            <a:off x="1095375" y="4302125"/>
            <a:ext cx="1846263" cy="371475"/>
          </a:xfrm>
          <a:prstGeom prst="roundRect">
            <a:avLst>
              <a:gd name="adj" fmla="val 5630"/>
            </a:avLst>
          </a:prstGeom>
          <a:gradFill rotWithShape="1">
            <a:gsLst>
              <a:gs pos="0">
                <a:srgbClr val="3399FF"/>
              </a:gs>
              <a:gs pos="100000">
                <a:srgbClr val="0875F8"/>
              </a:gs>
            </a:gsLst>
            <a:lin ang="5400000" scaled="1"/>
            <a:tileRect/>
          </a:gradFill>
          <a:ln w="9525">
            <a:noFill/>
          </a:ln>
        </p:spPr>
        <p:txBody>
          <a:bodyPr wrap="none" anchor="ctr"/>
          <a:p>
            <a:pPr algn="ctr">
              <a:lnSpc>
                <a:spcPct val="120000"/>
              </a:lnSpc>
              <a:spcBef>
                <a:spcPct val="20000"/>
              </a:spcBef>
              <a:buClr>
                <a:srgbClr val="E1B40C"/>
              </a:buClr>
              <a:buFont typeface="微软雅黑" panose="020B0503020204020204" pitchFamily="34" charset="-122"/>
              <a:buNone/>
            </a:pPr>
            <a:r>
              <a:rPr lang="zh-CN" altLang="en-US" sz="2200" b="1" dirty="0">
                <a:solidFill>
                  <a:srgbClr val="FFFFFF"/>
                </a:solidFill>
                <a:latin typeface="宋体" panose="02010600030101010101" pitchFamily="2" charset="-122"/>
                <a:ea typeface="宋体" panose="02010600030101010101" pitchFamily="2" charset="-122"/>
                <a:sym typeface="Arial" panose="020B0604020202020204" pitchFamily="34" charset="0"/>
              </a:rPr>
              <a:t>按需设置专业</a:t>
            </a:r>
            <a:endParaRPr lang="zh-CN" altLang="en-US" sz="2200" b="1" dirty="0">
              <a:solidFill>
                <a:srgbClr val="FFFFFF"/>
              </a:solidFill>
              <a:latin typeface="宋体" panose="02010600030101010101" pitchFamily="2" charset="-122"/>
              <a:ea typeface="宋体" panose="02010600030101010101" pitchFamily="2" charset="-122"/>
              <a:sym typeface="Arial" panose="020B0604020202020204" pitchFamily="34" charset="0"/>
            </a:endParaRPr>
          </a:p>
        </p:txBody>
      </p:sp>
      <p:pic>
        <p:nvPicPr>
          <p:cNvPr id="26658" name="Picture 47" descr="阴影5"/>
          <p:cNvPicPr>
            <a:picLocks noChangeAspect="1"/>
          </p:cNvPicPr>
          <p:nvPr/>
        </p:nvPicPr>
        <p:blipFill>
          <a:blip r:embed="rId3"/>
          <a:stretch>
            <a:fillRect/>
          </a:stretch>
        </p:blipFill>
        <p:spPr>
          <a:xfrm>
            <a:off x="5826125" y="3709988"/>
            <a:ext cx="2347913" cy="165100"/>
          </a:xfrm>
          <a:prstGeom prst="rect">
            <a:avLst/>
          </a:prstGeom>
          <a:noFill/>
          <a:ln w="9525">
            <a:noFill/>
          </a:ln>
        </p:spPr>
      </p:pic>
      <p:sp>
        <p:nvSpPr>
          <p:cNvPr id="26659" name="AutoShape 48"/>
          <p:cNvSpPr/>
          <p:nvPr/>
        </p:nvSpPr>
        <p:spPr>
          <a:xfrm>
            <a:off x="5940425" y="2922588"/>
            <a:ext cx="2206625" cy="652462"/>
          </a:xfrm>
          <a:prstGeom prst="roundRect">
            <a:avLst>
              <a:gd name="adj" fmla="val 5630"/>
            </a:avLst>
          </a:prstGeom>
          <a:gradFill rotWithShape="1">
            <a:gsLst>
              <a:gs pos="0">
                <a:srgbClr val="FFFFFF"/>
              </a:gs>
              <a:gs pos="100000">
                <a:srgbClr val="D8D8D8"/>
              </a:gs>
            </a:gsLst>
            <a:lin ang="5400000" scaled="1"/>
            <a:tileRect/>
          </a:gradFill>
          <a:ln w="6350" cap="flat" cmpd="sng">
            <a:solidFill>
              <a:srgbClr val="C0C0C0"/>
            </a:solidFill>
            <a:prstDash val="solid"/>
            <a:round/>
            <a:headEnd type="none" w="med" len="med"/>
            <a:tailEnd type="none" w="med" len="med"/>
          </a:ln>
        </p:spPr>
        <p:txBody>
          <a:bodyPr lIns="90170" tIns="46990" rIns="90170" bIns="46990" anchor="ctr"/>
          <a:p>
            <a:pPr algn="ctr">
              <a:spcBef>
                <a:spcPct val="20000"/>
              </a:spcBef>
              <a:buClr>
                <a:srgbClr val="E1B40C"/>
              </a:buClr>
              <a:buSzPct val="60000"/>
              <a:buFont typeface="微软雅黑" panose="020B0503020204020204" pitchFamily="34" charset="-122"/>
              <a:buNone/>
            </a:pPr>
            <a:r>
              <a:rPr lang="zh-CN" altLang="en-US" sz="1600" b="1" dirty="0">
                <a:solidFill>
                  <a:srgbClr val="000000"/>
                </a:solidFill>
                <a:latin typeface="Calibri" panose="020F0502020204030204" pitchFamily="34" charset="0"/>
                <a:ea typeface="楷体" panose="02010609060101010101" pitchFamily="49" charset="-122"/>
                <a:sym typeface="Arial" panose="020B0604020202020204" pitchFamily="34" charset="0"/>
              </a:rPr>
              <a:t>学校向用人单位推荐，择优录用</a:t>
            </a:r>
            <a:endParaRPr lang="zh-CN" altLang="en-US" sz="1600" b="1" dirty="0">
              <a:solidFill>
                <a:srgbClr val="000000"/>
              </a:solidFill>
              <a:latin typeface="Calibri" panose="020F0502020204030204" pitchFamily="34" charset="0"/>
              <a:ea typeface="楷体" panose="02010609060101010101" pitchFamily="49" charset="-122"/>
              <a:sym typeface="Arial" panose="020B0604020202020204" pitchFamily="34" charset="0"/>
            </a:endParaRPr>
          </a:p>
        </p:txBody>
      </p:sp>
      <p:grpSp>
        <p:nvGrpSpPr>
          <p:cNvPr id="26660" name="组合 9"/>
          <p:cNvGrpSpPr/>
          <p:nvPr/>
        </p:nvGrpSpPr>
        <p:grpSpPr>
          <a:xfrm>
            <a:off x="5724525" y="2170113"/>
            <a:ext cx="530225" cy="776287"/>
            <a:chOff x="5912559" y="2212534"/>
            <a:chExt cx="530225" cy="776262"/>
          </a:xfrm>
        </p:grpSpPr>
        <p:grpSp>
          <p:nvGrpSpPr>
            <p:cNvPr id="26661" name="组合 2"/>
            <p:cNvGrpSpPr/>
            <p:nvPr/>
          </p:nvGrpSpPr>
          <p:grpSpPr>
            <a:xfrm>
              <a:off x="5912559" y="2404990"/>
              <a:ext cx="530225" cy="583806"/>
              <a:chOff x="5912559" y="2404990"/>
              <a:chExt cx="530225" cy="583806"/>
            </a:xfrm>
          </p:grpSpPr>
          <p:sp>
            <p:nvSpPr>
              <p:cNvPr id="104" name="Arc 9"/>
              <p:cNvSpPr>
                <a:spLocks noChangeArrowheads="1"/>
              </p:cNvSpPr>
              <p:nvPr/>
            </p:nvSpPr>
            <p:spPr bwMode="auto">
              <a:xfrm>
                <a:off x="5926847" y="2612571"/>
                <a:ext cx="511175" cy="376225"/>
              </a:xfrm>
              <a:custGeom>
                <a:avLst/>
                <a:gdLst>
                  <a:gd name="T0" fmla="*/ 847164511 w 43195"/>
                  <a:gd name="T1" fmla="*/ 164368699 h 23732"/>
                  <a:gd name="T2" fmla="*/ 423641083 w 43195"/>
                  <a:gd name="T3" fmla="*/ 1499158819 h 23732"/>
                  <a:gd name="T4" fmla="*/ 0 w 43195"/>
                  <a:gd name="T5" fmla="*/ 134679506 h 23732"/>
                  <a:gd name="T6" fmla="*/ 2060084 w 43195"/>
                  <a:gd name="T7" fmla="*/ 0 h 23732"/>
                  <a:gd name="T8" fmla="*/ 847164511 w 43195"/>
                  <a:gd name="T9" fmla="*/ 164368699 h 23732"/>
                  <a:gd name="T10" fmla="*/ 423641083 w 43195"/>
                  <a:gd name="T11" fmla="*/ 1499158819 h 23732"/>
                  <a:gd name="T12" fmla="*/ 0 w 43195"/>
                  <a:gd name="T13" fmla="*/ 134679506 h 23732"/>
                  <a:gd name="T14" fmla="*/ 2060084 w 43195"/>
                  <a:gd name="T15" fmla="*/ 0 h 23732"/>
                  <a:gd name="T16" fmla="*/ 423641083 w 43195"/>
                  <a:gd name="T17" fmla="*/ 134679506 h 23732"/>
                  <a:gd name="T18" fmla="*/ 847164511 w 43195"/>
                  <a:gd name="T19" fmla="*/ 164368699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a:moveTo>
                      <a:pt x="43194" y="2602"/>
                    </a:moveTo>
                    <a:cubicBezTo>
                      <a:pt x="42938" y="14346"/>
                      <a:pt x="33345" y="23731"/>
                      <a:pt x="21600" y="23732"/>
                    </a:cubicBezTo>
                    <a:cubicBezTo>
                      <a:pt x="9670" y="23732"/>
                      <a:pt x="0" y="14061"/>
                      <a:pt x="0" y="2132"/>
                    </a:cubicBezTo>
                    <a:cubicBezTo>
                      <a:pt x="-1" y="1420"/>
                      <a:pt x="35" y="708"/>
                      <a:pt x="105" y="0"/>
                    </a:cubicBezTo>
                  </a:path>
                  <a:path w="43195" h="23732">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gradFill rotWithShape="1">
                <a:gsLst>
                  <a:gs pos="0">
                    <a:srgbClr val="0E58C4"/>
                  </a:gs>
                  <a:gs pos="100000">
                    <a:srgbClr val="0875F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663" name="Oval 10"/>
              <p:cNvSpPr>
                <a:spLocks noChangeAspect="1"/>
              </p:cNvSpPr>
              <p:nvPr/>
            </p:nvSpPr>
            <p:spPr>
              <a:xfrm>
                <a:off x="5912559" y="2404990"/>
                <a:ext cx="530225" cy="346075"/>
              </a:xfrm>
              <a:prstGeom prst="ellipse">
                <a:avLst/>
              </a:prstGeom>
              <a:gradFill rotWithShape="1">
                <a:gsLst>
                  <a:gs pos="0">
                    <a:srgbClr val="3399FF"/>
                  </a:gs>
                  <a:gs pos="100000">
                    <a:srgbClr val="0875F8"/>
                  </a:gs>
                </a:gsLst>
                <a:lin ang="5400000" scaled="1"/>
                <a:tileRect/>
              </a:gradFill>
              <a:ln w="9525">
                <a:noFill/>
              </a:ln>
            </p:spPr>
            <p:txBody>
              <a:bodyPr wrap="none" anchor="ctr"/>
              <a:p>
                <a:pPr>
                  <a:buClr>
                    <a:srgbClr val="BBE0E3"/>
                  </a:buClr>
                  <a:buSzPct val="60000"/>
                  <a:buFont typeface="Wingdings" panose="05000000000000000000" pitchFamily="2" charset="2"/>
                  <a:buNone/>
                </a:pPr>
                <a:endParaRPr lang="zh-CN" altLang="en-US" sz="1400" dirty="0">
                  <a:solidFill>
                    <a:srgbClr val="000000"/>
                  </a:solidFill>
                  <a:latin typeface="Arial" panose="020B0604020202020204" pitchFamily="34" charset="0"/>
                  <a:ea typeface="PMingLiU" pitchFamily="18" charset="-120"/>
                  <a:sym typeface="Arial" panose="020B0604020202020204" pitchFamily="34" charset="0"/>
                </a:endParaRPr>
              </a:p>
            </p:txBody>
          </p:sp>
        </p:grpSp>
        <p:grpSp>
          <p:nvGrpSpPr>
            <p:cNvPr id="26664" name="Group 11"/>
            <p:cNvGrpSpPr/>
            <p:nvPr/>
          </p:nvGrpSpPr>
          <p:grpSpPr>
            <a:xfrm>
              <a:off x="6109723" y="2212534"/>
              <a:ext cx="119062" cy="441325"/>
              <a:chOff x="0" y="0"/>
              <a:chExt cx="203" cy="567"/>
            </a:xfrm>
          </p:grpSpPr>
          <p:grpSp>
            <p:nvGrpSpPr>
              <p:cNvPr id="26665" name="Group 12"/>
              <p:cNvGrpSpPr/>
              <p:nvPr/>
            </p:nvGrpSpPr>
            <p:grpSpPr>
              <a:xfrm>
                <a:off x="47" y="245"/>
                <a:ext cx="108" cy="322"/>
                <a:chOff x="0" y="0"/>
                <a:chExt cx="567" cy="1701"/>
              </a:xfrm>
            </p:grpSpPr>
            <p:sp>
              <p:nvSpPr>
                <p:cNvPr id="26666" name="AutoShape 13"/>
                <p:cNvSpPr/>
                <p:nvPr/>
              </p:nvSpPr>
              <p:spPr>
                <a:xfrm rot="5400000">
                  <a:off x="-726"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67" name="AutoShape 14"/>
                <p:cNvSpPr/>
                <p:nvPr/>
              </p:nvSpPr>
              <p:spPr>
                <a:xfrm rot="5400000">
                  <a:off x="-409"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sp>
            <p:nvSpPr>
              <p:cNvPr id="26668" name="AutoShape 15"/>
              <p:cNvSpPr/>
              <p:nvPr/>
            </p:nvSpPr>
            <p:spPr>
              <a:xfrm rot="10800000">
                <a:off x="0" y="125"/>
                <a:ext cx="203" cy="206"/>
              </a:xfrm>
              <a:prstGeom prst="roundRect">
                <a:avLst>
                  <a:gd name="adj" fmla="val 16667"/>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69" name="AutoShape 16"/>
              <p:cNvSpPr/>
              <p:nvPr/>
            </p:nvSpPr>
            <p:spPr>
              <a:xfrm rot="8100000">
                <a:off x="49" y="0"/>
                <a:ext cx="105" cy="107"/>
              </a:xfrm>
              <a:prstGeom prst="roundRect">
                <a:avLst>
                  <a:gd name="adj" fmla="val 50000"/>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grpSp>
      <p:sp>
        <p:nvSpPr>
          <p:cNvPr id="26670" name="AutoShape 58"/>
          <p:cNvSpPr/>
          <p:nvPr/>
        </p:nvSpPr>
        <p:spPr>
          <a:xfrm>
            <a:off x="6300788" y="2451100"/>
            <a:ext cx="1846262" cy="373063"/>
          </a:xfrm>
          <a:prstGeom prst="roundRect">
            <a:avLst>
              <a:gd name="adj" fmla="val 5630"/>
            </a:avLst>
          </a:prstGeom>
          <a:gradFill rotWithShape="1">
            <a:gsLst>
              <a:gs pos="0">
                <a:srgbClr val="3399FF"/>
              </a:gs>
              <a:gs pos="100000">
                <a:srgbClr val="0875F8"/>
              </a:gs>
            </a:gsLst>
            <a:lin ang="5400000" scaled="1"/>
            <a:tileRect/>
          </a:gradFill>
          <a:ln w="9525">
            <a:noFill/>
          </a:ln>
        </p:spPr>
        <p:txBody>
          <a:bodyPr wrap="none" anchor="ctr"/>
          <a:p>
            <a:pPr algn="ctr">
              <a:lnSpc>
                <a:spcPct val="120000"/>
              </a:lnSpc>
              <a:spcBef>
                <a:spcPct val="20000"/>
              </a:spcBef>
              <a:buClr>
                <a:srgbClr val="E1B40C"/>
              </a:buClr>
              <a:buFont typeface="微软雅黑" panose="020B0503020204020204" pitchFamily="34" charset="-122"/>
              <a:buNone/>
            </a:pPr>
            <a:r>
              <a:rPr lang="zh-CN" altLang="en-US" sz="2200" b="1" dirty="0">
                <a:solidFill>
                  <a:srgbClr val="FFFFFF"/>
                </a:solidFill>
                <a:latin typeface="宋体" panose="02010600030101010101" pitchFamily="2" charset="-122"/>
                <a:ea typeface="宋体" panose="02010600030101010101" pitchFamily="2" charset="-122"/>
                <a:sym typeface="Arial" panose="020B0604020202020204" pitchFamily="34" charset="0"/>
              </a:rPr>
              <a:t>不包分配</a:t>
            </a:r>
            <a:endParaRPr lang="zh-CN" altLang="en-US" sz="2200" b="1" dirty="0">
              <a:solidFill>
                <a:srgbClr val="FFFFFF"/>
              </a:solidFill>
              <a:latin typeface="宋体" panose="02010600030101010101" pitchFamily="2" charset="-122"/>
              <a:ea typeface="宋体" panose="02010600030101010101" pitchFamily="2" charset="-122"/>
              <a:sym typeface="Arial" panose="020B0604020202020204" pitchFamily="34" charset="0"/>
            </a:endParaRPr>
          </a:p>
        </p:txBody>
      </p:sp>
      <p:pic>
        <p:nvPicPr>
          <p:cNvPr id="26671" name="Picture 60" descr="阴影5"/>
          <p:cNvPicPr>
            <a:picLocks noChangeAspect="1"/>
          </p:cNvPicPr>
          <p:nvPr/>
        </p:nvPicPr>
        <p:blipFill>
          <a:blip r:embed="rId2"/>
          <a:stretch>
            <a:fillRect/>
          </a:stretch>
        </p:blipFill>
        <p:spPr>
          <a:xfrm>
            <a:off x="5730875" y="5732463"/>
            <a:ext cx="2952750" cy="206375"/>
          </a:xfrm>
          <a:prstGeom prst="rect">
            <a:avLst/>
          </a:prstGeom>
          <a:noFill/>
          <a:ln w="9525">
            <a:noFill/>
          </a:ln>
        </p:spPr>
      </p:pic>
      <p:sp>
        <p:nvSpPr>
          <p:cNvPr id="26672" name="AutoShape 61"/>
          <p:cNvSpPr/>
          <p:nvPr/>
        </p:nvSpPr>
        <p:spPr>
          <a:xfrm>
            <a:off x="6048375" y="4583113"/>
            <a:ext cx="2098675" cy="847725"/>
          </a:xfrm>
          <a:prstGeom prst="roundRect">
            <a:avLst>
              <a:gd name="adj" fmla="val 5630"/>
            </a:avLst>
          </a:prstGeom>
          <a:gradFill rotWithShape="1">
            <a:gsLst>
              <a:gs pos="0">
                <a:srgbClr val="FFFFFF"/>
              </a:gs>
              <a:gs pos="100000">
                <a:srgbClr val="D8D8D8"/>
              </a:gs>
            </a:gsLst>
            <a:lin ang="5400000" scaled="1"/>
            <a:tileRect/>
          </a:gradFill>
          <a:ln w="6350" cap="flat" cmpd="sng">
            <a:solidFill>
              <a:srgbClr val="C0C0C0"/>
            </a:solidFill>
            <a:prstDash val="solid"/>
            <a:round/>
            <a:headEnd type="none" w="med" len="med"/>
            <a:tailEnd type="none" w="med" len="med"/>
          </a:ln>
        </p:spPr>
        <p:txBody>
          <a:bodyPr wrap="none" anchor="ctr"/>
          <a:p>
            <a:pPr algn="ctr">
              <a:spcBef>
                <a:spcPct val="20000"/>
              </a:spcBef>
              <a:buClr>
                <a:srgbClr val="E1B40C"/>
              </a:buClr>
              <a:buSzPct val="60000"/>
              <a:buFont typeface="微软雅黑" panose="020B0503020204020204" pitchFamily="34" charset="-122"/>
              <a:buNone/>
            </a:pPr>
            <a:r>
              <a:rPr lang="zh-CN" altLang="en-US" sz="1600" b="1" dirty="0">
                <a:solidFill>
                  <a:srgbClr val="000000"/>
                </a:solidFill>
                <a:latin typeface="Calibri" panose="020F0502020204030204" pitchFamily="34" charset="0"/>
                <a:ea typeface="楷体" panose="02010609060101010101" pitchFamily="49" charset="-122"/>
                <a:sym typeface="Arial" panose="020B0604020202020204" pitchFamily="34" charset="0"/>
              </a:rPr>
              <a:t>学校不需要一套</a:t>
            </a:r>
            <a:endParaRPr lang="en-US" altLang="zh-CN" sz="1600" b="1" dirty="0">
              <a:solidFill>
                <a:srgbClr val="000000"/>
              </a:solidFill>
              <a:latin typeface="Calibri" panose="020F0502020204030204" pitchFamily="34" charset="0"/>
              <a:ea typeface="楷体" panose="02010609060101010101" pitchFamily="49" charset="-122"/>
              <a:sym typeface="Arial" panose="020B0604020202020204" pitchFamily="34" charset="0"/>
            </a:endParaRPr>
          </a:p>
          <a:p>
            <a:pPr algn="ctr">
              <a:spcBef>
                <a:spcPct val="20000"/>
              </a:spcBef>
              <a:buClr>
                <a:srgbClr val="E1B40C"/>
              </a:buClr>
              <a:buSzPct val="60000"/>
              <a:buFont typeface="微软雅黑" panose="020B0503020204020204" pitchFamily="34" charset="-122"/>
              <a:buNone/>
            </a:pPr>
            <a:r>
              <a:rPr lang="zh-CN" altLang="en-US" sz="1600" b="1" dirty="0">
                <a:solidFill>
                  <a:srgbClr val="000000"/>
                </a:solidFill>
                <a:latin typeface="Calibri" panose="020F0502020204030204" pitchFamily="34" charset="0"/>
                <a:ea typeface="楷体" panose="02010609060101010101" pitchFamily="49" charset="-122"/>
                <a:sym typeface="Arial" panose="020B0604020202020204" pitchFamily="34" charset="0"/>
              </a:rPr>
              <a:t>庞杂的行政机构</a:t>
            </a:r>
            <a:endParaRPr lang="en-US" altLang="zh-CN" sz="1600" b="1" dirty="0">
              <a:solidFill>
                <a:srgbClr val="000000"/>
              </a:solidFill>
              <a:latin typeface="Calibri" panose="020F0502020204030204" pitchFamily="34" charset="0"/>
              <a:ea typeface="楷体" panose="02010609060101010101" pitchFamily="49" charset="-122"/>
              <a:sym typeface="Arial" panose="020B0604020202020204" pitchFamily="34" charset="0"/>
            </a:endParaRPr>
          </a:p>
        </p:txBody>
      </p:sp>
      <p:sp>
        <p:nvSpPr>
          <p:cNvPr id="116" name="Arc 9"/>
          <p:cNvSpPr>
            <a:spLocks noChangeArrowheads="1"/>
          </p:cNvSpPr>
          <p:nvPr/>
        </p:nvSpPr>
        <p:spPr bwMode="auto">
          <a:xfrm>
            <a:off x="5730875" y="4292600"/>
            <a:ext cx="511175" cy="374650"/>
          </a:xfrm>
          <a:custGeom>
            <a:avLst/>
            <a:gdLst>
              <a:gd name="T0" fmla="*/ 847164511 w 43195"/>
              <a:gd name="T1" fmla="*/ 161611652 h 23732"/>
              <a:gd name="T2" fmla="*/ 423641083 w 43195"/>
              <a:gd name="T3" fmla="*/ 1474008376 h 23732"/>
              <a:gd name="T4" fmla="*/ 0 w 43195"/>
              <a:gd name="T5" fmla="*/ 132418773 h 23732"/>
              <a:gd name="T6" fmla="*/ 2060084 w 43195"/>
              <a:gd name="T7" fmla="*/ 0 h 23732"/>
              <a:gd name="T8" fmla="*/ 847164511 w 43195"/>
              <a:gd name="T9" fmla="*/ 161611652 h 23732"/>
              <a:gd name="T10" fmla="*/ 423641083 w 43195"/>
              <a:gd name="T11" fmla="*/ 1474008376 h 23732"/>
              <a:gd name="T12" fmla="*/ 0 w 43195"/>
              <a:gd name="T13" fmla="*/ 132418773 h 23732"/>
              <a:gd name="T14" fmla="*/ 2060084 w 43195"/>
              <a:gd name="T15" fmla="*/ 0 h 23732"/>
              <a:gd name="T16" fmla="*/ 423641083 w 43195"/>
              <a:gd name="T17" fmla="*/ 132418773 h 23732"/>
              <a:gd name="T18" fmla="*/ 847164511 w 43195"/>
              <a:gd name="T19" fmla="*/ 161611652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a:moveTo>
                  <a:pt x="43194" y="2602"/>
                </a:moveTo>
                <a:cubicBezTo>
                  <a:pt x="42938" y="14346"/>
                  <a:pt x="33345" y="23731"/>
                  <a:pt x="21600" y="23732"/>
                </a:cubicBezTo>
                <a:cubicBezTo>
                  <a:pt x="9670" y="23732"/>
                  <a:pt x="0" y="14061"/>
                  <a:pt x="0" y="2132"/>
                </a:cubicBezTo>
                <a:cubicBezTo>
                  <a:pt x="-1" y="1420"/>
                  <a:pt x="35" y="708"/>
                  <a:pt x="105" y="0"/>
                </a:cubicBezTo>
              </a:path>
              <a:path w="43195" h="23732">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gradFill rotWithShape="1">
            <a:gsLst>
              <a:gs pos="0">
                <a:srgbClr val="0E58C4"/>
              </a:gs>
              <a:gs pos="100000">
                <a:srgbClr val="0875F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674" name="Oval 10"/>
          <p:cNvSpPr>
            <a:spLocks noChangeAspect="1"/>
          </p:cNvSpPr>
          <p:nvPr/>
        </p:nvSpPr>
        <p:spPr>
          <a:xfrm>
            <a:off x="5719763" y="4152900"/>
            <a:ext cx="530225" cy="342900"/>
          </a:xfrm>
          <a:prstGeom prst="ellipse">
            <a:avLst/>
          </a:prstGeom>
          <a:gradFill rotWithShape="1">
            <a:gsLst>
              <a:gs pos="0">
                <a:srgbClr val="3399FF"/>
              </a:gs>
              <a:gs pos="100000">
                <a:srgbClr val="0875F8"/>
              </a:gs>
            </a:gsLst>
            <a:lin ang="5400000" scaled="1"/>
            <a:tileRect/>
          </a:gradFill>
          <a:ln w="9525">
            <a:noFill/>
          </a:ln>
        </p:spPr>
        <p:txBody>
          <a:bodyPr wrap="none" anchor="ctr"/>
          <a:p>
            <a:pPr>
              <a:buClr>
                <a:srgbClr val="BBE0E3"/>
              </a:buClr>
              <a:buSzPct val="60000"/>
              <a:buFont typeface="Wingdings" panose="05000000000000000000" pitchFamily="2" charset="2"/>
              <a:buNone/>
            </a:pPr>
            <a:endParaRPr lang="zh-CN" altLang="en-US" sz="1400" dirty="0">
              <a:solidFill>
                <a:srgbClr val="000000"/>
              </a:solidFill>
              <a:latin typeface="Arial" panose="020B0604020202020204" pitchFamily="34" charset="0"/>
              <a:ea typeface="PMingLiU" pitchFamily="18" charset="-120"/>
              <a:sym typeface="Arial" panose="020B0604020202020204" pitchFamily="34" charset="0"/>
            </a:endParaRPr>
          </a:p>
        </p:txBody>
      </p:sp>
      <p:grpSp>
        <p:nvGrpSpPr>
          <p:cNvPr id="26675" name="Group 11"/>
          <p:cNvGrpSpPr/>
          <p:nvPr/>
        </p:nvGrpSpPr>
        <p:grpSpPr>
          <a:xfrm>
            <a:off x="5929313" y="3927475"/>
            <a:ext cx="119062" cy="439738"/>
            <a:chOff x="0" y="0"/>
            <a:chExt cx="203" cy="567"/>
          </a:xfrm>
        </p:grpSpPr>
        <p:grpSp>
          <p:nvGrpSpPr>
            <p:cNvPr id="26676" name="Group 12"/>
            <p:cNvGrpSpPr/>
            <p:nvPr/>
          </p:nvGrpSpPr>
          <p:grpSpPr>
            <a:xfrm>
              <a:off x="47" y="245"/>
              <a:ext cx="108" cy="322"/>
              <a:chOff x="0" y="0"/>
              <a:chExt cx="567" cy="1701"/>
            </a:xfrm>
          </p:grpSpPr>
          <p:sp>
            <p:nvSpPr>
              <p:cNvPr id="26677" name="AutoShape 13"/>
              <p:cNvSpPr/>
              <p:nvPr/>
            </p:nvSpPr>
            <p:spPr>
              <a:xfrm rot="5400000">
                <a:off x="-726"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78" name="AutoShape 14"/>
              <p:cNvSpPr/>
              <p:nvPr/>
            </p:nvSpPr>
            <p:spPr>
              <a:xfrm rot="5400000">
                <a:off x="-409" y="725"/>
                <a:ext cx="1701" cy="250"/>
              </a:xfrm>
              <a:prstGeom prst="roundRect">
                <a:avLst>
                  <a:gd name="adj" fmla="val 16667"/>
                </a:avLst>
              </a:prstGeom>
              <a:solidFill>
                <a:srgbClr val="000000"/>
              </a:solidFill>
              <a:ln w="9525">
                <a:noFill/>
              </a:ln>
            </p:spPr>
            <p:txBody>
              <a:bodyPr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sp>
          <p:nvSpPr>
            <p:cNvPr id="26679" name="AutoShape 15"/>
            <p:cNvSpPr/>
            <p:nvPr/>
          </p:nvSpPr>
          <p:spPr>
            <a:xfrm rot="10800000">
              <a:off x="0" y="125"/>
              <a:ext cx="203" cy="206"/>
            </a:xfrm>
            <a:prstGeom prst="roundRect">
              <a:avLst>
                <a:gd name="adj" fmla="val 16667"/>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sp>
          <p:nvSpPr>
            <p:cNvPr id="26680" name="AutoShape 16"/>
            <p:cNvSpPr/>
            <p:nvPr/>
          </p:nvSpPr>
          <p:spPr>
            <a:xfrm rot="8100000">
              <a:off x="49" y="0"/>
              <a:ext cx="105" cy="107"/>
            </a:xfrm>
            <a:prstGeom prst="roundRect">
              <a:avLst>
                <a:gd name="adj" fmla="val 50000"/>
              </a:avLst>
            </a:prstGeom>
            <a:solidFill>
              <a:srgbClr val="000000"/>
            </a:solidFill>
            <a:ln w="9525">
              <a:noFill/>
            </a:ln>
          </p:spPr>
          <p:txBody>
            <a:bodyPr rot="10800000" wrap="none" anchor="ctr"/>
            <a:p>
              <a:pPr algn="ctr" latinLnBrk="1">
                <a:buClr>
                  <a:srgbClr val="BBE0E3"/>
                </a:buClr>
                <a:buSzPct val="60000"/>
                <a:buFont typeface="Wingdings" panose="05000000000000000000" pitchFamily="2" charset="2"/>
                <a:buNone/>
              </a:pPr>
              <a:endParaRPr lang="zh-CN" altLang="en-US" sz="1400" dirty="0">
                <a:solidFill>
                  <a:srgbClr val="000000"/>
                </a:solidFill>
                <a:latin typeface="Gulim" pitchFamily="34" charset="-127"/>
                <a:ea typeface="Gulim" pitchFamily="34" charset="-127"/>
                <a:sym typeface="Gulim" pitchFamily="34" charset="-127"/>
              </a:endParaRPr>
            </a:p>
          </p:txBody>
        </p:sp>
      </p:grpSp>
      <p:sp>
        <p:nvSpPr>
          <p:cNvPr id="26681" name="AutoShape 71"/>
          <p:cNvSpPr/>
          <p:nvPr/>
        </p:nvSpPr>
        <p:spPr>
          <a:xfrm>
            <a:off x="6300788" y="4152900"/>
            <a:ext cx="1846262" cy="371475"/>
          </a:xfrm>
          <a:prstGeom prst="roundRect">
            <a:avLst>
              <a:gd name="adj" fmla="val 5630"/>
            </a:avLst>
          </a:prstGeom>
          <a:gradFill rotWithShape="1">
            <a:gsLst>
              <a:gs pos="0">
                <a:srgbClr val="3399FF"/>
              </a:gs>
              <a:gs pos="100000">
                <a:srgbClr val="0875F8"/>
              </a:gs>
            </a:gsLst>
            <a:lin ang="5400000" scaled="1"/>
            <a:tileRect/>
          </a:gradFill>
          <a:ln w="9525">
            <a:noFill/>
          </a:ln>
        </p:spPr>
        <p:txBody>
          <a:bodyPr wrap="none" anchor="ctr"/>
          <a:p>
            <a:pPr algn="ctr">
              <a:lnSpc>
                <a:spcPct val="120000"/>
              </a:lnSpc>
              <a:spcBef>
                <a:spcPct val="20000"/>
              </a:spcBef>
              <a:buClr>
                <a:srgbClr val="E1B40C"/>
              </a:buClr>
              <a:buFont typeface="微软雅黑" panose="020B0503020204020204" pitchFamily="34" charset="-122"/>
              <a:buNone/>
            </a:pPr>
            <a:r>
              <a:rPr lang="zh-CN" altLang="en-US" sz="2200" b="1" dirty="0">
                <a:solidFill>
                  <a:srgbClr val="FFFFFF"/>
                </a:solidFill>
                <a:latin typeface="宋体" panose="02010600030101010101" pitchFamily="2" charset="-122"/>
                <a:ea typeface="宋体" panose="02010600030101010101" pitchFamily="2" charset="-122"/>
                <a:sym typeface="Arial" panose="020B0604020202020204" pitchFamily="34" charset="0"/>
              </a:rPr>
              <a:t>后勤社会化</a:t>
            </a:r>
            <a:endParaRPr lang="zh-CN" altLang="en-US" sz="2200" b="1" dirty="0">
              <a:solidFill>
                <a:srgbClr val="FFFFFF"/>
              </a:solidFill>
              <a:latin typeface="宋体" panose="02010600030101010101" pitchFamily="2" charset="-122"/>
              <a:ea typeface="宋体" panose="02010600030101010101" pitchFamily="2" charset="-122"/>
              <a:sym typeface="Arial" panose="020B0604020202020204" pitchFamily="34" charset="0"/>
            </a:endParaRPr>
          </a:p>
        </p:txBody>
      </p:sp>
      <p:sp>
        <p:nvSpPr>
          <p:cNvPr id="26682" name="AutoShape 52"/>
          <p:cNvSpPr/>
          <p:nvPr/>
        </p:nvSpPr>
        <p:spPr>
          <a:xfrm rot="5400000">
            <a:off x="1633538" y="1731963"/>
            <a:ext cx="304800" cy="284162"/>
          </a:xfrm>
          <a:prstGeom prst="triangle">
            <a:avLst>
              <a:gd name="adj" fmla="val 50000"/>
            </a:avLst>
          </a:prstGeom>
          <a:solidFill>
            <a:srgbClr val="0E58C4"/>
          </a:solidFill>
          <a:ln w="19050" cap="flat" cmpd="sng">
            <a:solidFill>
              <a:srgbClr val="0E58C4"/>
            </a:solidFill>
            <a:prstDash val="solid"/>
            <a:miter/>
            <a:headEnd type="none" w="med" len="med"/>
            <a:tailEnd type="none" w="med" len="med"/>
          </a:ln>
        </p:spPr>
        <p:txBody>
          <a:bodyPr rot="10800000" wrap="none" lIns="87313" tIns="44450" rIns="87313" bIns="44450" anchor="ctr"/>
          <a:p>
            <a:pPr>
              <a:buClr>
                <a:srgbClr val="BBE0E3"/>
              </a:buClr>
              <a:buSzPct val="60000"/>
              <a:buFont typeface="Wingdings" panose="05000000000000000000" pitchFamily="2" charset="2"/>
              <a:buNone/>
            </a:pPr>
            <a:endParaRPr lang="zh-CN" altLang="en-US" sz="1600" dirty="0">
              <a:solidFill>
                <a:srgbClr val="FFFFFF"/>
              </a:solidFill>
              <a:latin typeface="Arial" panose="020B0604020202020204" pitchFamily="34" charset="0"/>
              <a:ea typeface="PMingLiU" pitchFamily="18" charset="-120"/>
              <a:sym typeface="Arial" panose="020B0604020202020204" pitchFamily="34" charset="0"/>
            </a:endParaRPr>
          </a:p>
        </p:txBody>
      </p:sp>
      <p:sp>
        <p:nvSpPr>
          <p:cNvPr id="26683" name="Text Box 64"/>
          <p:cNvSpPr txBox="1"/>
          <p:nvPr/>
        </p:nvSpPr>
        <p:spPr>
          <a:xfrm>
            <a:off x="1751013" y="5670550"/>
            <a:ext cx="5859462" cy="461963"/>
          </a:xfrm>
          <a:prstGeom prst="rect">
            <a:avLst/>
          </a:prstGeom>
          <a:noFill/>
          <a:ln w="9525">
            <a:noFill/>
          </a:ln>
        </p:spPr>
        <p:txBody>
          <a:bodyPr anchor="t">
            <a:spAutoFit/>
          </a:bodyPr>
          <a:p>
            <a:r>
              <a:rPr lang="zh-CN" altLang="en-US" sz="2400" b="1" dirty="0">
                <a:solidFill>
                  <a:srgbClr val="FF0000"/>
                </a:solidFill>
                <a:latin typeface="宋体" panose="02010600030101010101" pitchFamily="2" charset="-122"/>
                <a:ea typeface="宋体" panose="02010600030101010101" pitchFamily="2" charset="-122"/>
              </a:rPr>
              <a:t>被誉为中国高等教育改革的 “</a:t>
            </a:r>
            <a:r>
              <a:rPr lang="zh-CN" altLang="en-US" sz="2400" b="1" dirty="0">
                <a:solidFill>
                  <a:srgbClr val="0000FF"/>
                </a:solidFill>
                <a:latin typeface="宋体" panose="02010600030101010101" pitchFamily="2" charset="-122"/>
                <a:ea typeface="宋体" panose="02010600030101010101" pitchFamily="2" charset="-122"/>
              </a:rPr>
              <a:t>小岗村</a:t>
            </a:r>
            <a:r>
              <a:rPr lang="zh-CN" altLang="en-US" sz="2400" b="1" dirty="0">
                <a:solidFill>
                  <a:srgbClr val="FF0000"/>
                </a:solidFill>
                <a:latin typeface="宋体" panose="02010600030101010101" pitchFamily="2" charset="-122"/>
                <a:ea typeface="宋体" panose="02010600030101010101" pitchFamily="2" charset="-122"/>
              </a:rPr>
              <a:t>”！</a:t>
            </a:r>
            <a:endParaRPr lang="zh-CN" altLang="en-US" sz="2400" b="1" dirty="0">
              <a:solidFill>
                <a:srgbClr val="FF0000"/>
              </a:solidFill>
              <a:latin typeface="宋体" panose="02010600030101010101" pitchFamily="2" charset="-122"/>
              <a:ea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Rectangle 13"/>
          <p:cNvSpPr txBox="1"/>
          <p:nvPr/>
        </p:nvSpPr>
        <p:spPr>
          <a:xfrm>
            <a:off x="539750" y="620713"/>
            <a:ext cx="5854700"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grpSp>
        <p:nvGrpSpPr>
          <p:cNvPr id="27650" name="组合 77"/>
          <p:cNvGrpSpPr/>
          <p:nvPr/>
        </p:nvGrpSpPr>
        <p:grpSpPr>
          <a:xfrm>
            <a:off x="3817938" y="3060700"/>
            <a:ext cx="452437" cy="701675"/>
            <a:chOff x="0" y="0"/>
            <a:chExt cx="603250" cy="699770"/>
          </a:xfrm>
        </p:grpSpPr>
        <p:sp>
          <p:nvSpPr>
            <p:cNvPr id="6" name="六边形 78"/>
            <p:cNvSpPr>
              <a:spLocks noChangeArrowheads="1"/>
            </p:cNvSpPr>
            <p:nvPr/>
          </p:nvSpPr>
          <p:spPr bwMode="auto">
            <a:xfrm rot="5400000">
              <a:off x="-48260"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7" name="文本框 79"/>
            <p:cNvSpPr txBox="1">
              <a:spLocks noChangeArrowheads="1"/>
            </p:cNvSpPr>
            <p:nvPr/>
          </p:nvSpPr>
          <p:spPr bwMode="auto">
            <a:xfrm>
              <a:off x="16933" y="150404"/>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2</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7653" name="文本框 80"/>
          <p:cNvSpPr txBox="1"/>
          <p:nvPr/>
        </p:nvSpPr>
        <p:spPr>
          <a:xfrm>
            <a:off x="534988" y="1379538"/>
            <a:ext cx="3357562" cy="1463675"/>
          </a:xfrm>
          <a:prstGeom prst="rect">
            <a:avLst/>
          </a:prstGeom>
          <a:noFill/>
          <a:ln w="9525">
            <a:noFill/>
          </a:ln>
        </p:spPr>
        <p:txBody>
          <a:bodyPr anchor="t">
            <a:spAutoFit/>
          </a:bodyPr>
          <a:p>
            <a:pPr>
              <a:lnSpc>
                <a:spcPct val="125000"/>
              </a:lnSpc>
            </a:pPr>
            <a:r>
              <a:rPr lang="zh-CN" altLang="en-US" sz="2400" b="1" dirty="0">
                <a:solidFill>
                  <a:srgbClr val="FF3300"/>
                </a:solidFill>
                <a:latin typeface="楷体" panose="02010609060101010101" pitchFamily="49" charset="-122"/>
                <a:ea typeface="楷体" panose="02010609060101010101" pitchFamily="49" charset="-122"/>
              </a:rPr>
              <a:t>国家首批“卓越工程师教育培养计划”试点高校</a:t>
            </a:r>
            <a:r>
              <a:rPr lang="zh-CN" altLang="en-US" sz="2200" dirty="0">
                <a:solidFill>
                  <a:srgbClr val="0000FF"/>
                </a:solidFill>
                <a:latin typeface="Arial" panose="020B0604020202020204" pitchFamily="34" charset="0"/>
                <a:ea typeface="宋体" panose="02010600030101010101" pitchFamily="2" charset="-122"/>
              </a:rPr>
              <a:t>（</a:t>
            </a:r>
            <a:r>
              <a:rPr lang="zh-CN" altLang="en-US" sz="2200" b="1" dirty="0">
                <a:solidFill>
                  <a:srgbClr val="0000FF"/>
                </a:solidFill>
                <a:latin typeface="Arial" panose="020B0604020202020204" pitchFamily="34" charset="0"/>
                <a:ea typeface="宋体" panose="02010600030101010101" pitchFamily="2" charset="-122"/>
              </a:rPr>
              <a:t>全国</a:t>
            </a:r>
            <a:r>
              <a:rPr lang="en-US" altLang="zh-CN" sz="2200" b="1" dirty="0">
                <a:solidFill>
                  <a:srgbClr val="0000FF"/>
                </a:solidFill>
                <a:latin typeface="Arial" panose="020B0604020202020204" pitchFamily="34" charset="0"/>
                <a:ea typeface="宋体" panose="02010600030101010101" pitchFamily="2" charset="-122"/>
              </a:rPr>
              <a:t>61</a:t>
            </a:r>
            <a:r>
              <a:rPr lang="zh-CN" altLang="en-US" sz="2200" b="1" dirty="0">
                <a:solidFill>
                  <a:srgbClr val="0000FF"/>
                </a:solidFill>
                <a:latin typeface="Arial" panose="020B0604020202020204" pitchFamily="34" charset="0"/>
                <a:ea typeface="宋体" panose="02010600030101010101" pitchFamily="2" charset="-122"/>
              </a:rPr>
              <a:t>所</a:t>
            </a:r>
            <a:r>
              <a:rPr lang="zh-CN" altLang="en-US" sz="2200" dirty="0">
                <a:solidFill>
                  <a:srgbClr val="0000FF"/>
                </a:solidFill>
                <a:latin typeface="Arial" panose="020B0604020202020204" pitchFamily="34" charset="0"/>
                <a:ea typeface="宋体" panose="02010600030101010101" pitchFamily="2" charset="-122"/>
              </a:rPr>
              <a:t>）</a:t>
            </a:r>
            <a:endParaRPr lang="zh-CN" altLang="en-US" sz="2200" dirty="0">
              <a:solidFill>
                <a:srgbClr val="0000FF"/>
              </a:solidFill>
              <a:latin typeface="Arial" panose="020B0604020202020204" pitchFamily="34" charset="0"/>
              <a:ea typeface="Arial" panose="020B0604020202020204" pitchFamily="34" charset="0"/>
            </a:endParaRPr>
          </a:p>
        </p:txBody>
      </p:sp>
      <p:sp>
        <p:nvSpPr>
          <p:cNvPr id="27654" name="文本框 88"/>
          <p:cNvSpPr txBox="1"/>
          <p:nvPr/>
        </p:nvSpPr>
        <p:spPr>
          <a:xfrm>
            <a:off x="500063" y="2819400"/>
            <a:ext cx="3338512" cy="1920875"/>
          </a:xfrm>
          <a:prstGeom prst="rect">
            <a:avLst/>
          </a:prstGeom>
          <a:noFill/>
          <a:ln w="9525">
            <a:noFill/>
          </a:ln>
        </p:spPr>
        <p:txBody>
          <a:bodyPr anchor="t">
            <a:spAutoFit/>
          </a:bodyPr>
          <a:p>
            <a:pPr>
              <a:lnSpc>
                <a:spcPct val="125000"/>
              </a:lnSpc>
            </a:pPr>
            <a:r>
              <a:rPr lang="zh-CN" altLang="en-US" sz="2400" b="1" dirty="0">
                <a:solidFill>
                  <a:srgbClr val="FF3300"/>
                </a:solidFill>
                <a:latin typeface="楷体" panose="02010609060101010101" pitchFamily="49" charset="-122"/>
                <a:ea typeface="楷体" panose="02010609060101010101" pitchFamily="49" charset="-122"/>
              </a:rPr>
              <a:t>首批“服务国家特殊需求人才培养项目”培养硕士专业学位研究生试点工作单位</a:t>
            </a:r>
            <a:r>
              <a:rPr lang="zh-CN" altLang="en-US" sz="2200" dirty="0">
                <a:solidFill>
                  <a:srgbClr val="0000FF"/>
                </a:solidFill>
                <a:latin typeface="Arial" panose="020B0604020202020204" pitchFamily="34" charset="0"/>
                <a:ea typeface="宋体" panose="02010600030101010101" pitchFamily="2" charset="-122"/>
              </a:rPr>
              <a:t>（</a:t>
            </a:r>
            <a:r>
              <a:rPr lang="zh-CN" altLang="en-US" sz="2200" b="1" dirty="0">
                <a:solidFill>
                  <a:srgbClr val="0000FF"/>
                </a:solidFill>
                <a:latin typeface="Arial" panose="020B0604020202020204" pitchFamily="34" charset="0"/>
                <a:ea typeface="宋体" panose="02010600030101010101" pitchFamily="2" charset="-122"/>
              </a:rPr>
              <a:t>全国53所</a:t>
            </a:r>
            <a:r>
              <a:rPr lang="zh-CN" altLang="en-US" sz="2200" dirty="0">
                <a:solidFill>
                  <a:srgbClr val="0000FF"/>
                </a:solidFill>
                <a:latin typeface="Arial" panose="020B0604020202020204" pitchFamily="34" charset="0"/>
                <a:ea typeface="宋体" panose="02010600030101010101" pitchFamily="2" charset="-122"/>
              </a:rPr>
              <a:t>）</a:t>
            </a:r>
            <a:endParaRPr lang="zh-CN" altLang="en-US" sz="2200" dirty="0">
              <a:solidFill>
                <a:srgbClr val="0000FF"/>
              </a:solidFill>
              <a:latin typeface="Arial" panose="020B0604020202020204" pitchFamily="34" charset="0"/>
              <a:ea typeface="Arial" panose="020B0604020202020204" pitchFamily="34" charset="0"/>
            </a:endParaRPr>
          </a:p>
        </p:txBody>
      </p:sp>
      <p:sp>
        <p:nvSpPr>
          <p:cNvPr id="27655" name="文本框 96"/>
          <p:cNvSpPr txBox="1"/>
          <p:nvPr/>
        </p:nvSpPr>
        <p:spPr>
          <a:xfrm>
            <a:off x="500063" y="4826000"/>
            <a:ext cx="3363912" cy="1006475"/>
          </a:xfrm>
          <a:prstGeom prst="rect">
            <a:avLst/>
          </a:prstGeom>
          <a:noFill/>
          <a:ln w="9525">
            <a:noFill/>
          </a:ln>
        </p:spPr>
        <p:txBody>
          <a:bodyPr anchor="t">
            <a:spAutoFit/>
          </a:bodyPr>
          <a:p>
            <a:pPr>
              <a:lnSpc>
                <a:spcPct val="125000"/>
              </a:lnSpc>
            </a:pPr>
            <a:r>
              <a:rPr lang="zh-CN" altLang="en-US" sz="2400" b="1" dirty="0">
                <a:solidFill>
                  <a:srgbClr val="FF3300"/>
                </a:solidFill>
                <a:latin typeface="楷体" panose="02010609060101010101" pitchFamily="49" charset="-122"/>
                <a:ea typeface="楷体" panose="02010609060101010101" pitchFamily="49" charset="-122"/>
                <a:sym typeface="Arial" panose="020B0604020202020204" pitchFamily="34" charset="0"/>
              </a:rPr>
              <a:t>中德共建示范性应用型本科院校</a:t>
            </a:r>
            <a:r>
              <a:rPr lang="zh-CN" altLang="en-US" sz="2200" b="1" dirty="0">
                <a:solidFill>
                  <a:srgbClr val="0000FF"/>
                </a:solidFill>
                <a:latin typeface="Arial" panose="020B0604020202020204" pitchFamily="34" charset="0"/>
                <a:ea typeface="宋体" panose="02010600030101010101" pitchFamily="2" charset="-122"/>
              </a:rPr>
              <a:t>（全国</a:t>
            </a:r>
            <a:r>
              <a:rPr lang="en-US" altLang="zh-CN" sz="2200" b="1" dirty="0">
                <a:solidFill>
                  <a:srgbClr val="0000FF"/>
                </a:solidFill>
                <a:latin typeface="Arial" panose="020B0604020202020204" pitchFamily="34" charset="0"/>
                <a:ea typeface="宋体" panose="02010600030101010101" pitchFamily="2" charset="-122"/>
              </a:rPr>
              <a:t>2</a:t>
            </a:r>
            <a:r>
              <a:rPr lang="zh-CN" altLang="en-US" sz="2200" b="1" dirty="0">
                <a:solidFill>
                  <a:srgbClr val="0000FF"/>
                </a:solidFill>
                <a:latin typeface="Arial" panose="020B0604020202020204" pitchFamily="34" charset="0"/>
                <a:ea typeface="宋体" panose="02010600030101010101" pitchFamily="2" charset="-122"/>
              </a:rPr>
              <a:t>所）</a:t>
            </a:r>
            <a:endParaRPr lang="zh-CN" altLang="en-US" sz="2200" b="1" dirty="0">
              <a:solidFill>
                <a:srgbClr val="0000FF"/>
              </a:solidFill>
              <a:latin typeface="Arial" panose="020B0604020202020204" pitchFamily="34" charset="0"/>
              <a:ea typeface="Arial" panose="020B0604020202020204" pitchFamily="34" charset="0"/>
            </a:endParaRPr>
          </a:p>
        </p:txBody>
      </p:sp>
      <p:sp>
        <p:nvSpPr>
          <p:cNvPr id="27656" name="文本框 80"/>
          <p:cNvSpPr txBox="1"/>
          <p:nvPr/>
        </p:nvSpPr>
        <p:spPr>
          <a:xfrm>
            <a:off x="5367338" y="1335088"/>
            <a:ext cx="3275012" cy="1016000"/>
          </a:xfrm>
          <a:prstGeom prst="rect">
            <a:avLst/>
          </a:prstGeom>
          <a:noFill/>
          <a:ln w="9525">
            <a:noFill/>
          </a:ln>
        </p:spPr>
        <p:txBody>
          <a:bodyPr anchor="t">
            <a:spAutoFit/>
          </a:bodyPr>
          <a:p>
            <a:pPr>
              <a:lnSpc>
                <a:spcPct val="125000"/>
              </a:lnSpc>
            </a:pPr>
            <a:r>
              <a:rPr lang="zh-CN" altLang="en-US" sz="2400" b="1" dirty="0">
                <a:solidFill>
                  <a:srgbClr val="FF3300"/>
                </a:solidFill>
                <a:latin typeface="楷体" panose="02010609060101010101" pitchFamily="49" charset="-122"/>
                <a:ea typeface="楷体" panose="02010609060101010101" pitchFamily="49" charset="-122"/>
                <a:sym typeface="Arial" panose="020B0604020202020204" pitchFamily="34" charset="0"/>
              </a:rPr>
              <a:t>全国应用型本科高校专门委员会副主任单位</a:t>
            </a:r>
            <a:endParaRPr lang="zh-CN" altLang="en-US" sz="2400" b="1" dirty="0">
              <a:solidFill>
                <a:srgbClr val="FF3300"/>
              </a:solidFill>
              <a:latin typeface="楷体" panose="02010609060101010101" pitchFamily="49" charset="-122"/>
              <a:ea typeface="楷体" panose="02010609060101010101" pitchFamily="49" charset="-122"/>
              <a:sym typeface="Arial" panose="020B0604020202020204" pitchFamily="34" charset="0"/>
            </a:endParaRPr>
          </a:p>
        </p:txBody>
      </p:sp>
      <p:sp>
        <p:nvSpPr>
          <p:cNvPr id="27657" name="文本框 88"/>
          <p:cNvSpPr txBox="1"/>
          <p:nvPr/>
        </p:nvSpPr>
        <p:spPr>
          <a:xfrm>
            <a:off x="5446713" y="2471738"/>
            <a:ext cx="3195637" cy="1439862"/>
          </a:xfrm>
          <a:prstGeom prst="rect">
            <a:avLst/>
          </a:prstGeom>
          <a:noFill/>
          <a:ln w="9525">
            <a:noFill/>
          </a:ln>
        </p:spPr>
        <p:txBody>
          <a:bodyPr anchor="t">
            <a:spAutoFit/>
          </a:bodyPr>
          <a:p>
            <a:pPr>
              <a:lnSpc>
                <a:spcPct val="125000"/>
              </a:lnSpc>
            </a:pPr>
            <a:r>
              <a:rPr lang="zh-CN" altLang="en-US" sz="2400" b="1" dirty="0">
                <a:solidFill>
                  <a:srgbClr val="FF3300"/>
                </a:solidFill>
                <a:latin typeface="楷体" panose="02010609060101010101" pitchFamily="49" charset="-122"/>
                <a:ea typeface="楷体" panose="02010609060101010101" pitchFamily="49" charset="-122"/>
                <a:sym typeface="Arial" panose="020B0604020202020204" pitchFamily="34" charset="0"/>
              </a:rPr>
              <a:t>安徽省示范应用型本科高校建设单位</a:t>
            </a:r>
            <a:r>
              <a:rPr lang="zh-CN" altLang="en-US" sz="2200" b="1" dirty="0">
                <a:solidFill>
                  <a:srgbClr val="0000FF"/>
                </a:solidFill>
                <a:latin typeface="Arial" panose="020B0604020202020204" pitchFamily="34" charset="0"/>
                <a:ea typeface="宋体" panose="02010600030101010101" pitchFamily="2" charset="-122"/>
              </a:rPr>
              <a:t>（全省第一名）</a:t>
            </a:r>
            <a:endParaRPr lang="zh-CN" altLang="en-US" sz="2200" b="1" dirty="0">
              <a:solidFill>
                <a:srgbClr val="0000FF"/>
              </a:solidFill>
              <a:latin typeface="Arial" panose="020B0604020202020204" pitchFamily="34" charset="0"/>
              <a:ea typeface="Arial" panose="020B0604020202020204" pitchFamily="34" charset="0"/>
            </a:endParaRPr>
          </a:p>
        </p:txBody>
      </p:sp>
      <p:sp>
        <p:nvSpPr>
          <p:cNvPr id="27658" name="文本框 92"/>
          <p:cNvSpPr txBox="1"/>
          <p:nvPr/>
        </p:nvSpPr>
        <p:spPr>
          <a:xfrm>
            <a:off x="5467350" y="3922713"/>
            <a:ext cx="3195638" cy="1016000"/>
          </a:xfrm>
          <a:prstGeom prst="rect">
            <a:avLst/>
          </a:prstGeom>
          <a:noFill/>
          <a:ln w="9525">
            <a:noFill/>
          </a:ln>
        </p:spPr>
        <p:txBody>
          <a:bodyPr anchor="t">
            <a:spAutoFit/>
          </a:bodyPr>
          <a:p>
            <a:pPr>
              <a:lnSpc>
                <a:spcPct val="125000"/>
              </a:lnSpc>
            </a:pPr>
            <a:r>
              <a:rPr lang="zh-CN" altLang="en-US" sz="2400" b="1" dirty="0">
                <a:solidFill>
                  <a:srgbClr val="FF3300"/>
                </a:solidFill>
                <a:latin typeface="楷体" panose="02010609060101010101" pitchFamily="49" charset="-122"/>
                <a:ea typeface="楷体" panose="02010609060101010101" pitchFamily="49" charset="-122"/>
                <a:sym typeface="Arial" panose="020B0604020202020204" pitchFamily="34" charset="0"/>
              </a:rPr>
              <a:t>安徽省应用型本科高校联盟常任主席单位</a:t>
            </a:r>
            <a:endParaRPr lang="zh-CN" altLang="en-US" sz="2400" b="1" dirty="0">
              <a:solidFill>
                <a:srgbClr val="FF3300"/>
              </a:solidFill>
              <a:latin typeface="楷体" panose="02010609060101010101" pitchFamily="49" charset="-122"/>
              <a:ea typeface="楷体" panose="02010609060101010101" pitchFamily="49" charset="-122"/>
              <a:sym typeface="Arial" panose="020B0604020202020204" pitchFamily="34" charset="0"/>
            </a:endParaRPr>
          </a:p>
        </p:txBody>
      </p:sp>
      <p:sp>
        <p:nvSpPr>
          <p:cNvPr id="27659" name="矩形 30"/>
          <p:cNvSpPr/>
          <p:nvPr/>
        </p:nvSpPr>
        <p:spPr>
          <a:xfrm>
            <a:off x="4310063" y="2517775"/>
            <a:ext cx="530225" cy="2432050"/>
          </a:xfrm>
          <a:prstGeom prst="rect">
            <a:avLst/>
          </a:prstGeom>
          <a:noFill/>
          <a:ln w="9525">
            <a:noFill/>
          </a:ln>
        </p:spPr>
        <p:txBody>
          <a:bodyPr anchor="t">
            <a:spAutoFit/>
          </a:bodyPr>
          <a:p>
            <a:pPr algn="ctr"/>
            <a:r>
              <a:rPr lang="zh-CN" altLang="en-US" sz="3200" b="1" dirty="0">
                <a:solidFill>
                  <a:srgbClr val="0070C0"/>
                </a:solidFill>
                <a:latin typeface="宋体" panose="02010600030101010101" pitchFamily="2" charset="-122"/>
                <a:ea typeface="黑体" panose="02010609060101010101" pitchFamily="49" charset="-122"/>
              </a:rPr>
              <a:t>学院</a:t>
            </a:r>
            <a:endParaRPr lang="zh-CN" altLang="en-US" sz="3200" b="1" dirty="0">
              <a:solidFill>
                <a:srgbClr val="0070C0"/>
              </a:solidFill>
              <a:latin typeface="宋体" panose="02010600030101010101" pitchFamily="2" charset="-122"/>
              <a:ea typeface="黑体" panose="02010609060101010101" pitchFamily="49" charset="-122"/>
            </a:endParaRPr>
          </a:p>
          <a:p>
            <a:pPr algn="ctr"/>
            <a:r>
              <a:rPr lang="zh-CN" altLang="en-US" sz="3200" b="1" dirty="0">
                <a:solidFill>
                  <a:srgbClr val="0070C0"/>
                </a:solidFill>
                <a:latin typeface="宋体" panose="02010600030101010101" pitchFamily="2" charset="-122"/>
                <a:ea typeface="黑体" panose="02010609060101010101" pitchFamily="49" charset="-122"/>
              </a:rPr>
              <a:t>情况</a:t>
            </a:r>
            <a:endParaRPr lang="zh-CN" altLang="en-US" sz="3200" b="1" dirty="0">
              <a:solidFill>
                <a:srgbClr val="0070C0"/>
              </a:solidFill>
              <a:latin typeface="宋体" panose="02010600030101010101" pitchFamily="2" charset="-122"/>
              <a:ea typeface="黑体" panose="02010609060101010101" pitchFamily="49" charset="-122"/>
            </a:endParaRPr>
          </a:p>
          <a:p>
            <a:pPr algn="ctr"/>
            <a:endParaRPr lang="zh-CN" altLang="en-US" sz="2400" b="1" dirty="0">
              <a:solidFill>
                <a:srgbClr val="000000"/>
              </a:solidFill>
              <a:latin typeface="宋体" panose="02010600030101010101" pitchFamily="2" charset="-122"/>
              <a:ea typeface="黑体" panose="02010609060101010101" pitchFamily="49" charset="-122"/>
            </a:endParaRPr>
          </a:p>
        </p:txBody>
      </p:sp>
      <p:grpSp>
        <p:nvGrpSpPr>
          <p:cNvPr id="27660" name="组合 77"/>
          <p:cNvGrpSpPr/>
          <p:nvPr/>
        </p:nvGrpSpPr>
        <p:grpSpPr>
          <a:xfrm>
            <a:off x="3805238" y="1550988"/>
            <a:ext cx="452437" cy="701675"/>
            <a:chOff x="0" y="0"/>
            <a:chExt cx="603250" cy="699770"/>
          </a:xfrm>
        </p:grpSpPr>
        <p:sp>
          <p:nvSpPr>
            <p:cNvPr id="35" name="六边形 78"/>
            <p:cNvSpPr>
              <a:spLocks noChangeArrowheads="1"/>
            </p:cNvSpPr>
            <p:nvPr/>
          </p:nvSpPr>
          <p:spPr bwMode="auto">
            <a:xfrm rot="5400000">
              <a:off x="-48260"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6" name="文本框 79"/>
            <p:cNvSpPr txBox="1">
              <a:spLocks noChangeArrowheads="1"/>
            </p:cNvSpPr>
            <p:nvPr/>
          </p:nvSpPr>
          <p:spPr bwMode="auto">
            <a:xfrm>
              <a:off x="16933" y="150403"/>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1</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7663" name="组合 77"/>
          <p:cNvGrpSpPr/>
          <p:nvPr/>
        </p:nvGrpSpPr>
        <p:grpSpPr>
          <a:xfrm>
            <a:off x="3848100" y="4938713"/>
            <a:ext cx="452438" cy="701675"/>
            <a:chOff x="0" y="0"/>
            <a:chExt cx="603250" cy="699770"/>
          </a:xfrm>
        </p:grpSpPr>
        <p:sp>
          <p:nvSpPr>
            <p:cNvPr id="38" name="六边形 78"/>
            <p:cNvSpPr>
              <a:spLocks noChangeArrowheads="1"/>
            </p:cNvSpPr>
            <p:nvPr/>
          </p:nvSpPr>
          <p:spPr bwMode="auto">
            <a:xfrm rot="5400000">
              <a:off x="-48261"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9" name="文本框 79"/>
            <p:cNvSpPr txBox="1">
              <a:spLocks noChangeArrowheads="1"/>
            </p:cNvSpPr>
            <p:nvPr/>
          </p:nvSpPr>
          <p:spPr bwMode="auto">
            <a:xfrm>
              <a:off x="16933" y="150403"/>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3</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7666" name="组合 77"/>
          <p:cNvGrpSpPr/>
          <p:nvPr/>
        </p:nvGrpSpPr>
        <p:grpSpPr>
          <a:xfrm>
            <a:off x="4903788" y="1493838"/>
            <a:ext cx="452437" cy="701675"/>
            <a:chOff x="0" y="0"/>
            <a:chExt cx="603250" cy="699770"/>
          </a:xfrm>
        </p:grpSpPr>
        <p:sp>
          <p:nvSpPr>
            <p:cNvPr id="41" name="六边形 78"/>
            <p:cNvSpPr>
              <a:spLocks noChangeArrowheads="1"/>
            </p:cNvSpPr>
            <p:nvPr/>
          </p:nvSpPr>
          <p:spPr bwMode="auto">
            <a:xfrm rot="5400000">
              <a:off x="-48260"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42" name="文本框 79"/>
            <p:cNvSpPr txBox="1">
              <a:spLocks noChangeArrowheads="1"/>
            </p:cNvSpPr>
            <p:nvPr/>
          </p:nvSpPr>
          <p:spPr bwMode="auto">
            <a:xfrm>
              <a:off x="16933" y="150403"/>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4</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7669" name="组合 77"/>
          <p:cNvGrpSpPr/>
          <p:nvPr/>
        </p:nvGrpSpPr>
        <p:grpSpPr>
          <a:xfrm>
            <a:off x="4941888" y="2755900"/>
            <a:ext cx="452437" cy="701675"/>
            <a:chOff x="0" y="0"/>
            <a:chExt cx="603250" cy="699770"/>
          </a:xfrm>
        </p:grpSpPr>
        <p:sp>
          <p:nvSpPr>
            <p:cNvPr id="44" name="六边形 78"/>
            <p:cNvSpPr>
              <a:spLocks noChangeArrowheads="1"/>
            </p:cNvSpPr>
            <p:nvPr/>
          </p:nvSpPr>
          <p:spPr bwMode="auto">
            <a:xfrm rot="5400000">
              <a:off x="-48260"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45" name="文本框 79"/>
            <p:cNvSpPr txBox="1">
              <a:spLocks noChangeArrowheads="1"/>
            </p:cNvSpPr>
            <p:nvPr/>
          </p:nvSpPr>
          <p:spPr bwMode="auto">
            <a:xfrm>
              <a:off x="16933" y="150404"/>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5</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7672" name="组合 77"/>
          <p:cNvGrpSpPr/>
          <p:nvPr/>
        </p:nvGrpSpPr>
        <p:grpSpPr>
          <a:xfrm>
            <a:off x="4991100" y="4103688"/>
            <a:ext cx="452438" cy="701675"/>
            <a:chOff x="0" y="0"/>
            <a:chExt cx="603250" cy="699770"/>
          </a:xfrm>
        </p:grpSpPr>
        <p:sp>
          <p:nvSpPr>
            <p:cNvPr id="47" name="六边形 78"/>
            <p:cNvSpPr>
              <a:spLocks noChangeArrowheads="1"/>
            </p:cNvSpPr>
            <p:nvPr/>
          </p:nvSpPr>
          <p:spPr bwMode="auto">
            <a:xfrm rot="5400000">
              <a:off x="-48261"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48" name="文本框 79"/>
            <p:cNvSpPr txBox="1">
              <a:spLocks noChangeArrowheads="1"/>
            </p:cNvSpPr>
            <p:nvPr/>
          </p:nvSpPr>
          <p:spPr bwMode="auto">
            <a:xfrm>
              <a:off x="16933" y="150403"/>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6</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49" name="文本框 96"/>
          <p:cNvSpPr txBox="1">
            <a:spLocks noChangeArrowheads="1"/>
          </p:cNvSpPr>
          <p:nvPr/>
        </p:nvSpPr>
        <p:spPr bwMode="auto">
          <a:xfrm>
            <a:off x="5473700" y="4876800"/>
            <a:ext cx="31829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rgbClr val="FF3300"/>
                </a:solidFill>
                <a:effectLst/>
                <a:uLnTx/>
                <a:uFillTx/>
                <a:latin typeface="楷体" panose="02010609060101010101" pitchFamily="49" charset="-122"/>
                <a:ea typeface="楷体" panose="02010609060101010101" pitchFamily="49" charset="-122"/>
                <a:cs typeface="+mn-cs"/>
                <a:sym typeface="Arial" panose="020B0604020202020204" pitchFamily="34" charset="0"/>
              </a:rPr>
              <a:t>长三角应用型本科高校联盟牵头单位</a:t>
            </a:r>
            <a:r>
              <a:rPr kumimoji="0" lang="zh-CN" altLang="en-US" sz="22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sym typeface="+mn-ea"/>
              </a:rPr>
              <a:t>（三省一市教育厅）</a:t>
            </a:r>
            <a:endPar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sym typeface="+mn-ea"/>
            </a:endParaRPr>
          </a:p>
        </p:txBody>
      </p:sp>
      <p:grpSp>
        <p:nvGrpSpPr>
          <p:cNvPr id="27676" name="组合 77"/>
          <p:cNvGrpSpPr/>
          <p:nvPr/>
        </p:nvGrpSpPr>
        <p:grpSpPr>
          <a:xfrm>
            <a:off x="5008563" y="5053013"/>
            <a:ext cx="452437" cy="701675"/>
            <a:chOff x="0" y="0"/>
            <a:chExt cx="603250" cy="699770"/>
          </a:xfrm>
        </p:grpSpPr>
        <p:sp>
          <p:nvSpPr>
            <p:cNvPr id="51" name="六边形 78"/>
            <p:cNvSpPr>
              <a:spLocks noChangeArrowheads="1"/>
            </p:cNvSpPr>
            <p:nvPr/>
          </p:nvSpPr>
          <p:spPr bwMode="auto">
            <a:xfrm rot="5400000">
              <a:off x="-48260" y="48260"/>
              <a:ext cx="699770" cy="603250"/>
            </a:xfrm>
            <a:prstGeom prst="hexagon">
              <a:avLst>
                <a:gd name="adj" fmla="val 24999"/>
                <a:gd name="vf" fmla="val 11547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52" name="文本框 79"/>
            <p:cNvSpPr txBox="1">
              <a:spLocks noChangeArrowheads="1"/>
            </p:cNvSpPr>
            <p:nvPr/>
          </p:nvSpPr>
          <p:spPr bwMode="auto">
            <a:xfrm>
              <a:off x="16933" y="150403"/>
              <a:ext cx="569383" cy="3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7</a:t>
              </a:r>
              <a:endParaRPr kumimoji="0" lang="zh-CN" altLang="en-US" sz="2000" b="0"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grpSp>
        <p:nvGrpSpPr>
          <p:cNvPr id="28674" name="组合 3"/>
          <p:cNvGrpSpPr/>
          <p:nvPr/>
        </p:nvGrpSpPr>
        <p:grpSpPr>
          <a:xfrm>
            <a:off x="568325" y="2349500"/>
            <a:ext cx="7820025" cy="3394075"/>
            <a:chOff x="149225" y="2692502"/>
            <a:chExt cx="11746401" cy="3762624"/>
          </a:xfrm>
        </p:grpSpPr>
        <p:pic>
          <p:nvPicPr>
            <p:cNvPr id="53" name="Picture 2"/>
            <p:cNvPicPr>
              <a:picLocks noChangeAspect="1"/>
            </p:cNvPicPr>
            <p:nvPr/>
          </p:nvPicPr>
          <p:blipFill>
            <a:blip r:embed="rId1" cstate="print"/>
            <a:stretch>
              <a:fillRect/>
            </a:stretch>
          </p:blipFill>
          <p:spPr>
            <a:xfrm>
              <a:off x="3265440" y="2692502"/>
              <a:ext cx="5640935" cy="3762624"/>
            </a:xfrm>
            <a:prstGeom prst="rect">
              <a:avLst/>
            </a:prstGeom>
            <a:noFill/>
            <a:ln w="9525">
              <a:noFill/>
            </a:ln>
            <a:effectLst>
              <a:glow rad="139700">
                <a:srgbClr val="BA88C2">
                  <a:satMod val="175000"/>
                  <a:alpha val="40000"/>
                </a:srgbClr>
              </a:glow>
              <a:outerShdw blurRad="50800" dist="38100" dir="5400000" algn="t" rotWithShape="0">
                <a:prstClr val="black">
                  <a:alpha val="40000"/>
                </a:prstClr>
              </a:outerShdw>
            </a:effectLst>
          </p:spPr>
        </p:pic>
        <p:pic>
          <p:nvPicPr>
            <p:cNvPr id="54" name="Picture 5"/>
            <p:cNvPicPr>
              <a:picLocks noChangeAspect="1"/>
            </p:cNvPicPr>
            <p:nvPr/>
          </p:nvPicPr>
          <p:blipFill>
            <a:blip r:embed="rId2" cstate="print"/>
            <a:stretch>
              <a:fillRect/>
            </a:stretch>
          </p:blipFill>
          <p:spPr>
            <a:xfrm>
              <a:off x="9364340" y="2881948"/>
              <a:ext cx="2531286" cy="2932593"/>
            </a:xfrm>
            <a:prstGeom prst="rect">
              <a:avLst/>
            </a:prstGeom>
            <a:noFill/>
            <a:ln w="9525">
              <a:noFill/>
            </a:ln>
            <a:effectLst>
              <a:glow rad="101600">
                <a:srgbClr val="9D9394">
                  <a:satMod val="175000"/>
                  <a:alpha val="40000"/>
                </a:srgbClr>
              </a:glow>
            </a:effectLst>
          </p:spPr>
        </p:pic>
        <p:pic>
          <p:nvPicPr>
            <p:cNvPr id="28677" name="图片 2" descr="德国副本"/>
            <p:cNvPicPr>
              <a:picLocks noChangeAspect="1"/>
            </p:cNvPicPr>
            <p:nvPr/>
          </p:nvPicPr>
          <p:blipFill>
            <a:blip r:embed="rId3"/>
            <a:srcRect l="11249" t="16846" r="10461" b="27255"/>
            <a:stretch>
              <a:fillRect/>
            </a:stretch>
          </p:blipFill>
          <p:spPr>
            <a:xfrm>
              <a:off x="149225" y="2881313"/>
              <a:ext cx="2560638" cy="2951162"/>
            </a:xfrm>
            <a:prstGeom prst="rect">
              <a:avLst/>
            </a:prstGeom>
            <a:noFill/>
            <a:ln w="15875" cap="flat" cmpd="sng">
              <a:solidFill>
                <a:srgbClr val="FFFFFF"/>
              </a:solidFill>
              <a:prstDash val="solid"/>
              <a:miter/>
              <a:headEnd type="none" w="med" len="med"/>
              <a:tailEnd type="none" w="med" len="med"/>
            </a:ln>
          </p:spPr>
        </p:pic>
      </p:grpSp>
      <p:sp>
        <p:nvSpPr>
          <p:cNvPr id="56" name="TextBox 41"/>
          <p:cNvSpPr txBox="1">
            <a:spLocks noChangeArrowheads="1"/>
          </p:cNvSpPr>
          <p:nvPr/>
        </p:nvSpPr>
        <p:spPr bwMode="auto">
          <a:xfrm>
            <a:off x="539750" y="1427163"/>
            <a:ext cx="7993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sym typeface="+mn-ea"/>
              </a:rPr>
              <a:t>中国总理李克强：合肥学院</a:t>
            </a:r>
            <a:r>
              <a:rPr kumimoji="0" lang="en-US" altLang="zh-CN" sz="20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sym typeface="+mn-ea"/>
              </a:rPr>
              <a:t>30</a:t>
            </a:r>
            <a:r>
              <a:rPr kumimoji="0" lang="zh-CN" altLang="en-US" sz="20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sym typeface="+mn-ea"/>
              </a:rPr>
              <a:t>年来的发展壮大是中德务实合作的成功典范。德国总理默克尔：合肥学院是近</a:t>
            </a:r>
            <a:r>
              <a:rPr kumimoji="0" lang="en-US" altLang="zh-CN" sz="20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sym typeface="+mn-ea"/>
              </a:rPr>
              <a:t>30</a:t>
            </a:r>
            <a:r>
              <a:rPr kumimoji="0" lang="zh-CN" altLang="en-US" sz="20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sym typeface="+mn-ea"/>
              </a:rPr>
              <a:t>年来中德合作的光辉典范。</a:t>
            </a:r>
            <a:endParaRPr kumimoji="0" lang="zh-CN" altLang="en-US" sz="2000" b="1" i="0" u="none" strike="noStrike" kern="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sym typeface="+mn-ea"/>
            </a:endParaRPr>
          </a:p>
        </p:txBody>
      </p:sp>
      <p:sp>
        <p:nvSpPr>
          <p:cNvPr id="28679" name="文本框 1"/>
          <p:cNvSpPr txBox="1"/>
          <p:nvPr/>
        </p:nvSpPr>
        <p:spPr>
          <a:xfrm>
            <a:off x="2273300" y="5876925"/>
            <a:ext cx="4602163" cy="400050"/>
          </a:xfrm>
          <a:prstGeom prst="rect">
            <a:avLst/>
          </a:prstGeom>
          <a:noFill/>
          <a:ln w="9525">
            <a:noFill/>
          </a:ln>
        </p:spPr>
        <p:txBody>
          <a:bodyPr anchor="t">
            <a:spAutoFit/>
          </a:bodyPr>
          <a:p>
            <a:pPr algn="ctr" eaLnBrk="0" hangingPunct="0"/>
            <a:r>
              <a:rPr lang="en-US" altLang="zh-CN" sz="2000" b="1" dirty="0">
                <a:solidFill>
                  <a:srgbClr val="FF0000"/>
                </a:solidFill>
                <a:latin typeface="Times New Roman" panose="02020603050405020304" pitchFamily="18" charset="0"/>
                <a:ea typeface="宋体" panose="02010600030101010101" pitchFamily="2" charset="-122"/>
              </a:rPr>
              <a:t>2015</a:t>
            </a:r>
            <a:r>
              <a:rPr lang="zh-CN" altLang="en-US" sz="2000" b="1" dirty="0">
                <a:solidFill>
                  <a:srgbClr val="FF0000"/>
                </a:solidFill>
                <a:latin typeface="Times New Roman" panose="02020603050405020304" pitchFamily="18" charset="0"/>
                <a:ea typeface="宋体" panose="02010600030101010101" pitchFamily="2" charset="-122"/>
              </a:rPr>
              <a:t>年</a:t>
            </a:r>
            <a:r>
              <a:rPr lang="en-US" altLang="zh-CN" sz="2000" b="1" dirty="0">
                <a:solidFill>
                  <a:srgbClr val="FF0000"/>
                </a:solidFill>
                <a:latin typeface="Times New Roman" panose="02020603050405020304" pitchFamily="18" charset="0"/>
                <a:ea typeface="宋体" panose="02010600030101010101" pitchFamily="2" charset="-122"/>
              </a:rPr>
              <a:t>10</a:t>
            </a:r>
            <a:r>
              <a:rPr lang="zh-CN" altLang="en-US" sz="2000" b="1" dirty="0">
                <a:solidFill>
                  <a:srgbClr val="FF0000"/>
                </a:solidFill>
                <a:latin typeface="Times New Roman" panose="02020603050405020304" pitchFamily="18" charset="0"/>
                <a:ea typeface="宋体" panose="02010600030101010101" pitchFamily="2" charset="-122"/>
              </a:rPr>
              <a:t>月</a:t>
            </a:r>
            <a:r>
              <a:rPr lang="en-US" altLang="zh-CN" sz="2000" b="1" dirty="0">
                <a:solidFill>
                  <a:srgbClr val="FF0000"/>
                </a:solidFill>
                <a:latin typeface="Times New Roman" panose="02020603050405020304" pitchFamily="18" charset="0"/>
                <a:ea typeface="宋体" panose="02010600030101010101" pitchFamily="2" charset="-122"/>
              </a:rPr>
              <a:t>30</a:t>
            </a:r>
            <a:r>
              <a:rPr lang="zh-CN" altLang="en-US" sz="2000" b="1" dirty="0">
                <a:solidFill>
                  <a:srgbClr val="FF0000"/>
                </a:solidFill>
                <a:latin typeface="Times New Roman" panose="02020603050405020304" pitchFamily="18" charset="0"/>
                <a:ea typeface="宋体" panose="02010600030101010101" pitchFamily="2" charset="-122"/>
              </a:rPr>
              <a:t>日</a:t>
            </a:r>
            <a:endParaRPr lang="zh-CN" altLang="en-US" sz="20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Rectangle 13"/>
          <p:cNvSpPr txBox="1"/>
          <p:nvPr/>
        </p:nvSpPr>
        <p:spPr>
          <a:xfrm>
            <a:off x="539750" y="620713"/>
            <a:ext cx="2303463" cy="777875"/>
          </a:xfrm>
          <a:prstGeom prst="rect">
            <a:avLst/>
          </a:prstGeom>
          <a:noFill/>
          <a:ln w="9525">
            <a:noFill/>
          </a:ln>
        </p:spPr>
        <p:txBody>
          <a:bodyPr anchor="ctr"/>
          <a:p>
            <a:pPr algn="just"/>
            <a:r>
              <a:rPr lang="zh-CN" altLang="en-US" sz="3600" b="1" u="sng" dirty="0">
                <a:solidFill>
                  <a:srgbClr val="0000FF"/>
                </a:solidFill>
                <a:latin typeface="Arial" panose="020B0604020202020204" pitchFamily="34" charset="0"/>
                <a:ea typeface="黑体" panose="02010609060101010101" pitchFamily="49" charset="-122"/>
              </a:rPr>
              <a:t>学校概况 </a:t>
            </a:r>
            <a:endParaRPr lang="zh-CN" altLang="en-US" sz="3600" b="1" u="sng" dirty="0">
              <a:solidFill>
                <a:srgbClr val="0000FF"/>
              </a:solidFill>
              <a:latin typeface="Arial" panose="020B0604020202020204" pitchFamily="34" charset="0"/>
              <a:ea typeface="黑体" panose="02010609060101010101" pitchFamily="49" charset="-122"/>
            </a:endParaRPr>
          </a:p>
        </p:txBody>
      </p:sp>
      <p:pic>
        <p:nvPicPr>
          <p:cNvPr id="29698" name="Picture 4" descr="E:\rdn_56330f2102be3.jpg"/>
          <p:cNvPicPr>
            <a:picLocks noChangeAspect="1"/>
          </p:cNvPicPr>
          <p:nvPr/>
        </p:nvPicPr>
        <p:blipFill>
          <a:blip r:embed="rId1"/>
          <a:stretch>
            <a:fillRect/>
          </a:stretch>
        </p:blipFill>
        <p:spPr>
          <a:xfrm>
            <a:off x="1476375" y="1398588"/>
            <a:ext cx="6276975" cy="4027487"/>
          </a:xfrm>
          <a:prstGeom prst="rect">
            <a:avLst/>
          </a:prstGeom>
          <a:noFill/>
          <a:ln w="9525">
            <a:noFill/>
          </a:ln>
        </p:spPr>
      </p:pic>
      <p:sp>
        <p:nvSpPr>
          <p:cNvPr id="10" name="TextBox 38"/>
          <p:cNvSpPr txBox="1">
            <a:spLocks noChangeArrowheads="1"/>
          </p:cNvSpPr>
          <p:nvPr/>
        </p:nvSpPr>
        <p:spPr bwMode="auto">
          <a:xfrm>
            <a:off x="811213" y="5537200"/>
            <a:ext cx="7608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李克强总理：中德政府决定，在合肥学院建立中德教育</a:t>
            </a:r>
            <a:endParaRPr kumimoji="0" lang="en-US" altLang="zh-CN"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                      </a:t>
            </a:r>
            <a:r>
              <a:rPr kumimoji="0" lang="zh-CN" altLang="en-US"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rPr>
              <a:t>合作示范基地和合作基金。</a:t>
            </a:r>
            <a:endParaRPr kumimoji="0" lang="zh-CN" altLang="en-US" sz="2400" b="1" i="0" u="none" strike="noStrike" kern="0" cap="none" spc="0" normalizeH="0" baseline="0" noProof="0" smtClean="0">
              <a:ln>
                <a:noFill/>
              </a:ln>
              <a:solidFill>
                <a:srgbClr val="0000FF"/>
              </a:solidFill>
              <a:effectLst/>
              <a:uLnTx/>
              <a:uFillTx/>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omsonReuters">
  <a:themeElements>
    <a:clrScheme name="ThomsonReuters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homsonReu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Impact" panose="020B080603090205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Impact" panose="020B0806030902050204" pitchFamily="34" charset="0"/>
            <a:ea typeface="宋体" panose="02010600030101010101" pitchFamily="2" charset="-122"/>
          </a:defRPr>
        </a:defPPr>
      </a:lstStyle>
    </a:lnDef>
  </a:objectDefaults>
  <a:extraClrSchemeLst>
    <a:extraClrScheme>
      <a:clrScheme name="ThomsonReuters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homsonReuters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homsonReuters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homsonReuters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homsonReuters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5160</Words>
  <Application>WPS 演示</Application>
  <PresentationFormat>全屏显示(4:3)</PresentationFormat>
  <Paragraphs>474</Paragraphs>
  <Slides>45</Slides>
  <Notes>0</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45</vt:i4>
      </vt:variant>
    </vt:vector>
  </HeadingPairs>
  <TitlesOfParts>
    <vt:vector size="70" baseType="lpstr">
      <vt:lpstr>Arial</vt:lpstr>
      <vt:lpstr>宋体</vt:lpstr>
      <vt:lpstr>Wingdings</vt:lpstr>
      <vt:lpstr>Times New Roman</vt:lpstr>
      <vt:lpstr>Calibri</vt:lpstr>
      <vt:lpstr>微软雅黑</vt:lpstr>
      <vt:lpstr>Impact</vt:lpstr>
      <vt:lpstr>隶书</vt:lpstr>
      <vt:lpstr>华文楷体</vt:lpstr>
      <vt:lpstr>华文行楷</vt:lpstr>
      <vt:lpstr>黑体</vt:lpstr>
      <vt:lpstr>楷体_GB2312</vt:lpstr>
      <vt:lpstr>楷体</vt:lpstr>
      <vt:lpstr>PMingLiU</vt:lpstr>
      <vt:lpstr>Gulim</vt:lpstr>
      <vt:lpstr>Arial Unicode MS</vt:lpstr>
      <vt:lpstr>仿宋_GB2312</vt:lpstr>
      <vt:lpstr>方正正粗黑简体</vt:lpstr>
      <vt:lpstr>新宋体</vt:lpstr>
      <vt:lpstr>MingLiU-ExtB</vt:lpstr>
      <vt:lpstr>Malgun Gothic</vt:lpstr>
      <vt:lpstr>仿宋</vt:lpstr>
      <vt:lpstr>默认设计模板</vt:lpstr>
      <vt:lpstr>ThomsonReuters</vt:lpstr>
      <vt:lpstr>1_默认设计模板</vt:lpstr>
      <vt:lpstr>合肥学院  能源化学工程专业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242</cp:revision>
  <dcterms:created xsi:type="dcterms:W3CDTF">2012-05-31T16:50:00Z</dcterms:created>
  <dcterms:modified xsi:type="dcterms:W3CDTF">2021-05-31T08:41:23Z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