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18146713" cy="10818813"/>
  <p:notesSz cx="6858000" cy="9144000"/>
  <p:defaultTextStyle>
    <a:defPPr>
      <a:defRPr lang="zh-CN"/>
    </a:defPPr>
    <a:lvl1pPr marL="0" algn="l" defTabSz="124360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21804" algn="l" defTabSz="124360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43607" algn="l" defTabSz="124360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65411" algn="l" defTabSz="124360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87215" algn="l" defTabSz="124360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109020" algn="l" defTabSz="124360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730822" algn="l" defTabSz="124360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352627" algn="l" defTabSz="124360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974431" algn="l" defTabSz="124360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591" autoAdjust="0"/>
    <p:restoredTop sz="94660"/>
  </p:normalViewPr>
  <p:slideViewPr>
    <p:cSldViewPr>
      <p:cViewPr varScale="1">
        <p:scale>
          <a:sx n="69" d="100"/>
          <a:sy n="69" d="100"/>
        </p:scale>
        <p:origin x="354" y="72"/>
      </p:cViewPr>
      <p:guideLst/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735386-784F-4DC7-A78F-1608F0AD0B44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552450" y="685800"/>
            <a:ext cx="57531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93FC198-1DF0-4508-9361-A60DCF1810A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892511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554038" y="685800"/>
            <a:ext cx="5749925" cy="342900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F79A64-CBD5-4CE0-9B90-B48BC09A6C06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24440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361008" y="3360858"/>
            <a:ext cx="15424705" cy="2319029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2722010" y="6130661"/>
            <a:ext cx="12702700" cy="276480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218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436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654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872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1090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7308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3526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9744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3156369" y="433273"/>
            <a:ext cx="4083011" cy="9231049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907337" y="433273"/>
            <a:ext cx="11946586" cy="9231049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433469" y="6952097"/>
            <a:ext cx="15424705" cy="2148737"/>
          </a:xfrm>
        </p:spPr>
        <p:txBody>
          <a:bodyPr anchor="t"/>
          <a:lstStyle>
            <a:lvl1pPr algn="l">
              <a:defRPr sz="54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33469" y="4585486"/>
            <a:ext cx="15424705" cy="2366616"/>
          </a:xfrm>
        </p:spPr>
        <p:txBody>
          <a:bodyPr anchor="b"/>
          <a:lstStyle>
            <a:lvl1pPr marL="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1pPr>
            <a:lvl2pPr marL="621804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43607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86541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48721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310902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730822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4352627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97443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907338" y="2524392"/>
            <a:ext cx="8014798" cy="7139920"/>
          </a:xfrm>
        </p:spPr>
        <p:txBody>
          <a:bodyPr/>
          <a:lstStyle>
            <a:lvl1pPr>
              <a:defRPr sz="3800"/>
            </a:lvl1pPr>
            <a:lvl2pPr>
              <a:defRPr sz="33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9224582" y="2524392"/>
            <a:ext cx="8014798" cy="7139920"/>
          </a:xfrm>
        </p:spPr>
        <p:txBody>
          <a:bodyPr/>
          <a:lstStyle>
            <a:lvl1pPr>
              <a:defRPr sz="3800"/>
            </a:lvl1pPr>
            <a:lvl2pPr>
              <a:defRPr sz="33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07337" y="2421724"/>
            <a:ext cx="8017950" cy="1009259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21804" indent="0">
              <a:buNone/>
              <a:defRPr sz="2700" b="1"/>
            </a:lvl2pPr>
            <a:lvl3pPr marL="1243607" indent="0">
              <a:buNone/>
              <a:defRPr sz="2400" b="1"/>
            </a:lvl3pPr>
            <a:lvl4pPr marL="1865411" indent="0">
              <a:buNone/>
              <a:defRPr sz="2200" b="1"/>
            </a:lvl4pPr>
            <a:lvl5pPr marL="2487215" indent="0">
              <a:buNone/>
              <a:defRPr sz="2200" b="1"/>
            </a:lvl5pPr>
            <a:lvl6pPr marL="3109020" indent="0">
              <a:buNone/>
              <a:defRPr sz="2200" b="1"/>
            </a:lvl6pPr>
            <a:lvl7pPr marL="3730822" indent="0">
              <a:buNone/>
              <a:defRPr sz="2200" b="1"/>
            </a:lvl7pPr>
            <a:lvl8pPr marL="4352627" indent="0">
              <a:buNone/>
              <a:defRPr sz="2200" b="1"/>
            </a:lvl8pPr>
            <a:lvl9pPr marL="4974431" indent="0">
              <a:buNone/>
              <a:defRPr sz="22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907337" y="3430983"/>
            <a:ext cx="8017950" cy="6233335"/>
          </a:xfrm>
        </p:spPr>
        <p:txBody>
          <a:bodyPr/>
          <a:lstStyle>
            <a:lvl1pPr>
              <a:defRPr sz="3300"/>
            </a:lvl1pPr>
            <a:lvl2pPr>
              <a:defRPr sz="2700"/>
            </a:lvl2pPr>
            <a:lvl3pPr>
              <a:defRPr sz="24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9218285" y="2421724"/>
            <a:ext cx="8021099" cy="1009259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21804" indent="0">
              <a:buNone/>
              <a:defRPr sz="2700" b="1"/>
            </a:lvl2pPr>
            <a:lvl3pPr marL="1243607" indent="0">
              <a:buNone/>
              <a:defRPr sz="2400" b="1"/>
            </a:lvl3pPr>
            <a:lvl4pPr marL="1865411" indent="0">
              <a:buNone/>
              <a:defRPr sz="2200" b="1"/>
            </a:lvl4pPr>
            <a:lvl5pPr marL="2487215" indent="0">
              <a:buNone/>
              <a:defRPr sz="2200" b="1"/>
            </a:lvl5pPr>
            <a:lvl6pPr marL="3109020" indent="0">
              <a:buNone/>
              <a:defRPr sz="2200" b="1"/>
            </a:lvl6pPr>
            <a:lvl7pPr marL="3730822" indent="0">
              <a:buNone/>
              <a:defRPr sz="2200" b="1"/>
            </a:lvl7pPr>
            <a:lvl8pPr marL="4352627" indent="0">
              <a:buNone/>
              <a:defRPr sz="2200" b="1"/>
            </a:lvl8pPr>
            <a:lvl9pPr marL="4974431" indent="0">
              <a:buNone/>
              <a:defRPr sz="22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9218285" y="3430983"/>
            <a:ext cx="8021099" cy="6233335"/>
          </a:xfrm>
        </p:spPr>
        <p:txBody>
          <a:bodyPr/>
          <a:lstStyle>
            <a:lvl1pPr>
              <a:defRPr sz="3300"/>
            </a:lvl1pPr>
            <a:lvl2pPr>
              <a:defRPr sz="2700"/>
            </a:lvl2pPr>
            <a:lvl3pPr>
              <a:defRPr sz="24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07341" y="430753"/>
            <a:ext cx="5970144" cy="1833188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7094865" y="430767"/>
            <a:ext cx="10144515" cy="9233557"/>
          </a:xfrm>
        </p:spPr>
        <p:txBody>
          <a:bodyPr/>
          <a:lstStyle>
            <a:lvl1pPr>
              <a:defRPr sz="4400"/>
            </a:lvl1pPr>
            <a:lvl2pPr>
              <a:defRPr sz="3800"/>
            </a:lvl2pPr>
            <a:lvl3pPr>
              <a:defRPr sz="33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907341" y="2263956"/>
            <a:ext cx="5970144" cy="7400369"/>
          </a:xfrm>
        </p:spPr>
        <p:txBody>
          <a:bodyPr/>
          <a:lstStyle>
            <a:lvl1pPr marL="0" indent="0">
              <a:buNone/>
              <a:defRPr sz="1900"/>
            </a:lvl1pPr>
            <a:lvl2pPr marL="621804" indent="0">
              <a:buNone/>
              <a:defRPr sz="1600"/>
            </a:lvl2pPr>
            <a:lvl3pPr marL="1243607" indent="0">
              <a:buNone/>
              <a:defRPr sz="1400"/>
            </a:lvl3pPr>
            <a:lvl4pPr marL="1865411" indent="0">
              <a:buNone/>
              <a:defRPr sz="1200"/>
            </a:lvl4pPr>
            <a:lvl5pPr marL="2487215" indent="0">
              <a:buNone/>
              <a:defRPr sz="1200"/>
            </a:lvl5pPr>
            <a:lvl6pPr marL="3109020" indent="0">
              <a:buNone/>
              <a:defRPr sz="1200"/>
            </a:lvl6pPr>
            <a:lvl7pPr marL="3730822" indent="0">
              <a:buNone/>
              <a:defRPr sz="1200"/>
            </a:lvl7pPr>
            <a:lvl8pPr marL="4352627" indent="0">
              <a:buNone/>
              <a:defRPr sz="1200"/>
            </a:lvl8pPr>
            <a:lvl9pPr marL="4974431" indent="0">
              <a:buNone/>
              <a:defRPr sz="12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3556887" y="7573179"/>
            <a:ext cx="10888028" cy="894056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556887" y="966681"/>
            <a:ext cx="10888028" cy="6491288"/>
          </a:xfrm>
        </p:spPr>
        <p:txBody>
          <a:bodyPr/>
          <a:lstStyle>
            <a:lvl1pPr marL="0" indent="0">
              <a:buNone/>
              <a:defRPr sz="4400"/>
            </a:lvl1pPr>
            <a:lvl2pPr marL="621804" indent="0">
              <a:buNone/>
              <a:defRPr sz="3800"/>
            </a:lvl2pPr>
            <a:lvl3pPr marL="1243607" indent="0">
              <a:buNone/>
              <a:defRPr sz="3300"/>
            </a:lvl3pPr>
            <a:lvl4pPr marL="1865411" indent="0">
              <a:buNone/>
              <a:defRPr sz="2700"/>
            </a:lvl4pPr>
            <a:lvl5pPr marL="2487215" indent="0">
              <a:buNone/>
              <a:defRPr sz="2700"/>
            </a:lvl5pPr>
            <a:lvl6pPr marL="3109020" indent="0">
              <a:buNone/>
              <a:defRPr sz="2700"/>
            </a:lvl6pPr>
            <a:lvl7pPr marL="3730822" indent="0">
              <a:buNone/>
              <a:defRPr sz="2700"/>
            </a:lvl7pPr>
            <a:lvl8pPr marL="4352627" indent="0">
              <a:buNone/>
              <a:defRPr sz="2700"/>
            </a:lvl8pPr>
            <a:lvl9pPr marL="4974431" indent="0">
              <a:buNone/>
              <a:defRPr sz="27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3556887" y="8467234"/>
            <a:ext cx="10888028" cy="1269709"/>
          </a:xfrm>
        </p:spPr>
        <p:txBody>
          <a:bodyPr/>
          <a:lstStyle>
            <a:lvl1pPr marL="0" indent="0">
              <a:buNone/>
              <a:defRPr sz="1900"/>
            </a:lvl1pPr>
            <a:lvl2pPr marL="621804" indent="0">
              <a:buNone/>
              <a:defRPr sz="1600"/>
            </a:lvl2pPr>
            <a:lvl3pPr marL="1243607" indent="0">
              <a:buNone/>
              <a:defRPr sz="1400"/>
            </a:lvl3pPr>
            <a:lvl4pPr marL="1865411" indent="0">
              <a:buNone/>
              <a:defRPr sz="1200"/>
            </a:lvl4pPr>
            <a:lvl5pPr marL="2487215" indent="0">
              <a:buNone/>
              <a:defRPr sz="1200"/>
            </a:lvl5pPr>
            <a:lvl6pPr marL="3109020" indent="0">
              <a:buNone/>
              <a:defRPr sz="1200"/>
            </a:lvl6pPr>
            <a:lvl7pPr marL="3730822" indent="0">
              <a:buNone/>
              <a:defRPr sz="1200"/>
            </a:lvl7pPr>
            <a:lvl8pPr marL="4352627" indent="0">
              <a:buNone/>
              <a:defRPr sz="1200"/>
            </a:lvl8pPr>
            <a:lvl9pPr marL="4974431" indent="0">
              <a:buNone/>
              <a:defRPr sz="12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907342" y="433249"/>
            <a:ext cx="16332041" cy="1803136"/>
          </a:xfrm>
          <a:prstGeom prst="rect">
            <a:avLst/>
          </a:prstGeom>
        </p:spPr>
        <p:txBody>
          <a:bodyPr vert="horz" lIns="124361" tIns="62181" rIns="124361" bIns="62181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07342" y="2524392"/>
            <a:ext cx="16332041" cy="7139920"/>
          </a:xfrm>
          <a:prstGeom prst="rect">
            <a:avLst/>
          </a:prstGeom>
        </p:spPr>
        <p:txBody>
          <a:bodyPr vert="horz" lIns="124361" tIns="62181" rIns="124361" bIns="62181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907341" y="10027455"/>
            <a:ext cx="4234233" cy="575999"/>
          </a:xfrm>
          <a:prstGeom prst="rect">
            <a:avLst/>
          </a:prstGeom>
        </p:spPr>
        <p:txBody>
          <a:bodyPr vert="horz" lIns="124361" tIns="62181" rIns="124361" bIns="62181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2023/5/31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6200135" y="10027455"/>
            <a:ext cx="5746459" cy="575999"/>
          </a:xfrm>
          <a:prstGeom prst="rect">
            <a:avLst/>
          </a:prstGeom>
        </p:spPr>
        <p:txBody>
          <a:bodyPr vert="horz" lIns="124361" tIns="62181" rIns="124361" bIns="62181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3005147" y="10027455"/>
            <a:ext cx="4234233" cy="575999"/>
          </a:xfrm>
          <a:prstGeom prst="rect">
            <a:avLst/>
          </a:prstGeom>
        </p:spPr>
        <p:txBody>
          <a:bodyPr vert="horz" lIns="124361" tIns="62181" rIns="124361" bIns="62181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243607" rtl="0" eaLnBrk="1" latinLnBrk="0" hangingPunct="1">
        <a:spcBef>
          <a:spcPct val="0"/>
        </a:spcBef>
        <a:buNone/>
        <a:defRPr sz="6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66352" indent="-466352" algn="l" defTabSz="1243607" rtl="0" eaLnBrk="1" latinLnBrk="0" hangingPunct="1">
        <a:spcBef>
          <a:spcPct val="20000"/>
        </a:spcBef>
        <a:buFont typeface="Arial" pitchFamily="34" charset="0"/>
        <a:buChar char="•"/>
        <a:defRPr sz="4400" kern="1200">
          <a:solidFill>
            <a:schemeClr val="tx1"/>
          </a:solidFill>
          <a:latin typeface="+mn-lt"/>
          <a:ea typeface="+mn-ea"/>
          <a:cs typeface="+mn-cs"/>
        </a:defRPr>
      </a:lvl1pPr>
      <a:lvl2pPr marL="1010431" indent="-388628" algn="l" defTabSz="1243607" rtl="0" eaLnBrk="1" latinLnBrk="0" hangingPunct="1">
        <a:spcBef>
          <a:spcPct val="20000"/>
        </a:spcBef>
        <a:buFont typeface="Arial" pitchFamily="34" charset="0"/>
        <a:buChar char="–"/>
        <a:defRPr sz="3800" kern="1200">
          <a:solidFill>
            <a:schemeClr val="tx1"/>
          </a:solidFill>
          <a:latin typeface="+mn-lt"/>
          <a:ea typeface="+mn-ea"/>
          <a:cs typeface="+mn-cs"/>
        </a:defRPr>
      </a:lvl2pPr>
      <a:lvl3pPr marL="1554510" indent="-310903" algn="l" defTabSz="1243607" rtl="0" eaLnBrk="1" latinLnBrk="0" hangingPunct="1">
        <a:spcBef>
          <a:spcPct val="20000"/>
        </a:spcBef>
        <a:buFont typeface="Arial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176314" indent="-310903" algn="l" defTabSz="1243607" rtl="0" eaLnBrk="1" latinLnBrk="0" hangingPunct="1">
        <a:spcBef>
          <a:spcPct val="20000"/>
        </a:spcBef>
        <a:buFont typeface="Arial" pitchFamily="34" charset="0"/>
        <a:buChar char="–"/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98117" indent="-310903" algn="l" defTabSz="1243607" rtl="0" eaLnBrk="1" latinLnBrk="0" hangingPunct="1">
        <a:spcBef>
          <a:spcPct val="20000"/>
        </a:spcBef>
        <a:buFont typeface="Arial" pitchFamily="34" charset="0"/>
        <a:buChar char="»"/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19921" indent="-310903" algn="l" defTabSz="1243607" rtl="0" eaLnBrk="1" latinLnBrk="0" hangingPunct="1">
        <a:spcBef>
          <a:spcPct val="20000"/>
        </a:spcBef>
        <a:buFont typeface="Arial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041725" indent="-310903" algn="l" defTabSz="1243607" rtl="0" eaLnBrk="1" latinLnBrk="0" hangingPunct="1">
        <a:spcBef>
          <a:spcPct val="20000"/>
        </a:spcBef>
        <a:buFont typeface="Arial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663529" indent="-310903" algn="l" defTabSz="1243607" rtl="0" eaLnBrk="1" latinLnBrk="0" hangingPunct="1">
        <a:spcBef>
          <a:spcPct val="20000"/>
        </a:spcBef>
        <a:buFont typeface="Arial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285334" indent="-310903" algn="l" defTabSz="1243607" rtl="0" eaLnBrk="1" latinLnBrk="0" hangingPunct="1">
        <a:spcBef>
          <a:spcPct val="20000"/>
        </a:spcBef>
        <a:buFont typeface="Arial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24360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21804" algn="l" defTabSz="124360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43607" algn="l" defTabSz="124360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65411" algn="l" defTabSz="124360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87215" algn="l" defTabSz="124360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109020" algn="l" defTabSz="124360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730822" algn="l" defTabSz="124360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352627" algn="l" defTabSz="124360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974431" algn="l" defTabSz="124360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接连接符 4"/>
          <p:cNvCxnSpPr/>
          <p:nvPr/>
        </p:nvCxnSpPr>
        <p:spPr>
          <a:xfrm>
            <a:off x="445282" y="1276421"/>
            <a:ext cx="17430369" cy="0"/>
          </a:xfrm>
          <a:prstGeom prst="line">
            <a:avLst/>
          </a:prstGeom>
          <a:ln w="1905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583038" y="152172"/>
            <a:ext cx="4313979" cy="400099"/>
          </a:xfrm>
          <a:prstGeom prst="rect">
            <a:avLst/>
          </a:prstGeom>
          <a:noFill/>
          <a:ln>
            <a:noFill/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2000" b="1" dirty="0">
                <a:latin typeface="Times New Roman" pitchFamily="18" charset="0"/>
                <a:cs typeface="Times New Roman" pitchFamily="18" charset="0"/>
              </a:rPr>
              <a:t>食品科学与工程专业课程体系结构图</a:t>
            </a:r>
          </a:p>
        </p:txBody>
      </p:sp>
      <p:cxnSp>
        <p:nvCxnSpPr>
          <p:cNvPr id="8" name="直接连接符 7"/>
          <p:cNvCxnSpPr/>
          <p:nvPr/>
        </p:nvCxnSpPr>
        <p:spPr>
          <a:xfrm>
            <a:off x="288380" y="928089"/>
            <a:ext cx="0" cy="8712968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连接符 10"/>
          <p:cNvCxnSpPr/>
          <p:nvPr/>
        </p:nvCxnSpPr>
        <p:spPr>
          <a:xfrm>
            <a:off x="2523673" y="916382"/>
            <a:ext cx="0" cy="8712968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接连接符 11"/>
          <p:cNvCxnSpPr/>
          <p:nvPr/>
        </p:nvCxnSpPr>
        <p:spPr>
          <a:xfrm>
            <a:off x="4602064" y="1088926"/>
            <a:ext cx="0" cy="8712968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连接符 12"/>
          <p:cNvCxnSpPr/>
          <p:nvPr/>
        </p:nvCxnSpPr>
        <p:spPr>
          <a:xfrm>
            <a:off x="6708376" y="948017"/>
            <a:ext cx="0" cy="8712968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连接符 14"/>
          <p:cNvCxnSpPr/>
          <p:nvPr/>
        </p:nvCxnSpPr>
        <p:spPr>
          <a:xfrm flipH="1">
            <a:off x="11358055" y="888574"/>
            <a:ext cx="8797" cy="8705570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接连接符 15"/>
          <p:cNvCxnSpPr/>
          <p:nvPr/>
        </p:nvCxnSpPr>
        <p:spPr>
          <a:xfrm>
            <a:off x="13765001" y="881177"/>
            <a:ext cx="101" cy="8712968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连接符 16"/>
          <p:cNvCxnSpPr/>
          <p:nvPr/>
        </p:nvCxnSpPr>
        <p:spPr>
          <a:xfrm>
            <a:off x="16140664" y="962073"/>
            <a:ext cx="0" cy="8712968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接连接符 17"/>
          <p:cNvCxnSpPr/>
          <p:nvPr/>
        </p:nvCxnSpPr>
        <p:spPr>
          <a:xfrm>
            <a:off x="17761066" y="916382"/>
            <a:ext cx="0" cy="8712968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994629" y="888579"/>
            <a:ext cx="1005381" cy="338544"/>
          </a:xfrm>
          <a:prstGeom prst="rect">
            <a:avLst/>
          </a:prstGeom>
          <a:noFill/>
          <a:ln>
            <a:noFill/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第一学期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098835" y="881180"/>
            <a:ext cx="1005381" cy="338544"/>
          </a:xfrm>
          <a:prstGeom prst="rect">
            <a:avLst/>
          </a:prstGeom>
          <a:noFill/>
          <a:ln>
            <a:noFill/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第二学期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5149432" y="881181"/>
            <a:ext cx="1005381" cy="338544"/>
          </a:xfrm>
          <a:prstGeom prst="rect">
            <a:avLst/>
          </a:prstGeom>
          <a:noFill/>
          <a:ln>
            <a:noFill/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第三学期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7355138" y="891656"/>
            <a:ext cx="1005381" cy="338544"/>
          </a:xfrm>
          <a:prstGeom prst="rect">
            <a:avLst/>
          </a:prstGeom>
          <a:noFill/>
          <a:ln>
            <a:noFill/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第四学期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9598826" y="891656"/>
            <a:ext cx="1005381" cy="338544"/>
          </a:xfrm>
          <a:prstGeom prst="rect">
            <a:avLst/>
          </a:prstGeom>
          <a:noFill/>
          <a:ln>
            <a:noFill/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第五学期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12051460" y="888579"/>
            <a:ext cx="1005381" cy="338544"/>
          </a:xfrm>
          <a:prstGeom prst="rect">
            <a:avLst/>
          </a:prstGeom>
          <a:noFill/>
          <a:ln>
            <a:noFill/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第六学期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14298322" y="879817"/>
            <a:ext cx="1005381" cy="338544"/>
          </a:xfrm>
          <a:prstGeom prst="rect">
            <a:avLst/>
          </a:prstGeom>
          <a:noFill/>
          <a:ln>
            <a:noFill/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第七学期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16423449" y="881181"/>
            <a:ext cx="1005381" cy="338544"/>
          </a:xfrm>
          <a:prstGeom prst="rect">
            <a:avLst/>
          </a:prstGeom>
          <a:noFill/>
          <a:ln>
            <a:noFill/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第八学期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66034" y="7663150"/>
            <a:ext cx="1503781" cy="338544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lIns="91429" tIns="45715" rIns="91429" bIns="45715" rtlCol="0">
            <a:spAutoFit/>
          </a:bodyPr>
          <a:lstStyle/>
          <a:p>
            <a:pPr algn="ctr"/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军事理论</a:t>
            </a:r>
            <a:endParaRPr lang="en-US" altLang="zh-C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09083" y="4653388"/>
            <a:ext cx="1466480" cy="38853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>
            <a:defPPr>
              <a:defRPr lang="zh-CN"/>
            </a:defPPr>
            <a:lvl1pPr algn="ctr">
              <a:defRPr sz="15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zh-CN" altLang="en-US" sz="1600" dirty="0">
                <a:solidFill>
                  <a:schemeClr val="tx1"/>
                </a:solidFill>
              </a:rPr>
              <a:t>专业导论</a:t>
            </a:r>
            <a:endParaRPr lang="en-US" altLang="zh-CN" sz="1600" dirty="0">
              <a:solidFill>
                <a:schemeClr val="tx1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658469" y="3209254"/>
            <a:ext cx="1631067" cy="601052"/>
          </a:xfrm>
          <a:prstGeom prst="rect">
            <a:avLst/>
          </a:prstGeom>
          <a:solidFill>
            <a:schemeClr val="bg1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>
            <a:defPPr>
              <a:defRPr lang="zh-CN"/>
            </a:defPPr>
            <a:lvl1pPr algn="ctr">
              <a:defRPr sz="160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zh-CN" altLang="en-US" dirty="0"/>
              <a:t>无机与分析化学</a:t>
            </a:r>
          </a:p>
        </p:txBody>
      </p:sp>
      <p:sp>
        <p:nvSpPr>
          <p:cNvPr id="34" name="矩形 33"/>
          <p:cNvSpPr/>
          <p:nvPr/>
        </p:nvSpPr>
        <p:spPr>
          <a:xfrm>
            <a:off x="666034" y="6700637"/>
            <a:ext cx="1495693" cy="364953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大学英语</a:t>
            </a:r>
            <a:r>
              <a:rPr lang="en-US" altLang="zh-CN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Ⅰ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5" name="矩形 34"/>
          <p:cNvSpPr/>
          <p:nvPr/>
        </p:nvSpPr>
        <p:spPr>
          <a:xfrm>
            <a:off x="666034" y="7153041"/>
            <a:ext cx="1503781" cy="344597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体育</a:t>
            </a:r>
            <a:r>
              <a:rPr lang="en-US" altLang="zh-CN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Ⅰ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690837" y="5405671"/>
            <a:ext cx="1484726" cy="373210"/>
          </a:xfrm>
          <a:prstGeom prst="rect">
            <a:avLst/>
          </a:prstGeom>
          <a:solidFill>
            <a:schemeClr val="bg1"/>
          </a:solidFill>
          <a:ln w="190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军事技能</a:t>
            </a:r>
            <a:endParaRPr lang="zh-CN" altLang="en-US" sz="1600" baseline="300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8" name="矩形 37"/>
          <p:cNvSpPr/>
          <p:nvPr/>
        </p:nvSpPr>
        <p:spPr>
          <a:xfrm>
            <a:off x="4886122" y="2021354"/>
            <a:ext cx="1542059" cy="549190"/>
          </a:xfrm>
          <a:prstGeom prst="rect">
            <a:avLst/>
          </a:prstGeom>
          <a:solidFill>
            <a:schemeClr val="bg1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线性代数</a:t>
            </a:r>
            <a:endParaRPr lang="en-US" altLang="zh-CN" sz="1600" dirty="0">
              <a:solidFill>
                <a:srgbClr val="00B0F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zh-CN" altLang="en-US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（工程类）</a:t>
            </a:r>
            <a:endParaRPr lang="en-US" altLang="zh-CN" sz="1600" baseline="30000" dirty="0">
              <a:solidFill>
                <a:srgbClr val="00B0F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2839713" y="1376530"/>
            <a:ext cx="1562005" cy="383229"/>
          </a:xfrm>
          <a:prstGeom prst="rect">
            <a:avLst/>
          </a:prstGeom>
          <a:solidFill>
            <a:schemeClr val="bg1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大学物理</a:t>
            </a:r>
            <a:r>
              <a:rPr lang="en-US" altLang="zh-CN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endParaRPr lang="en-US" altLang="zh-CN" sz="1600" baseline="30000" dirty="0">
              <a:solidFill>
                <a:srgbClr val="00B0F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2" name="矩形 51"/>
          <p:cNvSpPr/>
          <p:nvPr/>
        </p:nvSpPr>
        <p:spPr>
          <a:xfrm>
            <a:off x="9287675" y="1628715"/>
            <a:ext cx="1692374" cy="477017"/>
          </a:xfrm>
          <a:prstGeom prst="rect">
            <a:avLst/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食品营养学</a:t>
            </a:r>
            <a:endParaRPr lang="en-US" altLang="zh-CN" sz="1600" dirty="0">
              <a:solidFill>
                <a:srgbClr val="00B05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3" name="矩形 52"/>
          <p:cNvSpPr/>
          <p:nvPr/>
        </p:nvSpPr>
        <p:spPr>
          <a:xfrm>
            <a:off x="9173973" y="2673102"/>
            <a:ext cx="1692375" cy="394169"/>
          </a:xfrm>
          <a:prstGeom prst="rect">
            <a:avLst/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食品化学及实验</a:t>
            </a:r>
            <a:endParaRPr lang="en-US" altLang="zh-CN" sz="1600" dirty="0">
              <a:solidFill>
                <a:srgbClr val="00B05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4" name="矩形 53"/>
          <p:cNvSpPr/>
          <p:nvPr/>
        </p:nvSpPr>
        <p:spPr>
          <a:xfrm>
            <a:off x="6985124" y="3393182"/>
            <a:ext cx="1684677" cy="458039"/>
          </a:xfrm>
          <a:prstGeom prst="rect">
            <a:avLst/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食品分析及实验</a:t>
            </a:r>
            <a:endParaRPr lang="en-US" altLang="zh-CN" sz="1600" dirty="0">
              <a:solidFill>
                <a:srgbClr val="00B05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5" name="矩形 54"/>
          <p:cNvSpPr/>
          <p:nvPr/>
        </p:nvSpPr>
        <p:spPr>
          <a:xfrm>
            <a:off x="14251579" y="1679873"/>
            <a:ext cx="1413784" cy="643226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r>
              <a:rPr lang="zh-CN" altLang="en-US" sz="1600" dirty="0">
                <a:solidFill>
                  <a:srgbClr val="7030A0"/>
                </a:solidFill>
              </a:rPr>
              <a:t>食品综合实验</a:t>
            </a:r>
            <a:endParaRPr lang="en-US" altLang="zh-CN" sz="1600" dirty="0">
              <a:solidFill>
                <a:srgbClr val="7030A0"/>
              </a:solidFill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4834888" y="5492419"/>
            <a:ext cx="1602626" cy="508013"/>
          </a:xfrm>
          <a:prstGeom prst="rect">
            <a:avLst/>
          </a:prstGeom>
          <a:solidFill>
            <a:schemeClr val="bg1"/>
          </a:solidFill>
          <a:ln w="190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金工实训</a:t>
            </a:r>
            <a:r>
              <a:rPr lang="en-US" altLang="zh-CN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I</a:t>
            </a:r>
            <a:endParaRPr lang="zh-CN" altLang="en-US" sz="16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2" name="矩形 61"/>
          <p:cNvSpPr/>
          <p:nvPr/>
        </p:nvSpPr>
        <p:spPr>
          <a:xfrm>
            <a:off x="11699616" y="1664295"/>
            <a:ext cx="1892884" cy="483947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r>
              <a:rPr lang="zh-CN" altLang="en-US" sz="1600" dirty="0">
                <a:solidFill>
                  <a:srgbClr val="7030A0"/>
                </a:solidFill>
              </a:rPr>
              <a:t>食品工艺学及实验</a:t>
            </a:r>
            <a:endParaRPr lang="en-US" altLang="zh-CN" sz="1600" dirty="0">
              <a:solidFill>
                <a:srgbClr val="7030A0"/>
              </a:solidFill>
            </a:endParaRPr>
          </a:p>
        </p:txBody>
      </p:sp>
      <p:sp>
        <p:nvSpPr>
          <p:cNvPr id="66" name="矩形 65"/>
          <p:cNvSpPr/>
          <p:nvPr/>
        </p:nvSpPr>
        <p:spPr>
          <a:xfrm>
            <a:off x="16439273" y="1376530"/>
            <a:ext cx="839351" cy="5665372"/>
          </a:xfrm>
          <a:prstGeom prst="rect">
            <a:avLst/>
          </a:prstGeom>
          <a:solidFill>
            <a:schemeClr val="bg1"/>
          </a:solidFill>
          <a:ln w="190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毕业设计（论文）</a:t>
            </a:r>
            <a:endParaRPr lang="en-US" altLang="zh-CN" sz="16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7" name="矩形 66"/>
          <p:cNvSpPr/>
          <p:nvPr/>
        </p:nvSpPr>
        <p:spPr>
          <a:xfrm>
            <a:off x="16279953" y="7506919"/>
            <a:ext cx="1231846" cy="673290"/>
          </a:xfrm>
          <a:prstGeom prst="rect">
            <a:avLst/>
          </a:prstGeom>
          <a:solidFill>
            <a:schemeClr val="bg1"/>
          </a:solidFill>
          <a:ln w="190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毕业实习</a:t>
            </a:r>
          </a:p>
        </p:txBody>
      </p:sp>
      <p:sp>
        <p:nvSpPr>
          <p:cNvPr id="69" name="矩形 68"/>
          <p:cNvSpPr/>
          <p:nvPr/>
        </p:nvSpPr>
        <p:spPr>
          <a:xfrm>
            <a:off x="11694933" y="8445110"/>
            <a:ext cx="1692899" cy="430033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就业指导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0" name="矩形 69"/>
          <p:cNvSpPr/>
          <p:nvPr/>
        </p:nvSpPr>
        <p:spPr>
          <a:xfrm>
            <a:off x="9237410" y="8509597"/>
            <a:ext cx="1688875" cy="428201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创业基础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2" name="矩形 71"/>
          <p:cNvSpPr/>
          <p:nvPr/>
        </p:nvSpPr>
        <p:spPr>
          <a:xfrm>
            <a:off x="523197" y="5954458"/>
            <a:ext cx="1818933" cy="534876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大学生职生涯规划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3" name="矩形 72"/>
          <p:cNvSpPr/>
          <p:nvPr/>
        </p:nvSpPr>
        <p:spPr>
          <a:xfrm>
            <a:off x="664895" y="8084699"/>
            <a:ext cx="1495693" cy="493059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大学生心理</a:t>
            </a:r>
            <a:endParaRPr lang="en-US" altLang="zh-CN" sz="16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健康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5" name="矩形 74"/>
          <p:cNvSpPr/>
          <p:nvPr/>
        </p:nvSpPr>
        <p:spPr>
          <a:xfrm>
            <a:off x="2841297" y="5986842"/>
            <a:ext cx="1610077" cy="373961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劳动教育（理论）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6" name="矩形 75"/>
          <p:cNvSpPr/>
          <p:nvPr/>
        </p:nvSpPr>
        <p:spPr>
          <a:xfrm>
            <a:off x="14122841" y="4748490"/>
            <a:ext cx="1433543" cy="443810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学科前沿</a:t>
            </a:r>
            <a:endParaRPr lang="en-US" altLang="zh-CN" sz="1600" baseline="300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7" name="矩形 76"/>
          <p:cNvSpPr/>
          <p:nvPr/>
        </p:nvSpPr>
        <p:spPr>
          <a:xfrm>
            <a:off x="11743573" y="4744992"/>
            <a:ext cx="1613848" cy="467482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研究方法</a:t>
            </a:r>
            <a:endParaRPr lang="en-US" altLang="zh-CN" sz="1600" baseline="300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8" name="矩形 77"/>
          <p:cNvSpPr/>
          <p:nvPr/>
        </p:nvSpPr>
        <p:spPr>
          <a:xfrm>
            <a:off x="4752876" y="7512593"/>
            <a:ext cx="1876502" cy="921149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毛泽东思想和中国特色社会主义理论体系概论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9" name="矩形 78"/>
          <p:cNvSpPr/>
          <p:nvPr/>
        </p:nvSpPr>
        <p:spPr>
          <a:xfrm>
            <a:off x="7361865" y="8227055"/>
            <a:ext cx="1423566" cy="679814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马克思主义</a:t>
            </a:r>
            <a:endParaRPr lang="en-US" altLang="zh-CN" sz="16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基本原理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0" name="矩形 79"/>
          <p:cNvSpPr/>
          <p:nvPr/>
        </p:nvSpPr>
        <p:spPr>
          <a:xfrm>
            <a:off x="2794027" y="8494408"/>
            <a:ext cx="1526303" cy="875438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中国近现代史纲要</a:t>
            </a:r>
          </a:p>
        </p:txBody>
      </p:sp>
      <p:sp>
        <p:nvSpPr>
          <p:cNvPr id="89" name="TextBox 88"/>
          <p:cNvSpPr txBox="1"/>
          <p:nvPr/>
        </p:nvSpPr>
        <p:spPr>
          <a:xfrm>
            <a:off x="6963680" y="352217"/>
            <a:ext cx="1723527" cy="338544"/>
          </a:xfrm>
          <a:prstGeom prst="rect">
            <a:avLst/>
          </a:prstGeom>
          <a:noFill/>
          <a:ln>
            <a:solidFill>
              <a:srgbClr val="00B0F0"/>
            </a:solidFill>
          </a:ln>
        </p:spPr>
        <p:txBody>
          <a:bodyPr wrap="none" lIns="91429" tIns="45715" rIns="91429" bIns="45715" rtlCol="0">
            <a:spAutoFit/>
          </a:bodyPr>
          <a:lstStyle/>
          <a:p>
            <a:pPr algn="ctr"/>
            <a:r>
              <a:rPr lang="zh-CN" altLang="en-US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  数学与自然科学</a:t>
            </a:r>
          </a:p>
        </p:txBody>
      </p:sp>
      <p:sp>
        <p:nvSpPr>
          <p:cNvPr id="90" name="TextBox 89"/>
          <p:cNvSpPr txBox="1"/>
          <p:nvPr/>
        </p:nvSpPr>
        <p:spPr>
          <a:xfrm>
            <a:off x="8908708" y="351455"/>
            <a:ext cx="1169434" cy="338544"/>
          </a:xfrm>
          <a:prstGeom prst="rect">
            <a:avLst/>
          </a:prstGeom>
          <a:noFill/>
          <a:ln>
            <a:solidFill>
              <a:srgbClr val="FFC000"/>
            </a:solidFill>
          </a:ln>
        </p:spPr>
        <p:txBody>
          <a:bodyPr wrap="square" lIns="91429" tIns="45715" rIns="91429" bIns="45715" rtlCol="0">
            <a:spAutoFit/>
          </a:bodyPr>
          <a:lstStyle/>
          <a:p>
            <a:pPr algn="ctr"/>
            <a:r>
              <a:rPr lang="en-US" altLang="zh-CN" sz="1600" dirty="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zh-CN" altLang="en-US" sz="1600" dirty="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rPr>
              <a:t>工程基础</a:t>
            </a:r>
          </a:p>
        </p:txBody>
      </p:sp>
      <p:sp>
        <p:nvSpPr>
          <p:cNvPr id="91" name="TextBox 90"/>
          <p:cNvSpPr txBox="1"/>
          <p:nvPr/>
        </p:nvSpPr>
        <p:spPr>
          <a:xfrm>
            <a:off x="10237416" y="347300"/>
            <a:ext cx="1005381" cy="338544"/>
          </a:xfrm>
          <a:prstGeom prst="rect">
            <a:avLst/>
          </a:prstGeom>
          <a:noFill/>
          <a:ln>
            <a:solidFill>
              <a:srgbClr val="92D050"/>
            </a:solidFill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专业基础</a:t>
            </a:r>
          </a:p>
        </p:txBody>
      </p:sp>
      <p:sp>
        <p:nvSpPr>
          <p:cNvPr id="92" name="TextBox 91"/>
          <p:cNvSpPr txBox="1"/>
          <p:nvPr/>
        </p:nvSpPr>
        <p:spPr>
          <a:xfrm>
            <a:off x="11538249" y="344670"/>
            <a:ext cx="851493" cy="338544"/>
          </a:xfrm>
          <a:prstGeom prst="rect">
            <a:avLst/>
          </a:prstGeom>
          <a:noFill/>
          <a:ln>
            <a:solidFill>
              <a:srgbClr val="7030A0"/>
            </a:solidFill>
          </a:ln>
        </p:spPr>
        <p:txBody>
          <a:bodyPr wrap="none" lIns="91429" tIns="45715" rIns="91429" bIns="45715" rtlCol="0">
            <a:spAutoFit/>
          </a:bodyPr>
          <a:lstStyle/>
          <a:p>
            <a:pPr algn="ctr"/>
            <a:r>
              <a:rPr lang="en-US" altLang="zh-CN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专业类</a:t>
            </a:r>
          </a:p>
        </p:txBody>
      </p:sp>
      <p:sp>
        <p:nvSpPr>
          <p:cNvPr id="93" name="TextBox 92"/>
          <p:cNvSpPr txBox="1"/>
          <p:nvPr/>
        </p:nvSpPr>
        <p:spPr>
          <a:xfrm>
            <a:off x="12588176" y="341286"/>
            <a:ext cx="2852041" cy="338544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工程实践与毕业设计（论文）</a:t>
            </a:r>
          </a:p>
        </p:txBody>
      </p:sp>
      <p:sp>
        <p:nvSpPr>
          <p:cNvPr id="94" name="矩形 93"/>
          <p:cNvSpPr/>
          <p:nvPr/>
        </p:nvSpPr>
        <p:spPr>
          <a:xfrm>
            <a:off x="13942434" y="5598761"/>
            <a:ext cx="1993206" cy="581729"/>
          </a:xfrm>
          <a:prstGeom prst="rect">
            <a:avLst/>
          </a:prstGeom>
          <a:solidFill>
            <a:schemeClr val="bg1"/>
          </a:solidFill>
          <a:ln w="190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食品工厂设计</a:t>
            </a:r>
            <a:endParaRPr lang="en-US" altLang="zh-CN" sz="16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zh-CN" altLang="en-US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课程设计</a:t>
            </a:r>
          </a:p>
        </p:txBody>
      </p:sp>
      <p:sp>
        <p:nvSpPr>
          <p:cNvPr id="97" name="TextBox 96"/>
          <p:cNvSpPr txBox="1"/>
          <p:nvPr/>
        </p:nvSpPr>
        <p:spPr>
          <a:xfrm>
            <a:off x="15902447" y="341286"/>
            <a:ext cx="1620934" cy="33854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lIns="91429" tIns="45715" rIns="91429" bIns="45715" rtlCol="0">
            <a:spAutoFit/>
          </a:bodyPr>
          <a:lstStyle/>
          <a:p>
            <a:r>
              <a:rPr lang="zh-CN" altLang="en-US" sz="1600" dirty="0">
                <a:latin typeface="Times New Roman" pitchFamily="18" charset="0"/>
                <a:cs typeface="Times New Roman" pitchFamily="18" charset="0"/>
              </a:rPr>
              <a:t>人文社科通识类</a:t>
            </a:r>
          </a:p>
        </p:txBody>
      </p:sp>
      <p:grpSp>
        <p:nvGrpSpPr>
          <p:cNvPr id="406" name="组合 405"/>
          <p:cNvGrpSpPr/>
          <p:nvPr/>
        </p:nvGrpSpPr>
        <p:grpSpPr>
          <a:xfrm>
            <a:off x="4439947" y="2236009"/>
            <a:ext cx="429733" cy="97499"/>
            <a:chOff x="3905663" y="1995658"/>
            <a:chExt cx="387102" cy="97498"/>
          </a:xfrm>
          <a:solidFill>
            <a:srgbClr val="00B0F0"/>
          </a:solidFill>
        </p:grpSpPr>
        <p:sp>
          <p:nvSpPr>
            <p:cNvPr id="83" name="Freeform 203"/>
            <p:cNvSpPr>
              <a:spLocks/>
            </p:cNvSpPr>
            <p:nvPr/>
          </p:nvSpPr>
          <p:spPr bwMode="auto">
            <a:xfrm>
              <a:off x="4181942" y="19956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>
              <a:solidFill>
                <a:srgbClr val="00B0F0"/>
              </a:solidFill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3" name="直接连接符 2"/>
            <p:cNvCxnSpPr/>
            <p:nvPr/>
          </p:nvCxnSpPr>
          <p:spPr>
            <a:xfrm>
              <a:off x="3905663" y="2044408"/>
              <a:ext cx="276278" cy="0"/>
            </a:xfrm>
            <a:prstGeom prst="line">
              <a:avLst/>
            </a:prstGeom>
            <a:grpFill/>
            <a:ln w="19050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19" name="组合 218"/>
          <p:cNvGrpSpPr/>
          <p:nvPr/>
        </p:nvGrpSpPr>
        <p:grpSpPr>
          <a:xfrm>
            <a:off x="8803302" y="5941725"/>
            <a:ext cx="5084948" cy="109867"/>
            <a:chOff x="3777395" y="4586450"/>
            <a:chExt cx="2364864" cy="92590"/>
          </a:xfrm>
          <a:solidFill>
            <a:srgbClr val="FF0000"/>
          </a:solidFill>
        </p:grpSpPr>
        <p:cxnSp>
          <p:nvCxnSpPr>
            <p:cNvPr id="220" name="直接连接符 219"/>
            <p:cNvCxnSpPr/>
            <p:nvPr/>
          </p:nvCxnSpPr>
          <p:spPr>
            <a:xfrm flipV="1">
              <a:off x="3777395" y="4633693"/>
              <a:ext cx="2316780" cy="1506"/>
            </a:xfrm>
            <a:prstGeom prst="line">
              <a:avLst/>
            </a:prstGeom>
            <a:grpFill/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1" name="Freeform 203"/>
            <p:cNvSpPr>
              <a:spLocks/>
            </p:cNvSpPr>
            <p:nvPr/>
          </p:nvSpPr>
          <p:spPr bwMode="auto">
            <a:xfrm>
              <a:off x="6100577" y="4586450"/>
              <a:ext cx="41682" cy="92590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rgbClr val="FF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222" name="组合 221"/>
          <p:cNvGrpSpPr/>
          <p:nvPr/>
        </p:nvGrpSpPr>
        <p:grpSpPr>
          <a:xfrm>
            <a:off x="13338229" y="4968539"/>
            <a:ext cx="752812" cy="97499"/>
            <a:chOff x="5464129" y="4586450"/>
            <a:chExt cx="678130" cy="97498"/>
          </a:xfrm>
          <a:solidFill>
            <a:srgbClr val="7030A0"/>
          </a:solidFill>
        </p:grpSpPr>
        <p:cxnSp>
          <p:nvCxnSpPr>
            <p:cNvPr id="223" name="直接连接符 222"/>
            <p:cNvCxnSpPr/>
            <p:nvPr/>
          </p:nvCxnSpPr>
          <p:spPr>
            <a:xfrm>
              <a:off x="5464129" y="4633698"/>
              <a:ext cx="576976" cy="1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4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7030A0"/>
            </a:solidFill>
            <a:ln w="9525">
              <a:solidFill>
                <a:srgbClr val="7030A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237" name="组合 236"/>
          <p:cNvGrpSpPr/>
          <p:nvPr/>
        </p:nvGrpSpPr>
        <p:grpSpPr>
          <a:xfrm rot="16200000">
            <a:off x="16655838" y="7212459"/>
            <a:ext cx="268597" cy="108236"/>
            <a:chOff x="5873662" y="4586450"/>
            <a:chExt cx="268597" cy="97498"/>
          </a:xfrm>
          <a:solidFill>
            <a:srgbClr val="FF0000"/>
          </a:solidFill>
        </p:grpSpPr>
        <p:cxnSp>
          <p:nvCxnSpPr>
            <p:cNvPr id="238" name="直接连接符 237"/>
            <p:cNvCxnSpPr/>
            <p:nvPr/>
          </p:nvCxnSpPr>
          <p:spPr>
            <a:xfrm rot="5400000" flipV="1">
              <a:off x="5957383" y="4549981"/>
              <a:ext cx="0" cy="167442"/>
            </a:xfrm>
            <a:prstGeom prst="line">
              <a:avLst/>
            </a:prstGeom>
            <a:grpFill/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FF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242" name="矩形 241"/>
          <p:cNvSpPr/>
          <p:nvPr/>
        </p:nvSpPr>
        <p:spPr>
          <a:xfrm>
            <a:off x="14084692" y="8478033"/>
            <a:ext cx="1678702" cy="57430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形势与政策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255" name="组合 254"/>
          <p:cNvGrpSpPr/>
          <p:nvPr/>
        </p:nvGrpSpPr>
        <p:grpSpPr>
          <a:xfrm>
            <a:off x="2234801" y="8912307"/>
            <a:ext cx="557031" cy="97499"/>
            <a:chOff x="5640488" y="4586450"/>
            <a:chExt cx="501771" cy="97498"/>
          </a:xfrm>
          <a:solidFill>
            <a:schemeClr val="tx1"/>
          </a:solidFill>
        </p:grpSpPr>
        <p:cxnSp>
          <p:nvCxnSpPr>
            <p:cNvPr id="256" name="直接连接符 255"/>
            <p:cNvCxnSpPr/>
            <p:nvPr/>
          </p:nvCxnSpPr>
          <p:spPr>
            <a:xfrm flipV="1">
              <a:off x="5640488" y="4633701"/>
              <a:ext cx="400617" cy="1498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7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294" name="下箭头 293"/>
          <p:cNvSpPr/>
          <p:nvPr/>
        </p:nvSpPr>
        <p:spPr>
          <a:xfrm rot="10800000">
            <a:off x="4456007" y="9144731"/>
            <a:ext cx="251214" cy="316251"/>
          </a:xfrm>
          <a:prstGeom prst="downArrow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spcCol="0" rtlCol="0" anchor="ctr"/>
          <a:lstStyle/>
          <a:p>
            <a:pPr algn="ctr"/>
            <a:endParaRPr lang="zh-CN" altLang="en-US" sz="1600">
              <a:solidFill>
                <a:srgbClr val="00B0F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95" name="下箭头 294"/>
          <p:cNvSpPr/>
          <p:nvPr/>
        </p:nvSpPr>
        <p:spPr>
          <a:xfrm rot="10800000">
            <a:off x="11224843" y="9572736"/>
            <a:ext cx="251214" cy="316251"/>
          </a:xfrm>
          <a:prstGeom prst="downArrow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spcCol="0" rtlCol="0" anchor="ctr"/>
          <a:lstStyle/>
          <a:p>
            <a:pPr algn="ctr"/>
            <a:endParaRPr lang="zh-CN" altLang="en-US" sz="1600"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305" name="组合 304"/>
          <p:cNvGrpSpPr/>
          <p:nvPr/>
        </p:nvGrpSpPr>
        <p:grpSpPr>
          <a:xfrm>
            <a:off x="13377248" y="3081679"/>
            <a:ext cx="610228" cy="97499"/>
            <a:chOff x="7350416" y="3170958"/>
            <a:chExt cx="549691" cy="97498"/>
          </a:xfrm>
          <a:solidFill>
            <a:srgbClr val="7030A0"/>
          </a:solidFill>
        </p:grpSpPr>
        <p:sp>
          <p:nvSpPr>
            <p:cNvPr id="306" name="Freeform 203"/>
            <p:cNvSpPr>
              <a:spLocks/>
            </p:cNvSpPr>
            <p:nvPr/>
          </p:nvSpPr>
          <p:spPr bwMode="auto">
            <a:xfrm>
              <a:off x="7789284" y="31709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7030A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307" name="直接连接符 306"/>
            <p:cNvCxnSpPr/>
            <p:nvPr/>
          </p:nvCxnSpPr>
          <p:spPr>
            <a:xfrm>
              <a:off x="7350416" y="3219515"/>
              <a:ext cx="438868" cy="0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08" name="组合 307"/>
          <p:cNvGrpSpPr/>
          <p:nvPr/>
        </p:nvGrpSpPr>
        <p:grpSpPr>
          <a:xfrm>
            <a:off x="15735857" y="3058386"/>
            <a:ext cx="369502" cy="108155"/>
            <a:chOff x="7721864" y="3170958"/>
            <a:chExt cx="178243" cy="97498"/>
          </a:xfrm>
          <a:solidFill>
            <a:srgbClr val="7030A0"/>
          </a:solidFill>
        </p:grpSpPr>
        <p:sp>
          <p:nvSpPr>
            <p:cNvPr id="309" name="Freeform 203"/>
            <p:cNvSpPr>
              <a:spLocks/>
            </p:cNvSpPr>
            <p:nvPr/>
          </p:nvSpPr>
          <p:spPr bwMode="auto">
            <a:xfrm>
              <a:off x="7789284" y="31709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7030A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310" name="直接连接符 309"/>
            <p:cNvCxnSpPr/>
            <p:nvPr/>
          </p:nvCxnSpPr>
          <p:spPr>
            <a:xfrm>
              <a:off x="7721864" y="3219514"/>
              <a:ext cx="67420" cy="0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28" name="组合 327"/>
          <p:cNvGrpSpPr/>
          <p:nvPr/>
        </p:nvGrpSpPr>
        <p:grpSpPr>
          <a:xfrm>
            <a:off x="8774379" y="2817118"/>
            <a:ext cx="298977" cy="97499"/>
            <a:chOff x="7630789" y="3170958"/>
            <a:chExt cx="269318" cy="97498"/>
          </a:xfrm>
          <a:solidFill>
            <a:srgbClr val="00B050"/>
          </a:solidFill>
        </p:grpSpPr>
        <p:sp>
          <p:nvSpPr>
            <p:cNvPr id="329" name="Freeform 203"/>
            <p:cNvSpPr>
              <a:spLocks/>
            </p:cNvSpPr>
            <p:nvPr/>
          </p:nvSpPr>
          <p:spPr bwMode="auto">
            <a:xfrm>
              <a:off x="7789284" y="31709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00B05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330" name="直接连接符 329"/>
            <p:cNvCxnSpPr/>
            <p:nvPr/>
          </p:nvCxnSpPr>
          <p:spPr>
            <a:xfrm>
              <a:off x="7630789" y="3219514"/>
              <a:ext cx="158495" cy="0"/>
            </a:xfrm>
            <a:prstGeom prst="line">
              <a:avLst/>
            </a:prstGeom>
            <a:grpFill/>
            <a:ln w="1905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7" name="矩形 86"/>
          <p:cNvSpPr/>
          <p:nvPr/>
        </p:nvSpPr>
        <p:spPr>
          <a:xfrm>
            <a:off x="665788" y="1504686"/>
            <a:ext cx="1635001" cy="736028"/>
          </a:xfrm>
          <a:prstGeom prst="rect">
            <a:avLst/>
          </a:prstGeom>
          <a:solidFill>
            <a:schemeClr val="bg1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工程应用数学</a:t>
            </a:r>
            <a:r>
              <a:rPr lang="en-US" altLang="zh-CN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endParaRPr lang="en-US" altLang="zh-CN" sz="1600" baseline="30000" dirty="0">
              <a:solidFill>
                <a:srgbClr val="00B0F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369" name="组合 368"/>
          <p:cNvGrpSpPr/>
          <p:nvPr/>
        </p:nvGrpSpPr>
        <p:grpSpPr>
          <a:xfrm>
            <a:off x="15643612" y="6620554"/>
            <a:ext cx="793222" cy="113849"/>
            <a:chOff x="7505459" y="3170958"/>
            <a:chExt cx="394648" cy="97498"/>
          </a:xfrm>
          <a:solidFill>
            <a:srgbClr val="7030A0"/>
          </a:solidFill>
        </p:grpSpPr>
        <p:sp>
          <p:nvSpPr>
            <p:cNvPr id="370" name="Freeform 203"/>
            <p:cNvSpPr>
              <a:spLocks/>
            </p:cNvSpPr>
            <p:nvPr/>
          </p:nvSpPr>
          <p:spPr bwMode="auto">
            <a:xfrm>
              <a:off x="7789284" y="31709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7030A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371" name="直接连接符 370"/>
            <p:cNvCxnSpPr/>
            <p:nvPr/>
          </p:nvCxnSpPr>
          <p:spPr>
            <a:xfrm flipV="1">
              <a:off x="7505459" y="3219515"/>
              <a:ext cx="283825" cy="192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7" name="组合 386"/>
          <p:cNvGrpSpPr/>
          <p:nvPr/>
        </p:nvGrpSpPr>
        <p:grpSpPr>
          <a:xfrm>
            <a:off x="6695100" y="2961134"/>
            <a:ext cx="298977" cy="97499"/>
            <a:chOff x="7630789" y="3170958"/>
            <a:chExt cx="269318" cy="97498"/>
          </a:xfrm>
          <a:solidFill>
            <a:srgbClr val="00B050"/>
          </a:solidFill>
        </p:grpSpPr>
        <p:sp>
          <p:nvSpPr>
            <p:cNvPr id="388" name="Freeform 203"/>
            <p:cNvSpPr>
              <a:spLocks/>
            </p:cNvSpPr>
            <p:nvPr/>
          </p:nvSpPr>
          <p:spPr bwMode="auto">
            <a:xfrm>
              <a:off x="7789284" y="31709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00B05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389" name="直接连接符 388"/>
            <p:cNvCxnSpPr/>
            <p:nvPr/>
          </p:nvCxnSpPr>
          <p:spPr>
            <a:xfrm>
              <a:off x="7630789" y="3219514"/>
              <a:ext cx="158495" cy="0"/>
            </a:xfrm>
            <a:prstGeom prst="line">
              <a:avLst/>
            </a:prstGeom>
            <a:grpFill/>
            <a:ln w="1905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4" name="矩形 283"/>
          <p:cNvSpPr/>
          <p:nvPr/>
        </p:nvSpPr>
        <p:spPr>
          <a:xfrm>
            <a:off x="2680271" y="7684277"/>
            <a:ext cx="1495406" cy="34185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“四史” 之一</a:t>
            </a:r>
          </a:p>
        </p:txBody>
      </p:sp>
      <p:grpSp>
        <p:nvGrpSpPr>
          <p:cNvPr id="285" name="组合 284"/>
          <p:cNvGrpSpPr/>
          <p:nvPr/>
        </p:nvGrpSpPr>
        <p:grpSpPr>
          <a:xfrm>
            <a:off x="2250520" y="7760179"/>
            <a:ext cx="270108" cy="97499"/>
            <a:chOff x="5898947" y="4586450"/>
            <a:chExt cx="243312" cy="97498"/>
          </a:xfrm>
          <a:solidFill>
            <a:schemeClr val="tx1"/>
          </a:solidFill>
        </p:grpSpPr>
        <p:cxnSp>
          <p:nvCxnSpPr>
            <p:cNvPr id="286" name="直接连接符 285"/>
            <p:cNvCxnSpPr/>
            <p:nvPr/>
          </p:nvCxnSpPr>
          <p:spPr>
            <a:xfrm>
              <a:off x="5898947" y="4633699"/>
              <a:ext cx="142158" cy="1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7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291" name="矩形 290"/>
          <p:cNvSpPr/>
          <p:nvPr/>
        </p:nvSpPr>
        <p:spPr>
          <a:xfrm>
            <a:off x="666034" y="8741575"/>
            <a:ext cx="1495693" cy="556263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思想道德与</a:t>
            </a:r>
            <a:endParaRPr lang="en-US" altLang="zh-CN" sz="16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法制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15" name="矩形 314"/>
          <p:cNvSpPr/>
          <p:nvPr/>
        </p:nvSpPr>
        <p:spPr>
          <a:xfrm>
            <a:off x="6874389" y="7650176"/>
            <a:ext cx="8816580" cy="495534"/>
          </a:xfrm>
          <a:prstGeom prst="rect">
            <a:avLst/>
          </a:prstGeom>
          <a:solidFill>
            <a:schemeClr val="bg1"/>
          </a:solidFill>
          <a:ln w="190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创新创业实践</a:t>
            </a:r>
          </a:p>
        </p:txBody>
      </p:sp>
      <p:sp>
        <p:nvSpPr>
          <p:cNvPr id="362" name="下箭头 361"/>
          <p:cNvSpPr/>
          <p:nvPr/>
        </p:nvSpPr>
        <p:spPr>
          <a:xfrm flipH="1">
            <a:off x="11225065" y="7155607"/>
            <a:ext cx="245591" cy="486047"/>
          </a:xfrm>
          <a:prstGeom prst="downArrow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spcCol="0" rtlCol="0" anchor="ctr"/>
          <a:lstStyle/>
          <a:p>
            <a:pPr algn="ctr"/>
            <a:endParaRPr lang="zh-CN" altLang="en-US" sz="1600">
              <a:solidFill>
                <a:srgbClr val="00B0F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364" name="组合 363"/>
          <p:cNvGrpSpPr/>
          <p:nvPr/>
        </p:nvGrpSpPr>
        <p:grpSpPr>
          <a:xfrm>
            <a:off x="15708629" y="7760687"/>
            <a:ext cx="441061" cy="97499"/>
            <a:chOff x="7502801" y="3170958"/>
            <a:chExt cx="397306" cy="97498"/>
          </a:xfrm>
          <a:solidFill>
            <a:srgbClr val="FF0000"/>
          </a:solidFill>
        </p:grpSpPr>
        <p:sp>
          <p:nvSpPr>
            <p:cNvPr id="365" name="Freeform 203"/>
            <p:cNvSpPr>
              <a:spLocks/>
            </p:cNvSpPr>
            <p:nvPr/>
          </p:nvSpPr>
          <p:spPr bwMode="auto">
            <a:xfrm>
              <a:off x="7789284" y="31709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FF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372" name="直接连接符 371"/>
            <p:cNvCxnSpPr/>
            <p:nvPr/>
          </p:nvCxnSpPr>
          <p:spPr>
            <a:xfrm>
              <a:off x="7502801" y="3214247"/>
              <a:ext cx="286482" cy="5269"/>
            </a:xfrm>
            <a:prstGeom prst="line">
              <a:avLst/>
            </a:prstGeom>
            <a:grpFill/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11" name="矩形 310"/>
          <p:cNvSpPr/>
          <p:nvPr/>
        </p:nvSpPr>
        <p:spPr>
          <a:xfrm>
            <a:off x="14198016" y="2586028"/>
            <a:ext cx="1474303" cy="714028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>
              <a:lnSpc>
                <a:spcPct val="125000"/>
              </a:lnSpc>
            </a:pPr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专业选修课：</a:t>
            </a:r>
            <a:endParaRPr lang="en-US" altLang="zh-CN" sz="16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125000"/>
              </a:lnSpc>
            </a:pPr>
            <a:r>
              <a:rPr lang="en-US" altLang="zh-CN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1.</a:t>
            </a:r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食品安全学</a:t>
            </a:r>
            <a:endParaRPr lang="en-US" altLang="zh-CN" sz="16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12" name="矩形 311"/>
          <p:cNvSpPr/>
          <p:nvPr/>
        </p:nvSpPr>
        <p:spPr>
          <a:xfrm>
            <a:off x="11820167" y="2335182"/>
            <a:ext cx="1630375" cy="1485858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>
              <a:lnSpc>
                <a:spcPct val="125000"/>
              </a:lnSpc>
            </a:pPr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专业方向选修：</a:t>
            </a:r>
            <a:endParaRPr lang="en-US" altLang="zh-CN" sz="16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125000"/>
              </a:lnSpc>
            </a:pPr>
            <a:r>
              <a:rPr lang="en-US" altLang="zh-CN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1.</a:t>
            </a:r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食品酶学</a:t>
            </a:r>
            <a:endParaRPr lang="en-US" altLang="zh-CN" sz="16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125000"/>
              </a:lnSpc>
            </a:pPr>
            <a:r>
              <a:rPr lang="en-US" altLang="zh-CN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2.</a:t>
            </a:r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食品感官评价</a:t>
            </a:r>
            <a:endParaRPr lang="en-US" altLang="zh-CN" sz="16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125000"/>
              </a:lnSpc>
            </a:pPr>
            <a:r>
              <a:rPr lang="en-US" altLang="zh-CN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3.</a:t>
            </a:r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食品毒理学</a:t>
            </a:r>
            <a:endParaRPr lang="en-US" altLang="zh-CN" sz="16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125000"/>
              </a:lnSpc>
            </a:pPr>
            <a:r>
              <a:rPr lang="en-US" altLang="zh-CN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4.</a:t>
            </a:r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食品包装学</a:t>
            </a:r>
            <a:endParaRPr lang="en-US" altLang="zh-CN" sz="16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73" name="矩形 372"/>
          <p:cNvSpPr/>
          <p:nvPr/>
        </p:nvSpPr>
        <p:spPr>
          <a:xfrm>
            <a:off x="604196" y="10035830"/>
            <a:ext cx="16846774" cy="34399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公共选修课，劳动教育（实践）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303" name="直接连接符 302"/>
          <p:cNvCxnSpPr/>
          <p:nvPr/>
        </p:nvCxnSpPr>
        <p:spPr>
          <a:xfrm>
            <a:off x="8870234" y="974850"/>
            <a:ext cx="0" cy="8712968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3" name="矩形 312"/>
          <p:cNvSpPr/>
          <p:nvPr/>
        </p:nvSpPr>
        <p:spPr>
          <a:xfrm>
            <a:off x="9145364" y="6534856"/>
            <a:ext cx="6570199" cy="530734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r>
              <a:rPr lang="zh-CN" altLang="en-US" sz="1600" dirty="0">
                <a:solidFill>
                  <a:srgbClr val="7030A0"/>
                </a:solidFill>
              </a:rPr>
              <a:t>专业课程（食品毒理学、食品专业英语、食品质量管理学、</a:t>
            </a:r>
            <a:r>
              <a:rPr lang="zh-CN" altLang="en-US" sz="1600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酿造工艺学</a:t>
            </a:r>
            <a:r>
              <a:rPr lang="zh-CN" altLang="en-US" sz="1600" dirty="0">
                <a:solidFill>
                  <a:srgbClr val="7030A0"/>
                </a:solidFill>
              </a:rPr>
              <a:t>）</a:t>
            </a:r>
            <a:endParaRPr lang="en-US" altLang="zh-CN" sz="1600" dirty="0">
              <a:solidFill>
                <a:srgbClr val="7030A0"/>
              </a:solidFill>
            </a:endParaRPr>
          </a:p>
        </p:txBody>
      </p:sp>
      <p:grpSp>
        <p:nvGrpSpPr>
          <p:cNvPr id="375" name="组合 374"/>
          <p:cNvGrpSpPr/>
          <p:nvPr/>
        </p:nvGrpSpPr>
        <p:grpSpPr>
          <a:xfrm rot="16200000">
            <a:off x="9871684" y="8274120"/>
            <a:ext cx="299592" cy="108236"/>
            <a:chOff x="7570254" y="3989896"/>
            <a:chExt cx="299592" cy="97498"/>
          </a:xfrm>
          <a:solidFill>
            <a:schemeClr val="tx1"/>
          </a:solidFill>
        </p:grpSpPr>
        <p:sp>
          <p:nvSpPr>
            <p:cNvPr id="376" name="Freeform 203"/>
            <p:cNvSpPr>
              <a:spLocks/>
            </p:cNvSpPr>
            <p:nvPr/>
          </p:nvSpPr>
          <p:spPr bwMode="auto">
            <a:xfrm>
              <a:off x="7759023" y="3989896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377" name="直接连接符 376"/>
            <p:cNvCxnSpPr/>
            <p:nvPr/>
          </p:nvCxnSpPr>
          <p:spPr>
            <a:xfrm rot="16200000">
              <a:off x="7664639" y="3944067"/>
              <a:ext cx="0" cy="188769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77" name="矩形 276"/>
          <p:cNvSpPr/>
          <p:nvPr/>
        </p:nvSpPr>
        <p:spPr>
          <a:xfrm>
            <a:off x="2813354" y="2002331"/>
            <a:ext cx="1562007" cy="552207"/>
          </a:xfrm>
          <a:prstGeom prst="rect">
            <a:avLst/>
          </a:prstGeom>
          <a:solidFill>
            <a:schemeClr val="bg1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工程应用数学</a:t>
            </a:r>
            <a:r>
              <a:rPr lang="en-US" altLang="zh-CN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B</a:t>
            </a:r>
            <a:endParaRPr lang="en-US" altLang="zh-CN" sz="1600" baseline="30000" dirty="0">
              <a:solidFill>
                <a:srgbClr val="00B0F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79" name="矩形 278"/>
          <p:cNvSpPr/>
          <p:nvPr/>
        </p:nvSpPr>
        <p:spPr>
          <a:xfrm>
            <a:off x="2805278" y="6633542"/>
            <a:ext cx="1499051" cy="364953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大学英语</a:t>
            </a:r>
            <a:r>
              <a:rPr lang="en-US" altLang="zh-CN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Ⅱ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81" name="矩形 280"/>
          <p:cNvSpPr/>
          <p:nvPr/>
        </p:nvSpPr>
        <p:spPr>
          <a:xfrm>
            <a:off x="2805277" y="7137919"/>
            <a:ext cx="1495407" cy="344597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体育</a:t>
            </a:r>
            <a:r>
              <a:rPr lang="en-US" altLang="zh-CN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Ⅱ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82" name="矩形 281"/>
          <p:cNvSpPr/>
          <p:nvPr/>
        </p:nvSpPr>
        <p:spPr>
          <a:xfrm>
            <a:off x="4869679" y="7065590"/>
            <a:ext cx="1490221" cy="344597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体育</a:t>
            </a:r>
            <a:r>
              <a:rPr lang="en-US" altLang="zh-CN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Ⅲ 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23" name="矩形 322"/>
          <p:cNvSpPr/>
          <p:nvPr/>
        </p:nvSpPr>
        <p:spPr>
          <a:xfrm>
            <a:off x="7062426" y="7065590"/>
            <a:ext cx="1436264" cy="344597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体育</a:t>
            </a:r>
            <a:r>
              <a:rPr lang="en-US" altLang="zh-CN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IV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24" name="矩形 323"/>
          <p:cNvSpPr/>
          <p:nvPr/>
        </p:nvSpPr>
        <p:spPr>
          <a:xfrm>
            <a:off x="604924" y="9532496"/>
            <a:ext cx="8087711" cy="34399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美育</a:t>
            </a:r>
            <a:r>
              <a:rPr lang="en-US" altLang="zh-CN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Ⅰ</a:t>
            </a:r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，美育</a:t>
            </a:r>
            <a:r>
              <a:rPr lang="en-US" altLang="zh-CN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Ⅱ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326" name="组合 325"/>
          <p:cNvGrpSpPr/>
          <p:nvPr/>
        </p:nvGrpSpPr>
        <p:grpSpPr>
          <a:xfrm>
            <a:off x="2349484" y="1512482"/>
            <a:ext cx="467478" cy="110155"/>
            <a:chOff x="5721158" y="4586450"/>
            <a:chExt cx="421101" cy="97498"/>
          </a:xfrm>
          <a:solidFill>
            <a:srgbClr val="00B0F0"/>
          </a:solidFill>
        </p:grpSpPr>
        <p:cxnSp>
          <p:nvCxnSpPr>
            <p:cNvPr id="327" name="直接连接符 326"/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1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00B0F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332" name="组合 331"/>
          <p:cNvGrpSpPr/>
          <p:nvPr/>
        </p:nvGrpSpPr>
        <p:grpSpPr>
          <a:xfrm>
            <a:off x="4429037" y="1550410"/>
            <a:ext cx="467478" cy="110155"/>
            <a:chOff x="5721158" y="4586450"/>
            <a:chExt cx="421101" cy="97498"/>
          </a:xfrm>
          <a:solidFill>
            <a:srgbClr val="00B0F0"/>
          </a:solidFill>
        </p:grpSpPr>
        <p:cxnSp>
          <p:nvCxnSpPr>
            <p:cNvPr id="333" name="直接连接符 332"/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8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9525">
              <a:solidFill>
                <a:srgbClr val="00B0F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349" name="组合 348"/>
          <p:cNvGrpSpPr/>
          <p:nvPr/>
        </p:nvGrpSpPr>
        <p:grpSpPr>
          <a:xfrm>
            <a:off x="2246573" y="7264242"/>
            <a:ext cx="467478" cy="110155"/>
            <a:chOff x="5721158" y="4586450"/>
            <a:chExt cx="421101" cy="97498"/>
          </a:xfrm>
          <a:solidFill>
            <a:schemeClr val="tx1"/>
          </a:solidFill>
        </p:grpSpPr>
        <p:cxnSp>
          <p:nvCxnSpPr>
            <p:cNvPr id="350" name="直接连接符 349"/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1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352" name="组合 351"/>
          <p:cNvGrpSpPr/>
          <p:nvPr/>
        </p:nvGrpSpPr>
        <p:grpSpPr>
          <a:xfrm>
            <a:off x="4300685" y="7264242"/>
            <a:ext cx="467478" cy="110155"/>
            <a:chOff x="5721158" y="4586450"/>
            <a:chExt cx="421101" cy="97498"/>
          </a:xfrm>
          <a:solidFill>
            <a:schemeClr val="tx1"/>
          </a:solidFill>
        </p:grpSpPr>
        <p:cxnSp>
          <p:nvCxnSpPr>
            <p:cNvPr id="355" name="直接连接符 354"/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1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374" name="组合 373"/>
          <p:cNvGrpSpPr/>
          <p:nvPr/>
        </p:nvGrpSpPr>
        <p:grpSpPr>
          <a:xfrm>
            <a:off x="6492056" y="7171459"/>
            <a:ext cx="467478" cy="110155"/>
            <a:chOff x="5721158" y="4586450"/>
            <a:chExt cx="421101" cy="97498"/>
          </a:xfrm>
          <a:solidFill>
            <a:schemeClr val="tx1"/>
          </a:solidFill>
        </p:grpSpPr>
        <p:cxnSp>
          <p:nvCxnSpPr>
            <p:cNvPr id="391" name="直接连接符 390"/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2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393" name="组合 392"/>
          <p:cNvGrpSpPr/>
          <p:nvPr/>
        </p:nvGrpSpPr>
        <p:grpSpPr>
          <a:xfrm>
            <a:off x="2255041" y="6811419"/>
            <a:ext cx="467478" cy="110155"/>
            <a:chOff x="5721158" y="4586450"/>
            <a:chExt cx="421101" cy="97498"/>
          </a:xfrm>
          <a:solidFill>
            <a:schemeClr val="tx1"/>
          </a:solidFill>
        </p:grpSpPr>
        <p:cxnSp>
          <p:nvCxnSpPr>
            <p:cNvPr id="422" name="直接连接符 421"/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3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424" name="组合 423"/>
          <p:cNvGrpSpPr/>
          <p:nvPr/>
        </p:nvGrpSpPr>
        <p:grpSpPr>
          <a:xfrm rot="16200000">
            <a:off x="5424663" y="4998351"/>
            <a:ext cx="274073" cy="122286"/>
            <a:chOff x="5868183" y="4586439"/>
            <a:chExt cx="274076" cy="97498"/>
          </a:xfrm>
          <a:solidFill>
            <a:schemeClr val="accent6"/>
          </a:solidFill>
        </p:grpSpPr>
        <p:cxnSp>
          <p:nvCxnSpPr>
            <p:cNvPr id="425" name="直接连接符 424"/>
            <p:cNvCxnSpPr/>
            <p:nvPr/>
          </p:nvCxnSpPr>
          <p:spPr>
            <a:xfrm rot="16200000">
              <a:off x="5953901" y="4547977"/>
              <a:ext cx="1494" cy="172929"/>
            </a:xfrm>
            <a:prstGeom prst="line">
              <a:avLst/>
            </a:prstGeom>
            <a:grpFill/>
            <a:ln w="1905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6" name="Freeform 203"/>
            <p:cNvSpPr>
              <a:spLocks/>
            </p:cNvSpPr>
            <p:nvPr/>
          </p:nvSpPr>
          <p:spPr bwMode="auto">
            <a:xfrm>
              <a:off x="6031436" y="4586439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chemeClr val="accent6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380" name="组合 379"/>
          <p:cNvGrpSpPr/>
          <p:nvPr/>
        </p:nvGrpSpPr>
        <p:grpSpPr>
          <a:xfrm>
            <a:off x="4248820" y="7819531"/>
            <a:ext cx="467478" cy="110155"/>
            <a:chOff x="5721158" y="4586450"/>
            <a:chExt cx="421101" cy="97498"/>
          </a:xfrm>
          <a:solidFill>
            <a:schemeClr val="tx1"/>
          </a:solidFill>
        </p:grpSpPr>
        <p:cxnSp>
          <p:nvCxnSpPr>
            <p:cNvPr id="384" name="直接连接符 383"/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5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386" name="组合 385"/>
          <p:cNvGrpSpPr/>
          <p:nvPr/>
        </p:nvGrpSpPr>
        <p:grpSpPr>
          <a:xfrm>
            <a:off x="11032092" y="1834086"/>
            <a:ext cx="601112" cy="97499"/>
            <a:chOff x="7550112" y="2445206"/>
            <a:chExt cx="541479" cy="97498"/>
          </a:xfrm>
          <a:solidFill>
            <a:srgbClr val="00B050"/>
          </a:solidFill>
        </p:grpSpPr>
        <p:sp>
          <p:nvSpPr>
            <p:cNvPr id="407" name="Freeform 203"/>
            <p:cNvSpPr>
              <a:spLocks/>
            </p:cNvSpPr>
            <p:nvPr/>
          </p:nvSpPr>
          <p:spPr bwMode="auto">
            <a:xfrm>
              <a:off x="7980768" y="2445206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00B05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441" name="直接连接符 440"/>
            <p:cNvCxnSpPr/>
            <p:nvPr/>
          </p:nvCxnSpPr>
          <p:spPr>
            <a:xfrm>
              <a:off x="7550112" y="2489796"/>
              <a:ext cx="448082" cy="2660"/>
            </a:xfrm>
            <a:prstGeom prst="line">
              <a:avLst/>
            </a:prstGeom>
            <a:grpFill/>
            <a:ln w="1905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44" name="组合 443"/>
          <p:cNvGrpSpPr/>
          <p:nvPr/>
        </p:nvGrpSpPr>
        <p:grpSpPr>
          <a:xfrm>
            <a:off x="2234795" y="8148394"/>
            <a:ext cx="270108" cy="97499"/>
            <a:chOff x="5898947" y="4586450"/>
            <a:chExt cx="243312" cy="97498"/>
          </a:xfrm>
          <a:solidFill>
            <a:schemeClr val="tx1"/>
          </a:solidFill>
        </p:grpSpPr>
        <p:cxnSp>
          <p:nvCxnSpPr>
            <p:cNvPr id="445" name="直接连接符 444"/>
            <p:cNvCxnSpPr/>
            <p:nvPr/>
          </p:nvCxnSpPr>
          <p:spPr>
            <a:xfrm>
              <a:off x="5898947" y="4633699"/>
              <a:ext cx="142158" cy="1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6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447" name="组合 446"/>
          <p:cNvGrpSpPr/>
          <p:nvPr/>
        </p:nvGrpSpPr>
        <p:grpSpPr>
          <a:xfrm>
            <a:off x="2329856" y="2118268"/>
            <a:ext cx="467478" cy="110155"/>
            <a:chOff x="5721158" y="4586450"/>
            <a:chExt cx="421101" cy="97498"/>
          </a:xfrm>
          <a:solidFill>
            <a:srgbClr val="00B0F0"/>
          </a:solidFill>
        </p:grpSpPr>
        <p:cxnSp>
          <p:nvCxnSpPr>
            <p:cNvPr id="448" name="直接连接符 447"/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9" name="Freeform 203"/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9525">
              <a:solidFill>
                <a:srgbClr val="00B0F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450" name="组合 449"/>
          <p:cNvGrpSpPr/>
          <p:nvPr/>
        </p:nvGrpSpPr>
        <p:grpSpPr>
          <a:xfrm>
            <a:off x="4388286" y="3271116"/>
            <a:ext cx="429733" cy="97499"/>
            <a:chOff x="3905663" y="1995658"/>
            <a:chExt cx="387102" cy="97498"/>
          </a:xfrm>
          <a:solidFill>
            <a:srgbClr val="00B0F0"/>
          </a:solidFill>
        </p:grpSpPr>
        <p:sp>
          <p:nvSpPr>
            <p:cNvPr id="451" name="Freeform 203"/>
            <p:cNvSpPr>
              <a:spLocks/>
            </p:cNvSpPr>
            <p:nvPr/>
          </p:nvSpPr>
          <p:spPr bwMode="auto">
            <a:xfrm>
              <a:off x="4181942" y="19956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>
              <a:solidFill>
                <a:srgbClr val="00B0F0"/>
              </a:solidFill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452" name="直接连接符 451"/>
            <p:cNvCxnSpPr/>
            <p:nvPr/>
          </p:nvCxnSpPr>
          <p:spPr>
            <a:xfrm>
              <a:off x="3905663" y="2044408"/>
              <a:ext cx="276278" cy="0"/>
            </a:xfrm>
            <a:prstGeom prst="line">
              <a:avLst/>
            </a:prstGeom>
            <a:grpFill/>
            <a:ln w="19050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59" name="组合 458"/>
          <p:cNvGrpSpPr/>
          <p:nvPr/>
        </p:nvGrpSpPr>
        <p:grpSpPr>
          <a:xfrm rot="16200000">
            <a:off x="12426586" y="8229828"/>
            <a:ext cx="299592" cy="108236"/>
            <a:chOff x="7570254" y="3989896"/>
            <a:chExt cx="299592" cy="97498"/>
          </a:xfrm>
          <a:solidFill>
            <a:schemeClr val="tx1"/>
          </a:solidFill>
        </p:grpSpPr>
        <p:sp>
          <p:nvSpPr>
            <p:cNvPr id="460" name="Freeform 203"/>
            <p:cNvSpPr>
              <a:spLocks/>
            </p:cNvSpPr>
            <p:nvPr/>
          </p:nvSpPr>
          <p:spPr bwMode="auto">
            <a:xfrm>
              <a:off x="7759023" y="3989896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461" name="直接连接符 460"/>
            <p:cNvCxnSpPr/>
            <p:nvPr/>
          </p:nvCxnSpPr>
          <p:spPr>
            <a:xfrm rot="16200000">
              <a:off x="7664639" y="3944067"/>
              <a:ext cx="0" cy="188769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6" name="组合 295"/>
          <p:cNvGrpSpPr/>
          <p:nvPr/>
        </p:nvGrpSpPr>
        <p:grpSpPr>
          <a:xfrm>
            <a:off x="4349577" y="8840299"/>
            <a:ext cx="225452" cy="97499"/>
            <a:chOff x="2146802" y="4572970"/>
            <a:chExt cx="203086" cy="97498"/>
          </a:xfrm>
          <a:solidFill>
            <a:schemeClr val="tx1"/>
          </a:solidFill>
        </p:grpSpPr>
        <p:cxnSp>
          <p:nvCxnSpPr>
            <p:cNvPr id="325" name="直接连接符 324"/>
            <p:cNvCxnSpPr/>
            <p:nvPr/>
          </p:nvCxnSpPr>
          <p:spPr>
            <a:xfrm>
              <a:off x="2146802" y="4620220"/>
              <a:ext cx="101932" cy="1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2" name="Freeform 203"/>
            <p:cNvSpPr>
              <a:spLocks/>
            </p:cNvSpPr>
            <p:nvPr/>
          </p:nvSpPr>
          <p:spPr bwMode="auto">
            <a:xfrm>
              <a:off x="2239065" y="457297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293" name="矩形 292">
            <a:extLst>
              <a:ext uri="{FF2B5EF4-FFF2-40B4-BE49-F238E27FC236}">
                <a16:creationId xmlns:a16="http://schemas.microsoft.com/office/drawing/2014/main" id="{65B162D1-F29B-4973-B2DE-D79ABADA2BDC}"/>
              </a:ext>
            </a:extLst>
          </p:cNvPr>
          <p:cNvSpPr/>
          <p:nvPr/>
        </p:nvSpPr>
        <p:spPr>
          <a:xfrm>
            <a:off x="5002664" y="1327561"/>
            <a:ext cx="1531535" cy="462565"/>
          </a:xfrm>
          <a:prstGeom prst="rect">
            <a:avLst/>
          </a:prstGeom>
          <a:solidFill>
            <a:schemeClr val="bg1"/>
          </a:solidFill>
          <a:ln w="1905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500" dirty="0">
                <a:solidFill>
                  <a:schemeClr val="accent6"/>
                </a:solidFill>
              </a:rPr>
              <a:t>电工电子技术</a:t>
            </a:r>
            <a:endParaRPr lang="en-US" altLang="zh-CN" sz="1500" baseline="30000" dirty="0">
              <a:solidFill>
                <a:schemeClr val="accent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16" name="矩形 415">
            <a:extLst>
              <a:ext uri="{FF2B5EF4-FFF2-40B4-BE49-F238E27FC236}">
                <a16:creationId xmlns:a16="http://schemas.microsoft.com/office/drawing/2014/main" id="{B9B500F1-4C5A-4D1D-B459-BA2BA3B588E0}"/>
              </a:ext>
            </a:extLst>
          </p:cNvPr>
          <p:cNvSpPr/>
          <p:nvPr/>
        </p:nvSpPr>
        <p:spPr>
          <a:xfrm>
            <a:off x="4824884" y="4203584"/>
            <a:ext cx="1495484" cy="492477"/>
          </a:xfrm>
          <a:prstGeom prst="rect">
            <a:avLst/>
          </a:prstGeom>
          <a:solidFill>
            <a:schemeClr val="bg1"/>
          </a:solidFill>
          <a:ln w="1905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endParaRPr lang="en-US" altLang="zh-CN" sz="1500" dirty="0">
              <a:solidFill>
                <a:schemeClr val="accent6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altLang="zh-CN" sz="1500" dirty="0">
                <a:solidFill>
                  <a:schemeClr val="accent6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AutoCAD</a:t>
            </a:r>
            <a:r>
              <a:rPr lang="zh-CN" altLang="en-US" sz="1500" dirty="0">
                <a:solidFill>
                  <a:schemeClr val="accent6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制图</a:t>
            </a:r>
            <a:endParaRPr lang="en-US" altLang="zh-CN" sz="1500" baseline="30000" dirty="0">
              <a:solidFill>
                <a:schemeClr val="accent6"/>
              </a:solidFill>
              <a:latin typeface="Times New Roman" panose="02020603050405020304" pitchFamily="18" charset="0"/>
              <a:cs typeface="Times New Roman" pitchFamily="18" charset="0"/>
            </a:endParaRPr>
          </a:p>
          <a:p>
            <a:pPr algn="ctr"/>
            <a:r>
              <a:rPr lang="en-US" altLang="zh-CN" sz="1500" baseline="30000" dirty="0">
                <a:solidFill>
                  <a:schemeClr val="accent6"/>
                </a:solidFill>
                <a:latin typeface="Times New Roman" panose="02020603050405020304" pitchFamily="18" charset="0"/>
                <a:cs typeface="Times New Roman" pitchFamily="18" charset="0"/>
              </a:rPr>
              <a:t>·</a:t>
            </a:r>
          </a:p>
        </p:txBody>
      </p:sp>
      <p:sp>
        <p:nvSpPr>
          <p:cNvPr id="427" name="矩形 426">
            <a:extLst>
              <a:ext uri="{FF2B5EF4-FFF2-40B4-BE49-F238E27FC236}">
                <a16:creationId xmlns:a16="http://schemas.microsoft.com/office/drawing/2014/main" id="{51128C2F-F3A5-48D1-B1F1-AFC4A962FC6E}"/>
              </a:ext>
            </a:extLst>
          </p:cNvPr>
          <p:cNvSpPr/>
          <p:nvPr/>
        </p:nvSpPr>
        <p:spPr>
          <a:xfrm>
            <a:off x="4855229" y="4922456"/>
            <a:ext cx="1476927" cy="423121"/>
          </a:xfrm>
          <a:prstGeom prst="rect">
            <a:avLst/>
          </a:prstGeom>
          <a:solidFill>
            <a:schemeClr val="bg1"/>
          </a:solidFill>
          <a:ln w="1905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500" dirty="0">
                <a:solidFill>
                  <a:schemeClr val="accent6"/>
                </a:solidFill>
              </a:rPr>
              <a:t>工程制图</a:t>
            </a:r>
            <a:endParaRPr lang="en-US" altLang="zh-CN" sz="1500" baseline="30000" dirty="0">
              <a:solidFill>
                <a:schemeClr val="accent6"/>
              </a:solidFill>
              <a:latin typeface="Times New Roman" panose="02020603050405020304" pitchFamily="18" charset="0"/>
              <a:cs typeface="Times New Roman" pitchFamily="18" charset="0"/>
            </a:endParaRPr>
          </a:p>
        </p:txBody>
      </p:sp>
      <p:sp>
        <p:nvSpPr>
          <p:cNvPr id="428" name="矩形 427">
            <a:extLst>
              <a:ext uri="{FF2B5EF4-FFF2-40B4-BE49-F238E27FC236}">
                <a16:creationId xmlns:a16="http://schemas.microsoft.com/office/drawing/2014/main" id="{A6013076-87AB-433A-A665-849DD5F6CCA9}"/>
              </a:ext>
            </a:extLst>
          </p:cNvPr>
          <p:cNvSpPr/>
          <p:nvPr/>
        </p:nvSpPr>
        <p:spPr>
          <a:xfrm>
            <a:off x="2785201" y="3025040"/>
            <a:ext cx="1562005" cy="979350"/>
          </a:xfrm>
          <a:prstGeom prst="rect">
            <a:avLst/>
          </a:prstGeom>
          <a:solidFill>
            <a:schemeClr val="bg1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有机化学</a:t>
            </a:r>
            <a:endParaRPr lang="en-US" altLang="zh-CN" sz="1600" dirty="0">
              <a:solidFill>
                <a:srgbClr val="00B0F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29" name="矩形 428">
            <a:extLst>
              <a:ext uri="{FF2B5EF4-FFF2-40B4-BE49-F238E27FC236}">
                <a16:creationId xmlns:a16="http://schemas.microsoft.com/office/drawing/2014/main" id="{0A8534DB-9114-4EDE-A3FE-7A110A6DDB03}"/>
              </a:ext>
            </a:extLst>
          </p:cNvPr>
          <p:cNvSpPr/>
          <p:nvPr/>
        </p:nvSpPr>
        <p:spPr>
          <a:xfrm>
            <a:off x="4886122" y="3695313"/>
            <a:ext cx="1542059" cy="407124"/>
          </a:xfrm>
          <a:prstGeom prst="rect">
            <a:avLst/>
          </a:prstGeom>
          <a:solidFill>
            <a:schemeClr val="bg1"/>
          </a:solidFill>
          <a:ln w="190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>
                <a:solidFill>
                  <a:srgbClr val="00B0F0"/>
                </a:solidFill>
                <a:latin typeface="Times New Roman" pitchFamily="18" charset="0"/>
                <a:cs typeface="Times New Roman" pitchFamily="18" charset="0"/>
              </a:rPr>
              <a:t>物理化学</a:t>
            </a:r>
            <a:endParaRPr lang="en-US" altLang="zh-CN" sz="1600" dirty="0">
              <a:solidFill>
                <a:srgbClr val="00B0F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39" name="右大括号 538">
            <a:extLst>
              <a:ext uri="{FF2B5EF4-FFF2-40B4-BE49-F238E27FC236}">
                <a16:creationId xmlns:a16="http://schemas.microsoft.com/office/drawing/2014/main" id="{56D1829D-F550-464B-BB54-C4C06E333705}"/>
              </a:ext>
            </a:extLst>
          </p:cNvPr>
          <p:cNvSpPr/>
          <p:nvPr/>
        </p:nvSpPr>
        <p:spPr>
          <a:xfrm>
            <a:off x="6454369" y="4471389"/>
            <a:ext cx="132646" cy="740939"/>
          </a:xfrm>
          <a:prstGeom prst="rightBrace">
            <a:avLst/>
          </a:prstGeom>
          <a:solidFill>
            <a:schemeClr val="bg1"/>
          </a:solidFill>
          <a:ln w="1905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endParaRPr lang="zh-CN" altLang="en-US" sz="1500">
              <a:solidFill>
                <a:schemeClr val="accent6"/>
              </a:solidFill>
            </a:endParaRPr>
          </a:p>
        </p:txBody>
      </p:sp>
      <p:grpSp>
        <p:nvGrpSpPr>
          <p:cNvPr id="541" name="组合 540">
            <a:extLst>
              <a:ext uri="{FF2B5EF4-FFF2-40B4-BE49-F238E27FC236}">
                <a16:creationId xmlns:a16="http://schemas.microsoft.com/office/drawing/2014/main" id="{49CA809D-AA0D-4DA7-8166-F5FBB7D9BA66}"/>
              </a:ext>
            </a:extLst>
          </p:cNvPr>
          <p:cNvGrpSpPr/>
          <p:nvPr/>
        </p:nvGrpSpPr>
        <p:grpSpPr>
          <a:xfrm>
            <a:off x="6625084" y="4986413"/>
            <a:ext cx="422372" cy="110155"/>
            <a:chOff x="5761789" y="4586450"/>
            <a:chExt cx="380470" cy="97498"/>
          </a:xfrm>
          <a:solidFill>
            <a:schemeClr val="accent6"/>
          </a:solidFill>
        </p:grpSpPr>
        <p:cxnSp>
          <p:nvCxnSpPr>
            <p:cNvPr id="542" name="直接连接符 541">
              <a:extLst>
                <a:ext uri="{FF2B5EF4-FFF2-40B4-BE49-F238E27FC236}">
                  <a16:creationId xmlns:a16="http://schemas.microsoft.com/office/drawing/2014/main" id="{6C434E18-69F2-4CF1-9DDB-3CF864011FBB}"/>
                </a:ext>
              </a:extLst>
            </p:cNvPr>
            <p:cNvCxnSpPr/>
            <p:nvPr/>
          </p:nvCxnSpPr>
          <p:spPr>
            <a:xfrm>
              <a:off x="5761789" y="4633698"/>
              <a:ext cx="279316" cy="0"/>
            </a:xfrm>
            <a:prstGeom prst="line">
              <a:avLst/>
            </a:prstGeom>
            <a:grpFill/>
            <a:ln w="1905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3" name="Freeform 203">
              <a:extLst>
                <a:ext uri="{FF2B5EF4-FFF2-40B4-BE49-F238E27FC236}">
                  <a16:creationId xmlns:a16="http://schemas.microsoft.com/office/drawing/2014/main" id="{9A928EC5-FD99-406B-9A98-C9E94876AF72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/>
            </a:solidFill>
            <a:ln w="9525">
              <a:solidFill>
                <a:schemeClr val="accent6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544" name="矩形 543">
            <a:extLst>
              <a:ext uri="{FF2B5EF4-FFF2-40B4-BE49-F238E27FC236}">
                <a16:creationId xmlns:a16="http://schemas.microsoft.com/office/drawing/2014/main" id="{8F6940C8-4920-4AD2-9726-A70DE6BC265E}"/>
              </a:ext>
            </a:extLst>
          </p:cNvPr>
          <p:cNvSpPr/>
          <p:nvPr/>
        </p:nvSpPr>
        <p:spPr>
          <a:xfrm>
            <a:off x="7140983" y="4634636"/>
            <a:ext cx="1518544" cy="695922"/>
          </a:xfrm>
          <a:prstGeom prst="rect">
            <a:avLst/>
          </a:prstGeom>
          <a:solidFill>
            <a:schemeClr val="bg1"/>
          </a:solidFill>
          <a:ln w="1905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rPr>
              <a:t>食品工程原理</a:t>
            </a:r>
          </a:p>
        </p:txBody>
      </p:sp>
      <p:grpSp>
        <p:nvGrpSpPr>
          <p:cNvPr id="545" name="组合 544">
            <a:extLst>
              <a:ext uri="{FF2B5EF4-FFF2-40B4-BE49-F238E27FC236}">
                <a16:creationId xmlns:a16="http://schemas.microsoft.com/office/drawing/2014/main" id="{9E10445F-4711-4EE7-999F-F10AB6D94314}"/>
              </a:ext>
            </a:extLst>
          </p:cNvPr>
          <p:cNvGrpSpPr/>
          <p:nvPr/>
        </p:nvGrpSpPr>
        <p:grpSpPr>
          <a:xfrm rot="5400000">
            <a:off x="7632616" y="5594917"/>
            <a:ext cx="519856" cy="96096"/>
            <a:chOff x="5868183" y="4586439"/>
            <a:chExt cx="274076" cy="97498"/>
          </a:xfrm>
          <a:solidFill>
            <a:schemeClr val="accent6"/>
          </a:solidFill>
        </p:grpSpPr>
        <p:cxnSp>
          <p:nvCxnSpPr>
            <p:cNvPr id="546" name="直接连接符 545">
              <a:extLst>
                <a:ext uri="{FF2B5EF4-FFF2-40B4-BE49-F238E27FC236}">
                  <a16:creationId xmlns:a16="http://schemas.microsoft.com/office/drawing/2014/main" id="{97CBA316-9CB6-44D6-9948-D12F9DF895BA}"/>
                </a:ext>
              </a:extLst>
            </p:cNvPr>
            <p:cNvCxnSpPr/>
            <p:nvPr/>
          </p:nvCxnSpPr>
          <p:spPr>
            <a:xfrm rot="16200000">
              <a:off x="5953901" y="4547977"/>
              <a:ext cx="1494" cy="172929"/>
            </a:xfrm>
            <a:prstGeom prst="line">
              <a:avLst/>
            </a:prstGeom>
            <a:grpFill/>
            <a:ln w="1905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7" name="Freeform 203">
              <a:extLst>
                <a:ext uri="{FF2B5EF4-FFF2-40B4-BE49-F238E27FC236}">
                  <a16:creationId xmlns:a16="http://schemas.microsoft.com/office/drawing/2014/main" id="{41DC7BC8-CB97-45E7-A883-7C414F59B3E5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39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chemeClr val="accent6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548" name="矩形 547">
            <a:extLst>
              <a:ext uri="{FF2B5EF4-FFF2-40B4-BE49-F238E27FC236}">
                <a16:creationId xmlns:a16="http://schemas.microsoft.com/office/drawing/2014/main" id="{54DACBD0-2D6B-402E-B67D-24068DD78F9B}"/>
              </a:ext>
            </a:extLst>
          </p:cNvPr>
          <p:cNvSpPr/>
          <p:nvPr/>
        </p:nvSpPr>
        <p:spPr>
          <a:xfrm>
            <a:off x="7110970" y="5879088"/>
            <a:ext cx="1602626" cy="649201"/>
          </a:xfrm>
          <a:prstGeom prst="rect">
            <a:avLst/>
          </a:prstGeom>
          <a:solidFill>
            <a:schemeClr val="bg1"/>
          </a:solidFill>
          <a:ln w="190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食工原理课程设计</a:t>
            </a:r>
          </a:p>
        </p:txBody>
      </p:sp>
      <p:grpSp>
        <p:nvGrpSpPr>
          <p:cNvPr id="549" name="组合 548">
            <a:extLst>
              <a:ext uri="{FF2B5EF4-FFF2-40B4-BE49-F238E27FC236}">
                <a16:creationId xmlns:a16="http://schemas.microsoft.com/office/drawing/2014/main" id="{A67F7E29-AD87-4A47-81B9-D2E6455DC580}"/>
              </a:ext>
            </a:extLst>
          </p:cNvPr>
          <p:cNvGrpSpPr/>
          <p:nvPr/>
        </p:nvGrpSpPr>
        <p:grpSpPr>
          <a:xfrm>
            <a:off x="2288047" y="3505325"/>
            <a:ext cx="467478" cy="110155"/>
            <a:chOff x="5721158" y="4586450"/>
            <a:chExt cx="421101" cy="97498"/>
          </a:xfrm>
          <a:solidFill>
            <a:srgbClr val="00B0F0"/>
          </a:solidFill>
        </p:grpSpPr>
        <p:cxnSp>
          <p:nvCxnSpPr>
            <p:cNvPr id="550" name="直接连接符 549">
              <a:extLst>
                <a:ext uri="{FF2B5EF4-FFF2-40B4-BE49-F238E27FC236}">
                  <a16:creationId xmlns:a16="http://schemas.microsoft.com/office/drawing/2014/main" id="{3C9247E4-6CDA-4DFF-B090-70E574BD7C0D}"/>
                </a:ext>
              </a:extLst>
            </p:cNvPr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51" name="Freeform 203">
              <a:extLst>
                <a:ext uri="{FF2B5EF4-FFF2-40B4-BE49-F238E27FC236}">
                  <a16:creationId xmlns:a16="http://schemas.microsoft.com/office/drawing/2014/main" id="{D6104599-7D89-411B-A7AE-9ACD01CC770B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9525">
              <a:solidFill>
                <a:srgbClr val="00B0F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552" name="组合 551">
            <a:extLst>
              <a:ext uri="{FF2B5EF4-FFF2-40B4-BE49-F238E27FC236}">
                <a16:creationId xmlns:a16="http://schemas.microsoft.com/office/drawing/2014/main" id="{A90062C7-E35F-43CA-95A0-941737F98082}"/>
              </a:ext>
            </a:extLst>
          </p:cNvPr>
          <p:cNvGrpSpPr/>
          <p:nvPr/>
        </p:nvGrpSpPr>
        <p:grpSpPr>
          <a:xfrm>
            <a:off x="4401159" y="3770489"/>
            <a:ext cx="429733" cy="97499"/>
            <a:chOff x="3905663" y="1995658"/>
            <a:chExt cx="387102" cy="97498"/>
          </a:xfrm>
          <a:solidFill>
            <a:srgbClr val="00B0F0"/>
          </a:solidFill>
        </p:grpSpPr>
        <p:sp>
          <p:nvSpPr>
            <p:cNvPr id="553" name="Freeform 203">
              <a:extLst>
                <a:ext uri="{FF2B5EF4-FFF2-40B4-BE49-F238E27FC236}">
                  <a16:creationId xmlns:a16="http://schemas.microsoft.com/office/drawing/2014/main" id="{F29EF103-6DDB-42FC-9C58-A9898208C1D7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1942" y="19956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>
              <a:solidFill>
                <a:srgbClr val="00B0F0"/>
              </a:solidFill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554" name="直接连接符 553">
              <a:extLst>
                <a:ext uri="{FF2B5EF4-FFF2-40B4-BE49-F238E27FC236}">
                  <a16:creationId xmlns:a16="http://schemas.microsoft.com/office/drawing/2014/main" id="{017B1150-6DD8-41F9-8240-3DF5AABECE92}"/>
                </a:ext>
              </a:extLst>
            </p:cNvPr>
            <p:cNvCxnSpPr/>
            <p:nvPr/>
          </p:nvCxnSpPr>
          <p:spPr>
            <a:xfrm>
              <a:off x="3905663" y="2044408"/>
              <a:ext cx="276278" cy="0"/>
            </a:xfrm>
            <a:prstGeom prst="line">
              <a:avLst/>
            </a:prstGeom>
            <a:grpFill/>
            <a:ln w="19050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55" name="矩形 554">
            <a:extLst>
              <a:ext uri="{FF2B5EF4-FFF2-40B4-BE49-F238E27FC236}">
                <a16:creationId xmlns:a16="http://schemas.microsoft.com/office/drawing/2014/main" id="{5491F32A-9B2E-4396-8ED0-AF57419168BE}"/>
              </a:ext>
            </a:extLst>
          </p:cNvPr>
          <p:cNvSpPr/>
          <p:nvPr/>
        </p:nvSpPr>
        <p:spPr>
          <a:xfrm>
            <a:off x="4824947" y="2865923"/>
            <a:ext cx="1838778" cy="591555"/>
          </a:xfrm>
          <a:prstGeom prst="rect">
            <a:avLst/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食品微生物及实验</a:t>
            </a:r>
            <a:endParaRPr lang="en-US" altLang="zh-CN" sz="1600" baseline="30000" dirty="0">
              <a:solidFill>
                <a:srgbClr val="00B05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56" name="矩形 555">
            <a:extLst>
              <a:ext uri="{FF2B5EF4-FFF2-40B4-BE49-F238E27FC236}">
                <a16:creationId xmlns:a16="http://schemas.microsoft.com/office/drawing/2014/main" id="{3839BA95-6991-488A-AB4D-8D0E6CE5B686}"/>
              </a:ext>
            </a:extLst>
          </p:cNvPr>
          <p:cNvSpPr/>
          <p:nvPr/>
        </p:nvSpPr>
        <p:spPr>
          <a:xfrm>
            <a:off x="7000952" y="2601094"/>
            <a:ext cx="1689973" cy="567223"/>
          </a:xfrm>
          <a:prstGeom prst="rect">
            <a:avLst/>
          </a:prstGeom>
          <a:solidFill>
            <a:schemeClr val="bg1"/>
          </a:solidFill>
          <a:ln w="190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食品生物化学及实验</a:t>
            </a:r>
            <a:endParaRPr lang="en-US" altLang="zh-CN" sz="1600" dirty="0">
              <a:solidFill>
                <a:srgbClr val="00B05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57" name="矩形 556">
            <a:extLst>
              <a:ext uri="{FF2B5EF4-FFF2-40B4-BE49-F238E27FC236}">
                <a16:creationId xmlns:a16="http://schemas.microsoft.com/office/drawing/2014/main" id="{548DF8A7-6777-4B68-9085-579033E5441E}"/>
              </a:ext>
            </a:extLst>
          </p:cNvPr>
          <p:cNvSpPr/>
          <p:nvPr/>
        </p:nvSpPr>
        <p:spPr>
          <a:xfrm>
            <a:off x="9118146" y="3177158"/>
            <a:ext cx="1810201" cy="475753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500" dirty="0">
                <a:solidFill>
                  <a:srgbClr val="7030A0"/>
                </a:solidFill>
              </a:rPr>
              <a:t>现代食品仪器分析及实验</a:t>
            </a:r>
            <a:endParaRPr lang="en-US" altLang="zh-CN" sz="1600" baseline="300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58" name="矩形 557">
            <a:extLst>
              <a:ext uri="{FF2B5EF4-FFF2-40B4-BE49-F238E27FC236}">
                <a16:creationId xmlns:a16="http://schemas.microsoft.com/office/drawing/2014/main" id="{444BF0C0-46A1-490E-B74F-AFD301FEF658}"/>
              </a:ext>
            </a:extLst>
          </p:cNvPr>
          <p:cNvSpPr/>
          <p:nvPr/>
        </p:nvSpPr>
        <p:spPr>
          <a:xfrm>
            <a:off x="9198936" y="3753222"/>
            <a:ext cx="1616984" cy="488307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500" dirty="0">
                <a:solidFill>
                  <a:srgbClr val="7030A0"/>
                </a:solidFill>
              </a:rPr>
              <a:t>食品机械与设备</a:t>
            </a:r>
            <a:endParaRPr lang="en-US" altLang="zh-CN" sz="1600" baseline="300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559" name="组合 558">
            <a:extLst>
              <a:ext uri="{FF2B5EF4-FFF2-40B4-BE49-F238E27FC236}">
                <a16:creationId xmlns:a16="http://schemas.microsoft.com/office/drawing/2014/main" id="{5D2E4FF7-7270-4972-AEA0-0B7876C01759}"/>
              </a:ext>
            </a:extLst>
          </p:cNvPr>
          <p:cNvGrpSpPr/>
          <p:nvPr/>
        </p:nvGrpSpPr>
        <p:grpSpPr>
          <a:xfrm>
            <a:off x="13614194" y="1941185"/>
            <a:ext cx="467347" cy="97499"/>
            <a:chOff x="7550112" y="2445206"/>
            <a:chExt cx="541479" cy="97498"/>
          </a:xfrm>
          <a:solidFill>
            <a:srgbClr val="7030A0"/>
          </a:solidFill>
        </p:grpSpPr>
        <p:sp>
          <p:nvSpPr>
            <p:cNvPr id="560" name="Freeform 203">
              <a:extLst>
                <a:ext uri="{FF2B5EF4-FFF2-40B4-BE49-F238E27FC236}">
                  <a16:creationId xmlns:a16="http://schemas.microsoft.com/office/drawing/2014/main" id="{DCF6BF2D-E502-4E16-AF93-27DD4AC39DDC}"/>
                </a:ext>
              </a:extLst>
            </p:cNvPr>
            <p:cNvSpPr>
              <a:spLocks/>
            </p:cNvSpPr>
            <p:nvPr/>
          </p:nvSpPr>
          <p:spPr bwMode="auto">
            <a:xfrm>
              <a:off x="7980768" y="2445206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1905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29" tIns="45715" rIns="91429" bIns="45715" rtlCol="0" anchor="ctr"/>
            <a:lstStyle/>
            <a:p>
              <a:endParaRPr lang="zh-CN" altLang="en-US" sz="1600">
                <a:solidFill>
                  <a:srgbClr val="7030A0"/>
                </a:solidFill>
              </a:endParaRPr>
            </a:p>
          </p:txBody>
        </p:sp>
        <p:cxnSp>
          <p:nvCxnSpPr>
            <p:cNvPr id="561" name="直接连接符 560">
              <a:extLst>
                <a:ext uri="{FF2B5EF4-FFF2-40B4-BE49-F238E27FC236}">
                  <a16:creationId xmlns:a16="http://schemas.microsoft.com/office/drawing/2014/main" id="{995697B5-9612-4A7F-B440-513765BC14AB}"/>
                </a:ext>
              </a:extLst>
            </p:cNvPr>
            <p:cNvCxnSpPr/>
            <p:nvPr/>
          </p:nvCxnSpPr>
          <p:spPr>
            <a:xfrm>
              <a:off x="7550112" y="2489796"/>
              <a:ext cx="448082" cy="2660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sp>
        <p:nvSpPr>
          <p:cNvPr id="562" name="矩形 561">
            <a:extLst>
              <a:ext uri="{FF2B5EF4-FFF2-40B4-BE49-F238E27FC236}">
                <a16:creationId xmlns:a16="http://schemas.microsoft.com/office/drawing/2014/main" id="{2648E3FE-F949-4FFD-80B6-5A4850DC13B7}"/>
              </a:ext>
            </a:extLst>
          </p:cNvPr>
          <p:cNvSpPr/>
          <p:nvPr/>
        </p:nvSpPr>
        <p:spPr>
          <a:xfrm>
            <a:off x="13895963" y="3770489"/>
            <a:ext cx="2053455" cy="710346"/>
          </a:xfrm>
          <a:prstGeom prst="rect">
            <a:avLst/>
          </a:prstGeom>
          <a:solidFill>
            <a:schemeClr val="bg1"/>
          </a:solidFill>
          <a:ln w="1905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rPr>
              <a:t>食品工厂设计概论</a:t>
            </a:r>
          </a:p>
        </p:txBody>
      </p:sp>
      <p:grpSp>
        <p:nvGrpSpPr>
          <p:cNvPr id="566" name="组合 565">
            <a:extLst>
              <a:ext uri="{FF2B5EF4-FFF2-40B4-BE49-F238E27FC236}">
                <a16:creationId xmlns:a16="http://schemas.microsoft.com/office/drawing/2014/main" id="{EB8C2F1E-536F-4E8E-9971-7B5364756390}"/>
              </a:ext>
            </a:extLst>
          </p:cNvPr>
          <p:cNvGrpSpPr/>
          <p:nvPr/>
        </p:nvGrpSpPr>
        <p:grpSpPr>
          <a:xfrm>
            <a:off x="15979453" y="3934316"/>
            <a:ext cx="422372" cy="110155"/>
            <a:chOff x="5761789" y="4586450"/>
            <a:chExt cx="380470" cy="97498"/>
          </a:xfrm>
          <a:solidFill>
            <a:schemeClr val="accent6"/>
          </a:solidFill>
        </p:grpSpPr>
        <p:cxnSp>
          <p:nvCxnSpPr>
            <p:cNvPr id="567" name="直接连接符 566">
              <a:extLst>
                <a:ext uri="{FF2B5EF4-FFF2-40B4-BE49-F238E27FC236}">
                  <a16:creationId xmlns:a16="http://schemas.microsoft.com/office/drawing/2014/main" id="{9E867877-EBD1-44A1-8769-E8F05F4A16B3}"/>
                </a:ext>
              </a:extLst>
            </p:cNvPr>
            <p:cNvCxnSpPr/>
            <p:nvPr/>
          </p:nvCxnSpPr>
          <p:spPr>
            <a:xfrm>
              <a:off x="5761789" y="4633698"/>
              <a:ext cx="279316" cy="0"/>
            </a:xfrm>
            <a:prstGeom prst="line">
              <a:avLst/>
            </a:prstGeom>
            <a:grpFill/>
            <a:ln w="1905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8" name="Freeform 203">
              <a:extLst>
                <a:ext uri="{FF2B5EF4-FFF2-40B4-BE49-F238E27FC236}">
                  <a16:creationId xmlns:a16="http://schemas.microsoft.com/office/drawing/2014/main" id="{33413D3B-655A-4C90-A69A-C73BC9CCE27E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/>
            </a:solidFill>
            <a:ln w="9525">
              <a:solidFill>
                <a:schemeClr val="accent6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569" name="矩形 568">
            <a:extLst>
              <a:ext uri="{FF2B5EF4-FFF2-40B4-BE49-F238E27FC236}">
                <a16:creationId xmlns:a16="http://schemas.microsoft.com/office/drawing/2014/main" id="{885176AD-625A-4B50-82BF-FACBC07F3C7F}"/>
              </a:ext>
            </a:extLst>
          </p:cNvPr>
          <p:cNvSpPr/>
          <p:nvPr/>
        </p:nvSpPr>
        <p:spPr>
          <a:xfrm>
            <a:off x="2877532" y="4185270"/>
            <a:ext cx="1320999" cy="833382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rgbClr val="7030A0"/>
                </a:solidFill>
              </a:rPr>
              <a:t>食品文化</a:t>
            </a:r>
          </a:p>
        </p:txBody>
      </p:sp>
      <p:grpSp>
        <p:nvGrpSpPr>
          <p:cNvPr id="570" name="组合 569">
            <a:extLst>
              <a:ext uri="{FF2B5EF4-FFF2-40B4-BE49-F238E27FC236}">
                <a16:creationId xmlns:a16="http://schemas.microsoft.com/office/drawing/2014/main" id="{4B7FE26B-D463-4148-B8D2-03C6F48AF548}"/>
              </a:ext>
            </a:extLst>
          </p:cNvPr>
          <p:cNvGrpSpPr/>
          <p:nvPr/>
        </p:nvGrpSpPr>
        <p:grpSpPr>
          <a:xfrm>
            <a:off x="2211309" y="4840562"/>
            <a:ext cx="610228" cy="97499"/>
            <a:chOff x="7350416" y="3170958"/>
            <a:chExt cx="549691" cy="97498"/>
          </a:xfrm>
          <a:solidFill>
            <a:srgbClr val="7030A0"/>
          </a:solidFill>
        </p:grpSpPr>
        <p:sp>
          <p:nvSpPr>
            <p:cNvPr id="571" name="Freeform 203">
              <a:extLst>
                <a:ext uri="{FF2B5EF4-FFF2-40B4-BE49-F238E27FC236}">
                  <a16:creationId xmlns:a16="http://schemas.microsoft.com/office/drawing/2014/main" id="{F3181BDA-8C02-490F-B1F5-8C7DA5614F7C}"/>
                </a:ext>
              </a:extLst>
            </p:cNvPr>
            <p:cNvSpPr>
              <a:spLocks/>
            </p:cNvSpPr>
            <p:nvPr/>
          </p:nvSpPr>
          <p:spPr bwMode="auto">
            <a:xfrm>
              <a:off x="7789284" y="31709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7030A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572" name="直接连接符 571">
              <a:extLst>
                <a:ext uri="{FF2B5EF4-FFF2-40B4-BE49-F238E27FC236}">
                  <a16:creationId xmlns:a16="http://schemas.microsoft.com/office/drawing/2014/main" id="{D0D5EF15-E30F-47A9-B133-CF04DD44377F}"/>
                </a:ext>
              </a:extLst>
            </p:cNvPr>
            <p:cNvCxnSpPr/>
            <p:nvPr/>
          </p:nvCxnSpPr>
          <p:spPr>
            <a:xfrm>
              <a:off x="7350416" y="3219515"/>
              <a:ext cx="438868" cy="0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73" name="组合 572">
            <a:extLst>
              <a:ext uri="{FF2B5EF4-FFF2-40B4-BE49-F238E27FC236}">
                <a16:creationId xmlns:a16="http://schemas.microsoft.com/office/drawing/2014/main" id="{F62C2173-D598-4453-8C14-A20B1CFF7C27}"/>
              </a:ext>
            </a:extLst>
          </p:cNvPr>
          <p:cNvGrpSpPr/>
          <p:nvPr/>
        </p:nvGrpSpPr>
        <p:grpSpPr>
          <a:xfrm>
            <a:off x="10990880" y="3292179"/>
            <a:ext cx="752812" cy="97499"/>
            <a:chOff x="5464129" y="4586450"/>
            <a:chExt cx="678130" cy="97498"/>
          </a:xfrm>
          <a:solidFill>
            <a:srgbClr val="7030A0"/>
          </a:solidFill>
        </p:grpSpPr>
        <p:cxnSp>
          <p:nvCxnSpPr>
            <p:cNvPr id="574" name="直接连接符 573">
              <a:extLst>
                <a:ext uri="{FF2B5EF4-FFF2-40B4-BE49-F238E27FC236}">
                  <a16:creationId xmlns:a16="http://schemas.microsoft.com/office/drawing/2014/main" id="{5EA38FBD-A9E8-4D2F-AEB1-3799937F52F3}"/>
                </a:ext>
              </a:extLst>
            </p:cNvPr>
            <p:cNvCxnSpPr/>
            <p:nvPr/>
          </p:nvCxnSpPr>
          <p:spPr>
            <a:xfrm>
              <a:off x="5464129" y="4633698"/>
              <a:ext cx="576976" cy="1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5" name="Freeform 203">
              <a:extLst>
                <a:ext uri="{FF2B5EF4-FFF2-40B4-BE49-F238E27FC236}">
                  <a16:creationId xmlns:a16="http://schemas.microsoft.com/office/drawing/2014/main" id="{4BC86C4A-F2A4-41EC-A9F2-787A72D58856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7030A0"/>
            </a:solidFill>
            <a:ln w="9525">
              <a:solidFill>
                <a:srgbClr val="7030A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579" name="组合 578">
            <a:extLst>
              <a:ext uri="{FF2B5EF4-FFF2-40B4-BE49-F238E27FC236}">
                <a16:creationId xmlns:a16="http://schemas.microsoft.com/office/drawing/2014/main" id="{CAD068EA-E0BB-4FA5-BDEB-F7679AE3DFD3}"/>
              </a:ext>
            </a:extLst>
          </p:cNvPr>
          <p:cNvGrpSpPr/>
          <p:nvPr/>
        </p:nvGrpSpPr>
        <p:grpSpPr>
          <a:xfrm flipV="1">
            <a:off x="10839893" y="3915923"/>
            <a:ext cx="2985989" cy="92586"/>
            <a:chOff x="3724325" y="4586450"/>
            <a:chExt cx="2417934" cy="97498"/>
          </a:xfrm>
          <a:solidFill>
            <a:srgbClr val="7030A0"/>
          </a:solidFill>
        </p:grpSpPr>
        <p:cxnSp>
          <p:nvCxnSpPr>
            <p:cNvPr id="580" name="直接连接符 579">
              <a:extLst>
                <a:ext uri="{FF2B5EF4-FFF2-40B4-BE49-F238E27FC236}">
                  <a16:creationId xmlns:a16="http://schemas.microsoft.com/office/drawing/2014/main" id="{7BB1D4B0-BE50-4D85-BDB3-6D96CDA1A60D}"/>
                </a:ext>
              </a:extLst>
            </p:cNvPr>
            <p:cNvCxnSpPr/>
            <p:nvPr/>
          </p:nvCxnSpPr>
          <p:spPr>
            <a:xfrm flipV="1">
              <a:off x="3724325" y="4633693"/>
              <a:ext cx="2316780" cy="1506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sp>
          <p:nvSpPr>
            <p:cNvPr id="581" name="Freeform 203">
              <a:extLst>
                <a:ext uri="{FF2B5EF4-FFF2-40B4-BE49-F238E27FC236}">
                  <a16:creationId xmlns:a16="http://schemas.microsoft.com/office/drawing/2014/main" id="{694EDE9F-7496-4681-B7E7-66B233ED222C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1905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29" tIns="45715" rIns="91429" bIns="45715" rtlCol="0" anchor="ctr"/>
            <a:lstStyle/>
            <a:p>
              <a:pPr>
                <a:lnSpc>
                  <a:spcPct val="125000"/>
                </a:lnSpc>
              </a:pPr>
              <a:endParaRPr lang="zh-CN" altLang="en-US" sz="160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582" name="矩形 581">
            <a:extLst>
              <a:ext uri="{FF2B5EF4-FFF2-40B4-BE49-F238E27FC236}">
                <a16:creationId xmlns:a16="http://schemas.microsoft.com/office/drawing/2014/main" id="{B2FCAB9A-C768-4FE3-BF79-479F0BEBB2AE}"/>
              </a:ext>
            </a:extLst>
          </p:cNvPr>
          <p:cNvSpPr/>
          <p:nvPr/>
        </p:nvSpPr>
        <p:spPr>
          <a:xfrm>
            <a:off x="7050302" y="1384052"/>
            <a:ext cx="1687399" cy="475753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500" dirty="0">
                <a:solidFill>
                  <a:srgbClr val="7030A0"/>
                </a:solidFill>
              </a:rPr>
              <a:t>食品法规与标准</a:t>
            </a:r>
            <a:endParaRPr lang="en-US" altLang="zh-CN" sz="1600" baseline="300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585" name="组合 584">
            <a:extLst>
              <a:ext uri="{FF2B5EF4-FFF2-40B4-BE49-F238E27FC236}">
                <a16:creationId xmlns:a16="http://schemas.microsoft.com/office/drawing/2014/main" id="{3B0FC3AD-191B-486D-B105-BBF251FE2402}"/>
              </a:ext>
            </a:extLst>
          </p:cNvPr>
          <p:cNvGrpSpPr/>
          <p:nvPr/>
        </p:nvGrpSpPr>
        <p:grpSpPr>
          <a:xfrm flipV="1">
            <a:off x="7550157" y="1942036"/>
            <a:ext cx="1689967" cy="124614"/>
            <a:chOff x="3724325" y="4586450"/>
            <a:chExt cx="2417934" cy="97498"/>
          </a:xfrm>
          <a:solidFill>
            <a:srgbClr val="00B050"/>
          </a:solidFill>
        </p:grpSpPr>
        <p:cxnSp>
          <p:nvCxnSpPr>
            <p:cNvPr id="586" name="直接连接符 585">
              <a:extLst>
                <a:ext uri="{FF2B5EF4-FFF2-40B4-BE49-F238E27FC236}">
                  <a16:creationId xmlns:a16="http://schemas.microsoft.com/office/drawing/2014/main" id="{55FDA9E6-876B-47C5-AC96-5C62F36F7A06}"/>
                </a:ext>
              </a:extLst>
            </p:cNvPr>
            <p:cNvCxnSpPr/>
            <p:nvPr/>
          </p:nvCxnSpPr>
          <p:spPr>
            <a:xfrm flipV="1">
              <a:off x="3724325" y="4633693"/>
              <a:ext cx="2316780" cy="1506"/>
            </a:xfrm>
            <a:prstGeom prst="line">
              <a:avLst/>
            </a:prstGeom>
            <a:grpFill/>
            <a:ln w="19050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sp>
          <p:nvSpPr>
            <p:cNvPr id="587" name="Freeform 203">
              <a:extLst>
                <a:ext uri="{FF2B5EF4-FFF2-40B4-BE49-F238E27FC236}">
                  <a16:creationId xmlns:a16="http://schemas.microsoft.com/office/drawing/2014/main" id="{6EC6B7AB-80BA-407B-851C-363C1C73BB83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19050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29" tIns="45715" rIns="91429" bIns="45715" rtlCol="0" anchor="ctr"/>
            <a:lstStyle/>
            <a:p>
              <a:pPr algn="ctr"/>
              <a:endParaRPr lang="zh-CN" altLang="en-US" sz="16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  <p:cxnSp>
        <p:nvCxnSpPr>
          <p:cNvPr id="58" name="直接连接符 57">
            <a:extLst>
              <a:ext uri="{FF2B5EF4-FFF2-40B4-BE49-F238E27FC236}">
                <a16:creationId xmlns:a16="http://schemas.microsoft.com/office/drawing/2014/main" id="{D47B4F62-5438-4C06-8770-FAA2B639629A}"/>
              </a:ext>
            </a:extLst>
          </p:cNvPr>
          <p:cNvCxnSpPr>
            <a:cxnSpLocks/>
          </p:cNvCxnSpPr>
          <p:nvPr/>
        </p:nvCxnSpPr>
        <p:spPr>
          <a:xfrm>
            <a:off x="7550157" y="2004343"/>
            <a:ext cx="0" cy="566201"/>
          </a:xfrm>
          <a:prstGeom prst="line">
            <a:avLst/>
          </a:prstGeom>
          <a:ln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88" name="组合 587">
            <a:extLst>
              <a:ext uri="{FF2B5EF4-FFF2-40B4-BE49-F238E27FC236}">
                <a16:creationId xmlns:a16="http://schemas.microsoft.com/office/drawing/2014/main" id="{1A6F81AA-5DA1-4DCD-A68B-D8FFB48AA204}"/>
              </a:ext>
            </a:extLst>
          </p:cNvPr>
          <p:cNvGrpSpPr/>
          <p:nvPr/>
        </p:nvGrpSpPr>
        <p:grpSpPr>
          <a:xfrm flipV="1">
            <a:off x="8883619" y="1448966"/>
            <a:ext cx="7390537" cy="110156"/>
            <a:chOff x="3734209" y="4609085"/>
            <a:chExt cx="2368885" cy="74644"/>
          </a:xfrm>
          <a:solidFill>
            <a:srgbClr val="7030A0"/>
          </a:solidFill>
        </p:grpSpPr>
        <p:cxnSp>
          <p:nvCxnSpPr>
            <p:cNvPr id="589" name="直接连接符 588">
              <a:extLst>
                <a:ext uri="{FF2B5EF4-FFF2-40B4-BE49-F238E27FC236}">
                  <a16:creationId xmlns:a16="http://schemas.microsoft.com/office/drawing/2014/main" id="{AD328E46-4F5A-441B-8D71-D417249B7F71}"/>
                </a:ext>
              </a:extLst>
            </p:cNvPr>
            <p:cNvCxnSpPr/>
            <p:nvPr/>
          </p:nvCxnSpPr>
          <p:spPr>
            <a:xfrm flipV="1">
              <a:off x="3734209" y="4634935"/>
              <a:ext cx="2316780" cy="1506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sp>
          <p:nvSpPr>
            <p:cNvPr id="590" name="Freeform 203">
              <a:extLst>
                <a:ext uri="{FF2B5EF4-FFF2-40B4-BE49-F238E27FC236}">
                  <a16:creationId xmlns:a16="http://schemas.microsoft.com/office/drawing/2014/main" id="{C99075D9-33FE-469C-91B5-6D78B2460A4C}"/>
                </a:ext>
              </a:extLst>
            </p:cNvPr>
            <p:cNvSpPr>
              <a:spLocks/>
            </p:cNvSpPr>
            <p:nvPr/>
          </p:nvSpPr>
          <p:spPr bwMode="auto">
            <a:xfrm>
              <a:off x="6050989" y="4609085"/>
              <a:ext cx="52105" cy="74644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1905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29" tIns="45715" rIns="91429" bIns="45715" rtlCol="0" anchor="ctr"/>
            <a:lstStyle/>
            <a:p>
              <a:pPr>
                <a:lnSpc>
                  <a:spcPct val="125000"/>
                </a:lnSpc>
              </a:pPr>
              <a:endParaRPr lang="zh-CN" altLang="en-US" sz="160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591" name="组合 590">
            <a:extLst>
              <a:ext uri="{FF2B5EF4-FFF2-40B4-BE49-F238E27FC236}">
                <a16:creationId xmlns:a16="http://schemas.microsoft.com/office/drawing/2014/main" id="{BED7C3D8-AD58-4282-9C1B-7DF2AD87DFCB}"/>
              </a:ext>
            </a:extLst>
          </p:cNvPr>
          <p:cNvGrpSpPr/>
          <p:nvPr/>
        </p:nvGrpSpPr>
        <p:grpSpPr>
          <a:xfrm>
            <a:off x="15812892" y="8772142"/>
            <a:ext cx="350359" cy="110155"/>
            <a:chOff x="5826658" y="4586450"/>
            <a:chExt cx="315601" cy="97498"/>
          </a:xfrm>
          <a:solidFill>
            <a:schemeClr val="tx1"/>
          </a:solidFill>
        </p:grpSpPr>
        <p:cxnSp>
          <p:nvCxnSpPr>
            <p:cNvPr id="592" name="直接连接符 591">
              <a:extLst>
                <a:ext uri="{FF2B5EF4-FFF2-40B4-BE49-F238E27FC236}">
                  <a16:creationId xmlns:a16="http://schemas.microsoft.com/office/drawing/2014/main" id="{C3166D49-610B-41B9-A1B5-C6B8E9C6D08F}"/>
                </a:ext>
              </a:extLst>
            </p:cNvPr>
            <p:cNvCxnSpPr/>
            <p:nvPr/>
          </p:nvCxnSpPr>
          <p:spPr>
            <a:xfrm flipV="1">
              <a:off x="5826658" y="4633698"/>
              <a:ext cx="214448" cy="1501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3" name="Freeform 203">
              <a:extLst>
                <a:ext uri="{FF2B5EF4-FFF2-40B4-BE49-F238E27FC236}">
                  <a16:creationId xmlns:a16="http://schemas.microsoft.com/office/drawing/2014/main" id="{0C52AB29-FA08-4588-B5D1-40813FDB8168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597" name="TextBox 91">
            <a:extLst>
              <a:ext uri="{FF2B5EF4-FFF2-40B4-BE49-F238E27FC236}">
                <a16:creationId xmlns:a16="http://schemas.microsoft.com/office/drawing/2014/main" id="{05C8CF63-A263-43A6-9951-E33CE1A62717}"/>
              </a:ext>
            </a:extLst>
          </p:cNvPr>
          <p:cNvSpPr txBox="1"/>
          <p:nvPr/>
        </p:nvSpPr>
        <p:spPr>
          <a:xfrm>
            <a:off x="708459" y="4016321"/>
            <a:ext cx="1481117" cy="455745"/>
          </a:xfrm>
          <a:prstGeom prst="rect">
            <a:avLst/>
          </a:prstGeom>
          <a:solidFill>
            <a:schemeClr val="bg1"/>
          </a:solidFill>
          <a:ln w="190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>
            <a:defPPr>
              <a:defRPr lang="zh-CN"/>
            </a:defPPr>
            <a:lvl1pPr algn="ctr">
              <a:defRPr sz="1500">
                <a:solidFill>
                  <a:srgbClr val="7030A0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zh-CN" altLang="en-US" dirty="0"/>
              <a:t>功能性食品</a:t>
            </a:r>
          </a:p>
        </p:txBody>
      </p:sp>
      <p:grpSp>
        <p:nvGrpSpPr>
          <p:cNvPr id="598" name="组合 597">
            <a:extLst>
              <a:ext uri="{FF2B5EF4-FFF2-40B4-BE49-F238E27FC236}">
                <a16:creationId xmlns:a16="http://schemas.microsoft.com/office/drawing/2014/main" id="{37353AC7-FEB4-4161-B699-890BB7ED7157}"/>
              </a:ext>
            </a:extLst>
          </p:cNvPr>
          <p:cNvGrpSpPr/>
          <p:nvPr/>
        </p:nvGrpSpPr>
        <p:grpSpPr>
          <a:xfrm>
            <a:off x="2211309" y="4286002"/>
            <a:ext cx="610228" cy="97499"/>
            <a:chOff x="7350416" y="3170958"/>
            <a:chExt cx="549691" cy="97498"/>
          </a:xfrm>
          <a:solidFill>
            <a:srgbClr val="7030A0"/>
          </a:solidFill>
        </p:grpSpPr>
        <p:sp>
          <p:nvSpPr>
            <p:cNvPr id="599" name="Freeform 203">
              <a:extLst>
                <a:ext uri="{FF2B5EF4-FFF2-40B4-BE49-F238E27FC236}">
                  <a16:creationId xmlns:a16="http://schemas.microsoft.com/office/drawing/2014/main" id="{856072AA-D59D-452F-8EF0-81777F3FEF9D}"/>
                </a:ext>
              </a:extLst>
            </p:cNvPr>
            <p:cNvSpPr>
              <a:spLocks/>
            </p:cNvSpPr>
            <p:nvPr/>
          </p:nvSpPr>
          <p:spPr bwMode="auto">
            <a:xfrm>
              <a:off x="7789284" y="31709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7030A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600" name="直接连接符 599">
              <a:extLst>
                <a:ext uri="{FF2B5EF4-FFF2-40B4-BE49-F238E27FC236}">
                  <a16:creationId xmlns:a16="http://schemas.microsoft.com/office/drawing/2014/main" id="{DA58C819-E129-4BF2-B686-D9143FE148BB}"/>
                </a:ext>
              </a:extLst>
            </p:cNvPr>
            <p:cNvCxnSpPr/>
            <p:nvPr/>
          </p:nvCxnSpPr>
          <p:spPr>
            <a:xfrm>
              <a:off x="7350416" y="3219515"/>
              <a:ext cx="438868" cy="0"/>
            </a:xfrm>
            <a:prstGeom prst="line">
              <a:avLst/>
            </a:prstGeom>
            <a:grpFill/>
            <a:ln w="190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01" name="组合 600">
            <a:extLst>
              <a:ext uri="{FF2B5EF4-FFF2-40B4-BE49-F238E27FC236}">
                <a16:creationId xmlns:a16="http://schemas.microsoft.com/office/drawing/2014/main" id="{F935161D-7C6E-4BCF-A6E1-CA9AEB531987}"/>
              </a:ext>
            </a:extLst>
          </p:cNvPr>
          <p:cNvGrpSpPr/>
          <p:nvPr/>
        </p:nvGrpSpPr>
        <p:grpSpPr>
          <a:xfrm flipV="1">
            <a:off x="6501237" y="4300309"/>
            <a:ext cx="7363211" cy="101662"/>
            <a:chOff x="3790158" y="4600708"/>
            <a:chExt cx="2352100" cy="91831"/>
          </a:xfrm>
          <a:solidFill>
            <a:srgbClr val="FF0000"/>
          </a:solidFill>
        </p:grpSpPr>
        <p:cxnSp>
          <p:nvCxnSpPr>
            <p:cNvPr id="602" name="直接连接符 601">
              <a:extLst>
                <a:ext uri="{FF2B5EF4-FFF2-40B4-BE49-F238E27FC236}">
                  <a16:creationId xmlns:a16="http://schemas.microsoft.com/office/drawing/2014/main" id="{00578C2E-4DFC-4228-B4BC-44B9D5EC08D1}"/>
                </a:ext>
              </a:extLst>
            </p:cNvPr>
            <p:cNvCxnSpPr/>
            <p:nvPr/>
          </p:nvCxnSpPr>
          <p:spPr>
            <a:xfrm flipV="1">
              <a:off x="3790158" y="4633693"/>
              <a:ext cx="2316780" cy="1506"/>
            </a:xfrm>
            <a:prstGeom prst="line">
              <a:avLst/>
            </a:prstGeom>
            <a:solidFill>
              <a:schemeClr val="bg1"/>
            </a:solidFill>
            <a:ln w="19050"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sp>
          <p:nvSpPr>
            <p:cNvPr id="603" name="Freeform 203">
              <a:extLst>
                <a:ext uri="{FF2B5EF4-FFF2-40B4-BE49-F238E27FC236}">
                  <a16:creationId xmlns:a16="http://schemas.microsoft.com/office/drawing/2014/main" id="{5E39E45F-C7F5-4080-865A-3B9F44257C52}"/>
                </a:ext>
              </a:extLst>
            </p:cNvPr>
            <p:cNvSpPr>
              <a:spLocks/>
            </p:cNvSpPr>
            <p:nvPr/>
          </p:nvSpPr>
          <p:spPr bwMode="auto">
            <a:xfrm>
              <a:off x="6095390" y="4600708"/>
              <a:ext cx="46868" cy="91831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/>
            </a:solidFill>
            <a:ln w="19050"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29" tIns="45715" rIns="91429" bIns="45715" rtlCol="0" anchor="ctr"/>
            <a:lstStyle/>
            <a:p>
              <a:pPr algn="ctr"/>
              <a:endParaRPr lang="zh-CN" altLang="en-US" sz="160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604" name="组合 603">
            <a:extLst>
              <a:ext uri="{FF2B5EF4-FFF2-40B4-BE49-F238E27FC236}">
                <a16:creationId xmlns:a16="http://schemas.microsoft.com/office/drawing/2014/main" id="{FDF5DFCF-6A3C-4C7E-8715-B822A0A94E2E}"/>
              </a:ext>
            </a:extLst>
          </p:cNvPr>
          <p:cNvGrpSpPr/>
          <p:nvPr/>
        </p:nvGrpSpPr>
        <p:grpSpPr>
          <a:xfrm>
            <a:off x="8773417" y="3487285"/>
            <a:ext cx="298977" cy="97499"/>
            <a:chOff x="7630789" y="3170958"/>
            <a:chExt cx="269318" cy="97498"/>
          </a:xfrm>
          <a:solidFill>
            <a:srgbClr val="00B050"/>
          </a:solidFill>
        </p:grpSpPr>
        <p:sp>
          <p:nvSpPr>
            <p:cNvPr id="605" name="Freeform 203">
              <a:extLst>
                <a:ext uri="{FF2B5EF4-FFF2-40B4-BE49-F238E27FC236}">
                  <a16:creationId xmlns:a16="http://schemas.microsoft.com/office/drawing/2014/main" id="{1D02C83D-23D5-49D6-A4B1-EC37918A2429}"/>
                </a:ext>
              </a:extLst>
            </p:cNvPr>
            <p:cNvSpPr>
              <a:spLocks/>
            </p:cNvSpPr>
            <p:nvPr/>
          </p:nvSpPr>
          <p:spPr bwMode="auto">
            <a:xfrm>
              <a:off x="7789284" y="31709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00B05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606" name="直接连接符 605">
              <a:extLst>
                <a:ext uri="{FF2B5EF4-FFF2-40B4-BE49-F238E27FC236}">
                  <a16:creationId xmlns:a16="http://schemas.microsoft.com/office/drawing/2014/main" id="{1AA9349A-F817-4307-A818-BCA5895B33D5}"/>
                </a:ext>
              </a:extLst>
            </p:cNvPr>
            <p:cNvCxnSpPr/>
            <p:nvPr/>
          </p:nvCxnSpPr>
          <p:spPr>
            <a:xfrm>
              <a:off x="7630789" y="3219514"/>
              <a:ext cx="158495" cy="0"/>
            </a:xfrm>
            <a:prstGeom prst="line">
              <a:avLst/>
            </a:prstGeom>
            <a:grpFill/>
            <a:ln w="1905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43" name="矩形 242">
            <a:extLst>
              <a:ext uri="{FF2B5EF4-FFF2-40B4-BE49-F238E27FC236}">
                <a16:creationId xmlns:a16="http://schemas.microsoft.com/office/drawing/2014/main" id="{5D1DF861-E7C6-42CB-9DAE-2AFD049BE1C2}"/>
              </a:ext>
            </a:extLst>
          </p:cNvPr>
          <p:cNvSpPr/>
          <p:nvPr/>
        </p:nvSpPr>
        <p:spPr>
          <a:xfrm>
            <a:off x="652706" y="2433051"/>
            <a:ext cx="1648085" cy="42569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实验室安全教育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253" name="组合 252">
            <a:extLst>
              <a:ext uri="{FF2B5EF4-FFF2-40B4-BE49-F238E27FC236}">
                <a16:creationId xmlns:a16="http://schemas.microsoft.com/office/drawing/2014/main" id="{65CC242F-63AF-4D2E-B826-CFEF4D48DA08}"/>
              </a:ext>
            </a:extLst>
          </p:cNvPr>
          <p:cNvGrpSpPr/>
          <p:nvPr/>
        </p:nvGrpSpPr>
        <p:grpSpPr>
          <a:xfrm rot="5400000">
            <a:off x="1276957" y="2989130"/>
            <a:ext cx="377965" cy="93153"/>
            <a:chOff x="3905663" y="1995658"/>
            <a:chExt cx="387102" cy="97498"/>
          </a:xfrm>
          <a:solidFill>
            <a:schemeClr val="tx1"/>
          </a:solidFill>
        </p:grpSpPr>
        <p:sp>
          <p:nvSpPr>
            <p:cNvPr id="254" name="Freeform 203">
              <a:extLst>
                <a:ext uri="{FF2B5EF4-FFF2-40B4-BE49-F238E27FC236}">
                  <a16:creationId xmlns:a16="http://schemas.microsoft.com/office/drawing/2014/main" id="{335244C9-6BAD-4FFB-9D8C-4358EA11D0D3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1942" y="1995658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  <p:cxnSp>
          <p:nvCxnSpPr>
            <p:cNvPr id="258" name="直接连接符 257">
              <a:extLst>
                <a:ext uri="{FF2B5EF4-FFF2-40B4-BE49-F238E27FC236}">
                  <a16:creationId xmlns:a16="http://schemas.microsoft.com/office/drawing/2014/main" id="{02F9E79A-54C0-46EC-9919-930E1C14481B}"/>
                </a:ext>
              </a:extLst>
            </p:cNvPr>
            <p:cNvCxnSpPr/>
            <p:nvPr/>
          </p:nvCxnSpPr>
          <p:spPr>
            <a:xfrm>
              <a:off x="3905663" y="2044408"/>
              <a:ext cx="276278" cy="0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62" name="组合 261">
            <a:extLst>
              <a:ext uri="{FF2B5EF4-FFF2-40B4-BE49-F238E27FC236}">
                <a16:creationId xmlns:a16="http://schemas.microsoft.com/office/drawing/2014/main" id="{2D2ED4C9-0A1E-4375-A34C-31C826B63FBB}"/>
              </a:ext>
            </a:extLst>
          </p:cNvPr>
          <p:cNvGrpSpPr/>
          <p:nvPr/>
        </p:nvGrpSpPr>
        <p:grpSpPr>
          <a:xfrm>
            <a:off x="6843364" y="8445110"/>
            <a:ext cx="528510" cy="135576"/>
            <a:chOff x="5721158" y="4586450"/>
            <a:chExt cx="421101" cy="97498"/>
          </a:xfrm>
          <a:solidFill>
            <a:schemeClr val="tx1"/>
          </a:solidFill>
        </p:grpSpPr>
        <p:cxnSp>
          <p:nvCxnSpPr>
            <p:cNvPr id="264" name="直接连接符 263">
              <a:extLst>
                <a:ext uri="{FF2B5EF4-FFF2-40B4-BE49-F238E27FC236}">
                  <a16:creationId xmlns:a16="http://schemas.microsoft.com/office/drawing/2014/main" id="{0887360A-B9A6-4704-BBC7-C3C6A14630BC}"/>
                </a:ext>
              </a:extLst>
            </p:cNvPr>
            <p:cNvCxnSpPr/>
            <p:nvPr/>
          </p:nvCxnSpPr>
          <p:spPr>
            <a:xfrm flipV="1">
              <a:off x="5721158" y="4633698"/>
              <a:ext cx="319948" cy="1500"/>
            </a:xfrm>
            <a:prstGeom prst="lin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5" name="Freeform 203">
              <a:extLst>
                <a:ext uri="{FF2B5EF4-FFF2-40B4-BE49-F238E27FC236}">
                  <a16:creationId xmlns:a16="http://schemas.microsoft.com/office/drawing/2014/main" id="{42CA6CC0-9B7D-45E1-985C-916186DFB9B6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269" name="组合 268">
            <a:extLst>
              <a:ext uri="{FF2B5EF4-FFF2-40B4-BE49-F238E27FC236}">
                <a16:creationId xmlns:a16="http://schemas.microsoft.com/office/drawing/2014/main" id="{1FD95C7A-DD9A-425F-81A5-E5D477ADB9E0}"/>
              </a:ext>
            </a:extLst>
          </p:cNvPr>
          <p:cNvGrpSpPr/>
          <p:nvPr/>
        </p:nvGrpSpPr>
        <p:grpSpPr>
          <a:xfrm rot="5400000">
            <a:off x="15284928" y="5014811"/>
            <a:ext cx="1028804" cy="86351"/>
            <a:chOff x="5873415" y="4586439"/>
            <a:chExt cx="268845" cy="48750"/>
          </a:xfrm>
          <a:solidFill>
            <a:schemeClr val="accent6"/>
          </a:solidFill>
        </p:grpSpPr>
        <p:cxnSp>
          <p:nvCxnSpPr>
            <p:cNvPr id="270" name="直接连接符 269">
              <a:extLst>
                <a:ext uri="{FF2B5EF4-FFF2-40B4-BE49-F238E27FC236}">
                  <a16:creationId xmlns:a16="http://schemas.microsoft.com/office/drawing/2014/main" id="{8C2D3A01-D93A-4BC6-BB74-2A20B3F21E2A}"/>
                </a:ext>
              </a:extLst>
            </p:cNvPr>
            <p:cNvCxnSpPr>
              <a:cxnSpLocks/>
            </p:cNvCxnSpPr>
            <p:nvPr/>
          </p:nvCxnSpPr>
          <p:spPr>
            <a:xfrm rot="16200000">
              <a:off x="5980718" y="4505832"/>
              <a:ext cx="1" cy="214607"/>
            </a:xfrm>
            <a:prstGeom prst="line">
              <a:avLst/>
            </a:prstGeom>
            <a:grpFill/>
            <a:ln w="1905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1" name="Freeform 203">
              <a:extLst>
                <a:ext uri="{FF2B5EF4-FFF2-40B4-BE49-F238E27FC236}">
                  <a16:creationId xmlns:a16="http://schemas.microsoft.com/office/drawing/2014/main" id="{81F4B1E8-4428-43FF-A834-9A81B6A07C59}"/>
                </a:ext>
              </a:extLst>
            </p:cNvPr>
            <p:cNvSpPr>
              <a:spLocks/>
            </p:cNvSpPr>
            <p:nvPr/>
          </p:nvSpPr>
          <p:spPr bwMode="auto">
            <a:xfrm>
              <a:off x="6088022" y="4586439"/>
              <a:ext cx="54238" cy="48750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solidFill>
                <a:schemeClr val="accent6"/>
              </a:solidFill>
              <a:round/>
              <a:headEnd/>
              <a:tailEnd/>
            </a:ln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zh-CN" altLang="en-US" sz="160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241" name="矩形 240">
            <a:extLst>
              <a:ext uri="{FF2B5EF4-FFF2-40B4-BE49-F238E27FC236}">
                <a16:creationId xmlns:a16="http://schemas.microsoft.com/office/drawing/2014/main" id="{BA36E537-CCC3-407E-8BA8-DE65D9E98996}"/>
              </a:ext>
            </a:extLst>
          </p:cNvPr>
          <p:cNvSpPr/>
          <p:nvPr/>
        </p:nvSpPr>
        <p:spPr>
          <a:xfrm>
            <a:off x="4752876" y="8505750"/>
            <a:ext cx="1876502" cy="921149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r>
              <a:rPr lang="zh-CN" altLang="en-US" sz="1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习近平新时代中国特色社会主义思想概论</a:t>
            </a:r>
            <a:endParaRPr lang="en-US" altLang="zh-CN" sz="1600" baseline="30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44" name="右大括号 243">
            <a:extLst>
              <a:ext uri="{FF2B5EF4-FFF2-40B4-BE49-F238E27FC236}">
                <a16:creationId xmlns:a16="http://schemas.microsoft.com/office/drawing/2014/main" id="{AB665CFD-980F-4D5B-A52B-6E995D43E5C0}"/>
              </a:ext>
            </a:extLst>
          </p:cNvPr>
          <p:cNvSpPr/>
          <p:nvPr/>
        </p:nvSpPr>
        <p:spPr>
          <a:xfrm>
            <a:off x="6697092" y="8143485"/>
            <a:ext cx="132646" cy="740939"/>
          </a:xfrm>
          <a:prstGeom prst="rightBrace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9" tIns="45715" rIns="91429" bIns="45715" rtlCol="0" anchor="ctr"/>
          <a:lstStyle/>
          <a:p>
            <a:pPr algn="ctr"/>
            <a:endParaRPr lang="zh-CN" altLang="en-US" sz="1500" dirty="0">
              <a:solidFill>
                <a:schemeClr val="accent6"/>
              </a:solidFill>
            </a:endParaRPr>
          </a:p>
        </p:txBody>
      </p:sp>
      <p:cxnSp>
        <p:nvCxnSpPr>
          <p:cNvPr id="4" name="直接箭头连接符 3">
            <a:extLst>
              <a:ext uri="{FF2B5EF4-FFF2-40B4-BE49-F238E27FC236}">
                <a16:creationId xmlns:a16="http://schemas.microsoft.com/office/drawing/2014/main" id="{2D08763E-396E-48AB-A33D-FC764675926E}"/>
              </a:ext>
            </a:extLst>
          </p:cNvPr>
          <p:cNvCxnSpPr>
            <a:stCxn id="279" idx="3"/>
          </p:cNvCxnSpPr>
          <p:nvPr/>
        </p:nvCxnSpPr>
        <p:spPr>
          <a:xfrm>
            <a:off x="4304329" y="6816019"/>
            <a:ext cx="4768065" cy="498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箭头连接符 6">
            <a:extLst>
              <a:ext uri="{FF2B5EF4-FFF2-40B4-BE49-F238E27FC236}">
                <a16:creationId xmlns:a16="http://schemas.microsoft.com/office/drawing/2014/main" id="{59FBFD3A-4893-49BB-A7DC-80F95111EF9E}"/>
              </a:ext>
            </a:extLst>
          </p:cNvPr>
          <p:cNvCxnSpPr>
            <a:stCxn id="72" idx="3"/>
            <a:endCxn id="75" idx="1"/>
          </p:cNvCxnSpPr>
          <p:nvPr/>
        </p:nvCxnSpPr>
        <p:spPr>
          <a:xfrm>
            <a:off x="2342130" y="6221896"/>
            <a:ext cx="413318" cy="2784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240" name="组合 239">
            <a:extLst>
              <a:ext uri="{FF2B5EF4-FFF2-40B4-BE49-F238E27FC236}">
                <a16:creationId xmlns:a16="http://schemas.microsoft.com/office/drawing/2014/main" id="{3794AF33-EDA7-480F-99C2-CCB8C58B8C40}"/>
              </a:ext>
            </a:extLst>
          </p:cNvPr>
          <p:cNvGrpSpPr/>
          <p:nvPr/>
        </p:nvGrpSpPr>
        <p:grpSpPr>
          <a:xfrm flipV="1">
            <a:off x="2206938" y="5625828"/>
            <a:ext cx="2575572" cy="98010"/>
            <a:chOff x="3724325" y="4586450"/>
            <a:chExt cx="2417934" cy="97498"/>
          </a:xfrm>
          <a:solidFill>
            <a:srgbClr val="FF0000"/>
          </a:solidFill>
        </p:grpSpPr>
        <p:cxnSp>
          <p:nvCxnSpPr>
            <p:cNvPr id="245" name="直接连接符 244">
              <a:extLst>
                <a:ext uri="{FF2B5EF4-FFF2-40B4-BE49-F238E27FC236}">
                  <a16:creationId xmlns:a16="http://schemas.microsoft.com/office/drawing/2014/main" id="{407FB314-40C3-46F6-AA69-41AFDABF3606}"/>
                </a:ext>
              </a:extLst>
            </p:cNvPr>
            <p:cNvCxnSpPr/>
            <p:nvPr/>
          </p:nvCxnSpPr>
          <p:spPr>
            <a:xfrm flipV="1">
              <a:off x="3724325" y="4633693"/>
              <a:ext cx="2316780" cy="1506"/>
            </a:xfrm>
            <a:prstGeom prst="line">
              <a:avLst/>
            </a:prstGeom>
            <a:grpFill/>
            <a:ln w="190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sp>
          <p:nvSpPr>
            <p:cNvPr id="246" name="Freeform 203">
              <a:extLst>
                <a:ext uri="{FF2B5EF4-FFF2-40B4-BE49-F238E27FC236}">
                  <a16:creationId xmlns:a16="http://schemas.microsoft.com/office/drawing/2014/main" id="{6CD649DE-51C3-41D6-8A5D-6A1144C096EB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1436" y="4586450"/>
              <a:ext cx="110823" cy="97498"/>
            </a:xfrm>
            <a:custGeom>
              <a:avLst/>
              <a:gdLst>
                <a:gd name="T0" fmla="+- 0 13288 13288"/>
                <a:gd name="T1" fmla="*/ T0 w 122"/>
                <a:gd name="T2" fmla="+- 0 2289 2289"/>
                <a:gd name="T3" fmla="*/ 2289 h 122"/>
                <a:gd name="T4" fmla="+- 0 13299 13288"/>
                <a:gd name="T5" fmla="*/ T4 w 122"/>
                <a:gd name="T6" fmla="+- 0 2319 2289"/>
                <a:gd name="T7" fmla="*/ 2319 h 122"/>
                <a:gd name="T8" fmla="+- 0 13302 13288"/>
                <a:gd name="T9" fmla="*/ T8 w 122"/>
                <a:gd name="T10" fmla="+- 0 2350 2289"/>
                <a:gd name="T11" fmla="*/ 2350 h 122"/>
                <a:gd name="T12" fmla="+- 0 13299 13288"/>
                <a:gd name="T13" fmla="*/ T12 w 122"/>
                <a:gd name="T14" fmla="+- 0 2381 2289"/>
                <a:gd name="T15" fmla="*/ 2381 h 122"/>
                <a:gd name="T16" fmla="+- 0 13288 13288"/>
                <a:gd name="T17" fmla="*/ T16 w 122"/>
                <a:gd name="T18" fmla="+- 0 2411 2289"/>
                <a:gd name="T19" fmla="*/ 2411 h 122"/>
                <a:gd name="T20" fmla="+- 0 13410 13288"/>
                <a:gd name="T21" fmla="*/ T20 w 122"/>
                <a:gd name="T22" fmla="+- 0 2350 2289"/>
                <a:gd name="T23" fmla="*/ 2350 h 122"/>
                <a:gd name="T24" fmla="+- 0 13288 13288"/>
                <a:gd name="T25" fmla="*/ T24 w 122"/>
                <a:gd name="T26" fmla="+- 0 2289 2289"/>
                <a:gd name="T27" fmla="*/ 2289 h 12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  <a:cxn ang="0">
                  <a:pos x="T17" y="T19"/>
                </a:cxn>
                <a:cxn ang="0">
                  <a:pos x="T21" y="T23"/>
                </a:cxn>
                <a:cxn ang="0">
                  <a:pos x="T25" y="T27"/>
                </a:cxn>
              </a:cxnLst>
              <a:rect l="0" t="0" r="r" b="b"/>
              <a:pathLst>
                <a:path w="122" h="122">
                  <a:moveTo>
                    <a:pt x="0" y="0"/>
                  </a:moveTo>
                  <a:lnTo>
                    <a:pt x="11" y="30"/>
                  </a:lnTo>
                  <a:lnTo>
                    <a:pt x="14" y="61"/>
                  </a:lnTo>
                  <a:lnTo>
                    <a:pt x="11" y="92"/>
                  </a:lnTo>
                  <a:lnTo>
                    <a:pt x="0" y="122"/>
                  </a:lnTo>
                  <a:lnTo>
                    <a:pt x="122" y="6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190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29" tIns="45715" rIns="91429" bIns="45715" rtlCol="0" anchor="ctr"/>
            <a:lstStyle/>
            <a:p>
              <a:pPr>
                <a:lnSpc>
                  <a:spcPct val="125000"/>
                </a:lnSpc>
              </a:pPr>
              <a:endParaRPr lang="zh-CN" altLang="en-US" sz="160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769744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2088</TotalTime>
  <Words>280</Words>
  <Application>Microsoft Office PowerPoint</Application>
  <PresentationFormat>自定义</PresentationFormat>
  <Paragraphs>87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Office 主题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zhang</dc:creator>
  <cp:lastModifiedBy>张 轶</cp:lastModifiedBy>
  <cp:revision>137</cp:revision>
  <dcterms:created xsi:type="dcterms:W3CDTF">2022-03-25T12:03:05Z</dcterms:created>
  <dcterms:modified xsi:type="dcterms:W3CDTF">2023-05-31T01:20:26Z</dcterms:modified>
</cp:coreProperties>
</file>

<file path=docProps/thumbnail.jpeg>
</file>