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3"/>
  </p:sldMasterIdLst>
  <p:notesMasterIdLst>
    <p:notesMasterId r:id="rId5"/>
  </p:notesMasterIdLst>
  <p:sldIdLst>
    <p:sldId id="256" r:id="rId4"/>
    <p:sldId id="257" r:id="rId6"/>
    <p:sldId id="258" r:id="rId7"/>
    <p:sldId id="306" r:id="rId8"/>
    <p:sldId id="307" r:id="rId9"/>
    <p:sldId id="281" r:id="rId10"/>
    <p:sldId id="282" r:id="rId11"/>
    <p:sldId id="308" r:id="rId12"/>
    <p:sldId id="309" r:id="rId13"/>
    <p:sldId id="310" r:id="rId14"/>
    <p:sldId id="311" r:id="rId15"/>
    <p:sldId id="287" r:id="rId16"/>
    <p:sldId id="312" r:id="rId17"/>
    <p:sldId id="331" r:id="rId18"/>
    <p:sldId id="290" r:id="rId19"/>
    <p:sldId id="292" r:id="rId20"/>
    <p:sldId id="259" r:id="rId21"/>
    <p:sldId id="293" r:id="rId22"/>
    <p:sldId id="294" r:id="rId23"/>
    <p:sldId id="295" r:id="rId24"/>
    <p:sldId id="313" r:id="rId25"/>
    <p:sldId id="260" r:id="rId26"/>
    <p:sldId id="300" r:id="rId27"/>
    <p:sldId id="301" r:id="rId28"/>
    <p:sldId id="261" r:id="rId29"/>
    <p:sldId id="302" r:id="rId30"/>
    <p:sldId id="304" r:id="rId31"/>
  </p:sldIdLst>
  <p:sldSz cx="12192000" cy="6858000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1" userDrawn="1">
          <p15:clr>
            <a:srgbClr val="A4A3A4"/>
          </p15:clr>
        </p15:guide>
        <p15:guide id="2" pos="39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C0807"/>
    <a:srgbClr val="F5200E"/>
    <a:srgbClr val="0F1423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6331" autoAdjust="0"/>
  </p:normalViewPr>
  <p:slideViewPr>
    <p:cSldViewPr snapToGrid="0" showGuides="1">
      <p:cViewPr>
        <p:scale>
          <a:sx n="80" d="100"/>
          <a:sy n="80" d="100"/>
        </p:scale>
        <p:origin x="1860" y="828"/>
      </p:cViewPr>
      <p:guideLst>
        <p:guide orient="horz" pos="2131"/>
        <p:guide pos="396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5" Type="http://schemas.openxmlformats.org/officeDocument/2006/relationships/tags" Target="tags/tag29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模板来自于：第一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https://www.1ppt.com/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51miz-E209528-D87B5748"/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  <p:grpSp>
        <p:nvGrpSpPr>
          <p:cNvPr id="15" name="组合 14"/>
          <p:cNvGrpSpPr/>
          <p:nvPr userDrawn="1"/>
        </p:nvGrpSpPr>
        <p:grpSpPr>
          <a:xfrm>
            <a:off x="0" y="0"/>
            <a:ext cx="2837815" cy="530225"/>
            <a:chOff x="0" y="0"/>
            <a:chExt cx="6735" cy="1318"/>
          </a:xfrm>
        </p:grpSpPr>
        <p:sp>
          <p:nvSpPr>
            <p:cNvPr id="5" name="稻壳儿春秋广告/盗版必究        原创来源：http://chn.docer.com/works?userid=199329941#!/work_time"/>
            <p:cNvSpPr/>
            <p:nvPr/>
          </p:nvSpPr>
          <p:spPr>
            <a:xfrm flipV="1">
              <a:off x="0" y="0"/>
              <a:ext cx="5480" cy="1318"/>
            </a:xfrm>
            <a:custGeom>
              <a:avLst/>
              <a:gdLst>
                <a:gd name="connsiteX0" fmla="*/ 5191247 w 10392743"/>
                <a:gd name="connsiteY0" fmla="*/ 0 h 2499973"/>
                <a:gd name="connsiteX1" fmla="*/ 6897748 w 10392743"/>
                <a:gd name="connsiteY1" fmla="*/ 462958 h 2499973"/>
                <a:gd name="connsiteX2" fmla="*/ 10146761 w 10392743"/>
                <a:gd name="connsiteY2" fmla="*/ 2335366 h 2499973"/>
                <a:gd name="connsiteX3" fmla="*/ 10392743 w 10392743"/>
                <a:gd name="connsiteY3" fmla="*/ 2499973 h 2499973"/>
                <a:gd name="connsiteX4" fmla="*/ 0 w 10392743"/>
                <a:gd name="connsiteY4" fmla="*/ 2499973 h 2499973"/>
                <a:gd name="connsiteX5" fmla="*/ 245982 w 10392743"/>
                <a:gd name="connsiteY5" fmla="*/ 2335366 h 2499973"/>
                <a:gd name="connsiteX6" fmla="*/ 3484746 w 10392743"/>
                <a:gd name="connsiteY6" fmla="*/ 462958 h 2499973"/>
                <a:gd name="connsiteX7" fmla="*/ 5191247 w 10392743"/>
                <a:gd name="connsiteY7" fmla="*/ 0 h 2499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92743" h="2499973">
                  <a:moveTo>
                    <a:pt x="5191247" y="0"/>
                  </a:moveTo>
                  <a:cubicBezTo>
                    <a:pt x="5780579" y="0"/>
                    <a:pt x="6369911" y="154319"/>
                    <a:pt x="6897748" y="462958"/>
                  </a:cubicBezTo>
                  <a:cubicBezTo>
                    <a:pt x="6897748" y="462958"/>
                    <a:pt x="6897748" y="462958"/>
                    <a:pt x="10146761" y="2335366"/>
                  </a:cubicBezTo>
                  <a:cubicBezTo>
                    <a:pt x="10228755" y="2386806"/>
                    <a:pt x="10310749" y="2438245"/>
                    <a:pt x="10392743" y="2499973"/>
                  </a:cubicBezTo>
                  <a:cubicBezTo>
                    <a:pt x="10392743" y="2499973"/>
                    <a:pt x="10392743" y="2499973"/>
                    <a:pt x="0" y="2499973"/>
                  </a:cubicBezTo>
                  <a:cubicBezTo>
                    <a:pt x="81994" y="2438245"/>
                    <a:pt x="163988" y="2386806"/>
                    <a:pt x="245982" y="2335366"/>
                  </a:cubicBezTo>
                  <a:cubicBezTo>
                    <a:pt x="245982" y="2335366"/>
                    <a:pt x="245982" y="2335366"/>
                    <a:pt x="3484746" y="462958"/>
                  </a:cubicBezTo>
                  <a:cubicBezTo>
                    <a:pt x="4012583" y="154319"/>
                    <a:pt x="4601915" y="0"/>
                    <a:pt x="5191247" y="0"/>
                  </a:cubicBezTo>
                  <a:close/>
                </a:path>
              </a:pathLst>
            </a:custGeom>
            <a:solidFill>
              <a:srgbClr val="F520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" name="稻壳儿春秋广告/盗版必究        原创来源：http://chn.docer.com/works?userid=199329941#!/work_time"/>
            <p:cNvSpPr/>
            <p:nvPr/>
          </p:nvSpPr>
          <p:spPr>
            <a:xfrm flipV="1">
              <a:off x="3125" y="0"/>
              <a:ext cx="3611" cy="869"/>
            </a:xfrm>
            <a:custGeom>
              <a:avLst/>
              <a:gdLst>
                <a:gd name="connsiteX0" fmla="*/ 5191247 w 10392743"/>
                <a:gd name="connsiteY0" fmla="*/ 0 h 2499973"/>
                <a:gd name="connsiteX1" fmla="*/ 6897748 w 10392743"/>
                <a:gd name="connsiteY1" fmla="*/ 462958 h 2499973"/>
                <a:gd name="connsiteX2" fmla="*/ 10146761 w 10392743"/>
                <a:gd name="connsiteY2" fmla="*/ 2335366 h 2499973"/>
                <a:gd name="connsiteX3" fmla="*/ 10392743 w 10392743"/>
                <a:gd name="connsiteY3" fmla="*/ 2499973 h 2499973"/>
                <a:gd name="connsiteX4" fmla="*/ 0 w 10392743"/>
                <a:gd name="connsiteY4" fmla="*/ 2499973 h 2499973"/>
                <a:gd name="connsiteX5" fmla="*/ 245982 w 10392743"/>
                <a:gd name="connsiteY5" fmla="*/ 2335366 h 2499973"/>
                <a:gd name="connsiteX6" fmla="*/ 3484746 w 10392743"/>
                <a:gd name="connsiteY6" fmla="*/ 462958 h 2499973"/>
                <a:gd name="connsiteX7" fmla="*/ 5191247 w 10392743"/>
                <a:gd name="connsiteY7" fmla="*/ 0 h 2499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92743" h="2499973">
                  <a:moveTo>
                    <a:pt x="5191247" y="0"/>
                  </a:moveTo>
                  <a:cubicBezTo>
                    <a:pt x="5780579" y="0"/>
                    <a:pt x="6369911" y="154319"/>
                    <a:pt x="6897748" y="462958"/>
                  </a:cubicBezTo>
                  <a:cubicBezTo>
                    <a:pt x="6897748" y="462958"/>
                    <a:pt x="6897748" y="462958"/>
                    <a:pt x="10146761" y="2335366"/>
                  </a:cubicBezTo>
                  <a:cubicBezTo>
                    <a:pt x="10228755" y="2386806"/>
                    <a:pt x="10310749" y="2438245"/>
                    <a:pt x="10392743" y="2499973"/>
                  </a:cubicBezTo>
                  <a:cubicBezTo>
                    <a:pt x="10392743" y="2499973"/>
                    <a:pt x="10392743" y="2499973"/>
                    <a:pt x="0" y="2499973"/>
                  </a:cubicBezTo>
                  <a:cubicBezTo>
                    <a:pt x="81994" y="2438245"/>
                    <a:pt x="163988" y="2386806"/>
                    <a:pt x="245982" y="2335366"/>
                  </a:cubicBezTo>
                  <a:cubicBezTo>
                    <a:pt x="245982" y="2335366"/>
                    <a:pt x="245982" y="2335366"/>
                    <a:pt x="3484746" y="462958"/>
                  </a:cubicBezTo>
                  <a:cubicBezTo>
                    <a:pt x="4012583" y="154319"/>
                    <a:pt x="4601915" y="0"/>
                    <a:pt x="5191247" y="0"/>
                  </a:cubicBezTo>
                  <a:close/>
                </a:path>
              </a:pathLst>
            </a:custGeom>
            <a:solidFill>
              <a:srgbClr val="BC08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8" name="稻壳儿春秋广告/盗版必究        原创来源：http://chn.docer.com/works?userid=199329941#!/work_time"/>
          <p:cNvSpPr/>
          <p:nvPr userDrawn="1">
            <p:custDataLst>
              <p:tags r:id="rId3"/>
            </p:custDataLst>
          </p:nvPr>
        </p:nvSpPr>
        <p:spPr>
          <a:xfrm>
            <a:off x="3042920" y="6291580"/>
            <a:ext cx="5547360" cy="566420"/>
          </a:xfrm>
          <a:custGeom>
            <a:avLst/>
            <a:gdLst>
              <a:gd name="connsiteX0" fmla="*/ 5191247 w 10392743"/>
              <a:gd name="connsiteY0" fmla="*/ 0 h 2499973"/>
              <a:gd name="connsiteX1" fmla="*/ 6897748 w 10392743"/>
              <a:gd name="connsiteY1" fmla="*/ 462958 h 2499973"/>
              <a:gd name="connsiteX2" fmla="*/ 10146761 w 10392743"/>
              <a:gd name="connsiteY2" fmla="*/ 2335366 h 2499973"/>
              <a:gd name="connsiteX3" fmla="*/ 10392743 w 10392743"/>
              <a:gd name="connsiteY3" fmla="*/ 2499973 h 2499973"/>
              <a:gd name="connsiteX4" fmla="*/ 0 w 10392743"/>
              <a:gd name="connsiteY4" fmla="*/ 2499973 h 2499973"/>
              <a:gd name="connsiteX5" fmla="*/ 245982 w 10392743"/>
              <a:gd name="connsiteY5" fmla="*/ 2335366 h 2499973"/>
              <a:gd name="connsiteX6" fmla="*/ 3484746 w 10392743"/>
              <a:gd name="connsiteY6" fmla="*/ 462958 h 2499973"/>
              <a:gd name="connsiteX7" fmla="*/ 5191247 w 10392743"/>
              <a:gd name="connsiteY7" fmla="*/ 0 h 2499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92743" h="2499973">
                <a:moveTo>
                  <a:pt x="5191247" y="0"/>
                </a:moveTo>
                <a:cubicBezTo>
                  <a:pt x="5780579" y="0"/>
                  <a:pt x="6369911" y="154319"/>
                  <a:pt x="6897748" y="462958"/>
                </a:cubicBezTo>
                <a:cubicBezTo>
                  <a:pt x="6897748" y="462958"/>
                  <a:pt x="6897748" y="462958"/>
                  <a:pt x="10146761" y="2335366"/>
                </a:cubicBezTo>
                <a:cubicBezTo>
                  <a:pt x="10228755" y="2386806"/>
                  <a:pt x="10310749" y="2438245"/>
                  <a:pt x="10392743" y="2499973"/>
                </a:cubicBezTo>
                <a:cubicBezTo>
                  <a:pt x="10392743" y="2499973"/>
                  <a:pt x="10392743" y="2499973"/>
                  <a:pt x="0" y="2499973"/>
                </a:cubicBezTo>
                <a:cubicBezTo>
                  <a:pt x="81994" y="2438245"/>
                  <a:pt x="163988" y="2386806"/>
                  <a:pt x="245982" y="2335366"/>
                </a:cubicBezTo>
                <a:cubicBezTo>
                  <a:pt x="245982" y="2335366"/>
                  <a:pt x="245982" y="2335366"/>
                  <a:pt x="3484746" y="462958"/>
                </a:cubicBezTo>
                <a:cubicBezTo>
                  <a:pt x="4012583" y="154319"/>
                  <a:pt x="4601915" y="0"/>
                  <a:pt x="5191247" y="0"/>
                </a:cubicBezTo>
                <a:close/>
              </a:path>
            </a:pathLst>
          </a:custGeom>
          <a:solidFill>
            <a:srgbClr val="BC0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稻壳儿春秋广告/盗版必究        原创来源：http://chn.docer.com/works?userid=199329941#!/work_time"/>
          <p:cNvSpPr/>
          <p:nvPr userDrawn="1">
            <p:custDataLst>
              <p:tags r:id="rId4"/>
            </p:custDataLst>
          </p:nvPr>
        </p:nvSpPr>
        <p:spPr>
          <a:xfrm>
            <a:off x="0" y="6159500"/>
            <a:ext cx="7496175" cy="698500"/>
          </a:xfrm>
          <a:custGeom>
            <a:avLst/>
            <a:gdLst>
              <a:gd name="connsiteX0" fmla="*/ 5191247 w 10392743"/>
              <a:gd name="connsiteY0" fmla="*/ 0 h 2499973"/>
              <a:gd name="connsiteX1" fmla="*/ 6897748 w 10392743"/>
              <a:gd name="connsiteY1" fmla="*/ 462958 h 2499973"/>
              <a:gd name="connsiteX2" fmla="*/ 10146761 w 10392743"/>
              <a:gd name="connsiteY2" fmla="*/ 2335366 h 2499973"/>
              <a:gd name="connsiteX3" fmla="*/ 10392743 w 10392743"/>
              <a:gd name="connsiteY3" fmla="*/ 2499973 h 2499973"/>
              <a:gd name="connsiteX4" fmla="*/ 0 w 10392743"/>
              <a:gd name="connsiteY4" fmla="*/ 2499973 h 2499973"/>
              <a:gd name="connsiteX5" fmla="*/ 245982 w 10392743"/>
              <a:gd name="connsiteY5" fmla="*/ 2335366 h 2499973"/>
              <a:gd name="connsiteX6" fmla="*/ 3484746 w 10392743"/>
              <a:gd name="connsiteY6" fmla="*/ 462958 h 2499973"/>
              <a:gd name="connsiteX7" fmla="*/ 5191247 w 10392743"/>
              <a:gd name="connsiteY7" fmla="*/ 0 h 2499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92743" h="2499973">
                <a:moveTo>
                  <a:pt x="5191247" y="0"/>
                </a:moveTo>
                <a:cubicBezTo>
                  <a:pt x="5780579" y="0"/>
                  <a:pt x="6369911" y="154319"/>
                  <a:pt x="6897748" y="462958"/>
                </a:cubicBezTo>
                <a:cubicBezTo>
                  <a:pt x="6897748" y="462958"/>
                  <a:pt x="6897748" y="462958"/>
                  <a:pt x="10146761" y="2335366"/>
                </a:cubicBezTo>
                <a:cubicBezTo>
                  <a:pt x="10228755" y="2386806"/>
                  <a:pt x="10310749" y="2438245"/>
                  <a:pt x="10392743" y="2499973"/>
                </a:cubicBezTo>
                <a:cubicBezTo>
                  <a:pt x="10392743" y="2499973"/>
                  <a:pt x="10392743" y="2499973"/>
                  <a:pt x="0" y="2499973"/>
                </a:cubicBezTo>
                <a:cubicBezTo>
                  <a:pt x="81994" y="2438245"/>
                  <a:pt x="163988" y="2386806"/>
                  <a:pt x="245982" y="2335366"/>
                </a:cubicBezTo>
                <a:cubicBezTo>
                  <a:pt x="245982" y="2335366"/>
                  <a:pt x="245982" y="2335366"/>
                  <a:pt x="3484746" y="462958"/>
                </a:cubicBezTo>
                <a:cubicBezTo>
                  <a:pt x="4012583" y="154319"/>
                  <a:pt x="4601915" y="0"/>
                  <a:pt x="5191247" y="0"/>
                </a:cubicBezTo>
                <a:close/>
              </a:path>
            </a:pathLst>
          </a:custGeom>
          <a:solidFill>
            <a:srgbClr val="F520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稻壳儿春秋广告/盗版必究        原创来源：http://chn.docer.com/works?userid=199329941#!/work_time"/>
          <p:cNvSpPr/>
          <p:nvPr userDrawn="1">
            <p:custDataLst>
              <p:tags r:id="rId5"/>
            </p:custDataLst>
          </p:nvPr>
        </p:nvSpPr>
        <p:spPr>
          <a:xfrm>
            <a:off x="676275" y="5736590"/>
            <a:ext cx="11862435" cy="1121410"/>
          </a:xfrm>
          <a:custGeom>
            <a:avLst/>
            <a:gdLst>
              <a:gd name="connsiteX0" fmla="*/ 5191247 w 10392743"/>
              <a:gd name="connsiteY0" fmla="*/ 0 h 2499973"/>
              <a:gd name="connsiteX1" fmla="*/ 6897748 w 10392743"/>
              <a:gd name="connsiteY1" fmla="*/ 462958 h 2499973"/>
              <a:gd name="connsiteX2" fmla="*/ 10146761 w 10392743"/>
              <a:gd name="connsiteY2" fmla="*/ 2335366 h 2499973"/>
              <a:gd name="connsiteX3" fmla="*/ 10392743 w 10392743"/>
              <a:gd name="connsiteY3" fmla="*/ 2499973 h 2499973"/>
              <a:gd name="connsiteX4" fmla="*/ 0 w 10392743"/>
              <a:gd name="connsiteY4" fmla="*/ 2499973 h 2499973"/>
              <a:gd name="connsiteX5" fmla="*/ 245982 w 10392743"/>
              <a:gd name="connsiteY5" fmla="*/ 2335366 h 2499973"/>
              <a:gd name="connsiteX6" fmla="*/ 3484746 w 10392743"/>
              <a:gd name="connsiteY6" fmla="*/ 462958 h 2499973"/>
              <a:gd name="connsiteX7" fmla="*/ 5191247 w 10392743"/>
              <a:gd name="connsiteY7" fmla="*/ 0 h 2499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92743" h="2499973">
                <a:moveTo>
                  <a:pt x="5191247" y="0"/>
                </a:moveTo>
                <a:cubicBezTo>
                  <a:pt x="5780579" y="0"/>
                  <a:pt x="6369911" y="154319"/>
                  <a:pt x="6897748" y="462958"/>
                </a:cubicBezTo>
                <a:cubicBezTo>
                  <a:pt x="6897748" y="462958"/>
                  <a:pt x="6897748" y="462958"/>
                  <a:pt x="10146761" y="2335366"/>
                </a:cubicBezTo>
                <a:cubicBezTo>
                  <a:pt x="10228755" y="2386806"/>
                  <a:pt x="10310749" y="2438245"/>
                  <a:pt x="10392743" y="2499973"/>
                </a:cubicBezTo>
                <a:cubicBezTo>
                  <a:pt x="10392743" y="2499973"/>
                  <a:pt x="10392743" y="2499973"/>
                  <a:pt x="0" y="2499973"/>
                </a:cubicBezTo>
                <a:cubicBezTo>
                  <a:pt x="81994" y="2438245"/>
                  <a:pt x="163988" y="2386806"/>
                  <a:pt x="245982" y="2335366"/>
                </a:cubicBezTo>
                <a:cubicBezTo>
                  <a:pt x="245982" y="2335366"/>
                  <a:pt x="245982" y="2335366"/>
                  <a:pt x="3484746" y="462958"/>
                </a:cubicBezTo>
                <a:cubicBezTo>
                  <a:pt x="4012583" y="154319"/>
                  <a:pt x="4601915" y="0"/>
                  <a:pt x="519124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稻壳儿春秋广告/盗版必究        原创来源：http://chn.docer.com/works?userid=199329941#!/work_time"/>
          <p:cNvSpPr/>
          <p:nvPr userDrawn="1">
            <p:custDataLst>
              <p:tags r:id="rId6"/>
            </p:custDataLst>
          </p:nvPr>
        </p:nvSpPr>
        <p:spPr>
          <a:xfrm>
            <a:off x="7073900" y="0"/>
            <a:ext cx="6638290" cy="6858000"/>
          </a:xfrm>
          <a:custGeom>
            <a:avLst/>
            <a:gdLst>
              <a:gd name="connsiteX0" fmla="*/ 5285656 w 7204133"/>
              <a:gd name="connsiteY0" fmla="*/ 0 h 6858000"/>
              <a:gd name="connsiteX1" fmla="*/ 7204133 w 7204133"/>
              <a:gd name="connsiteY1" fmla="*/ 0 h 6858000"/>
              <a:gd name="connsiteX2" fmla="*/ 7204133 w 7204133"/>
              <a:gd name="connsiteY2" fmla="*/ 6858000 h 6858000"/>
              <a:gd name="connsiteX3" fmla="*/ 7182159 w 7204133"/>
              <a:gd name="connsiteY3" fmla="*/ 6858000 h 6858000"/>
              <a:gd name="connsiteX4" fmla="*/ 6486 w 7204133"/>
              <a:gd name="connsiteY4" fmla="*/ 6858000 h 6858000"/>
              <a:gd name="connsiteX5" fmla="*/ 457521 w 7204133"/>
              <a:gd name="connsiteY5" fmla="*/ 4966138 h 6858000"/>
              <a:gd name="connsiteX6" fmla="*/ 2323170 w 7204133"/>
              <a:gd name="connsiteY6" fmla="*/ 1717071 h 6858000"/>
              <a:gd name="connsiteX7" fmla="*/ 5285656 w 7204133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04133" h="6858000">
                <a:moveTo>
                  <a:pt x="5285656" y="0"/>
                </a:moveTo>
                <a:lnTo>
                  <a:pt x="7204133" y="0"/>
                </a:lnTo>
                <a:lnTo>
                  <a:pt x="7204133" y="6858000"/>
                </a:lnTo>
                <a:lnTo>
                  <a:pt x="7182159" y="6858000"/>
                </a:lnTo>
                <a:cubicBezTo>
                  <a:pt x="5567812" y="6858000"/>
                  <a:pt x="3271852" y="6858000"/>
                  <a:pt x="6486" y="6858000"/>
                </a:cubicBezTo>
                <a:cubicBezTo>
                  <a:pt x="-34518" y="6199961"/>
                  <a:pt x="119245" y="5541922"/>
                  <a:pt x="457521" y="4966138"/>
                </a:cubicBezTo>
                <a:cubicBezTo>
                  <a:pt x="457521" y="4966138"/>
                  <a:pt x="457521" y="4966138"/>
                  <a:pt x="2323170" y="1717071"/>
                </a:cubicBezTo>
                <a:cubicBezTo>
                  <a:pt x="2938219" y="647757"/>
                  <a:pt x="4065809" y="0"/>
                  <a:pt x="5285656" y="0"/>
                </a:cubicBezTo>
                <a:close/>
              </a:path>
            </a:pathLst>
          </a:custGeom>
          <a:solidFill>
            <a:srgbClr val="F520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稻壳儿春秋广告/盗版必究        原创来源：http://chn.docer.com/works?userid=199329941#!/work_time"/>
          <p:cNvSpPr/>
          <p:nvPr userDrawn="1">
            <p:custDataLst>
              <p:tags r:id="rId7"/>
            </p:custDataLst>
          </p:nvPr>
        </p:nvSpPr>
        <p:spPr>
          <a:xfrm>
            <a:off x="7173595" y="0"/>
            <a:ext cx="6638290" cy="6858000"/>
          </a:xfrm>
          <a:custGeom>
            <a:avLst/>
            <a:gdLst>
              <a:gd name="connsiteX0" fmla="*/ 5285656 w 7204133"/>
              <a:gd name="connsiteY0" fmla="*/ 0 h 6858000"/>
              <a:gd name="connsiteX1" fmla="*/ 7204133 w 7204133"/>
              <a:gd name="connsiteY1" fmla="*/ 0 h 6858000"/>
              <a:gd name="connsiteX2" fmla="*/ 7204133 w 7204133"/>
              <a:gd name="connsiteY2" fmla="*/ 6858000 h 6858000"/>
              <a:gd name="connsiteX3" fmla="*/ 7182159 w 7204133"/>
              <a:gd name="connsiteY3" fmla="*/ 6858000 h 6858000"/>
              <a:gd name="connsiteX4" fmla="*/ 6486 w 7204133"/>
              <a:gd name="connsiteY4" fmla="*/ 6858000 h 6858000"/>
              <a:gd name="connsiteX5" fmla="*/ 457521 w 7204133"/>
              <a:gd name="connsiteY5" fmla="*/ 4966138 h 6858000"/>
              <a:gd name="connsiteX6" fmla="*/ 2323170 w 7204133"/>
              <a:gd name="connsiteY6" fmla="*/ 1717071 h 6858000"/>
              <a:gd name="connsiteX7" fmla="*/ 5285656 w 7204133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04133" h="6858000">
                <a:moveTo>
                  <a:pt x="5285656" y="0"/>
                </a:moveTo>
                <a:lnTo>
                  <a:pt x="7204133" y="0"/>
                </a:lnTo>
                <a:lnTo>
                  <a:pt x="7204133" y="6858000"/>
                </a:lnTo>
                <a:lnTo>
                  <a:pt x="7182159" y="6858000"/>
                </a:lnTo>
                <a:cubicBezTo>
                  <a:pt x="5567812" y="6858000"/>
                  <a:pt x="3271852" y="6858000"/>
                  <a:pt x="6486" y="6858000"/>
                </a:cubicBezTo>
                <a:cubicBezTo>
                  <a:pt x="-34518" y="6199961"/>
                  <a:pt x="119245" y="5541922"/>
                  <a:pt x="457521" y="4966138"/>
                </a:cubicBezTo>
                <a:cubicBezTo>
                  <a:pt x="457521" y="4966138"/>
                  <a:pt x="457521" y="4966138"/>
                  <a:pt x="2323170" y="1717071"/>
                </a:cubicBezTo>
                <a:cubicBezTo>
                  <a:pt x="2938219" y="647757"/>
                  <a:pt x="4065809" y="0"/>
                  <a:pt x="528565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稻壳儿春秋广告/盗版必究        原创来源：http://chn.docer.com/works?userid=199329941#!/work_time"/>
          <p:cNvSpPr/>
          <p:nvPr userDrawn="1">
            <p:custDataLst>
              <p:tags r:id="rId8"/>
            </p:custDataLst>
          </p:nvPr>
        </p:nvSpPr>
        <p:spPr>
          <a:xfrm>
            <a:off x="7150735" y="0"/>
            <a:ext cx="6512560" cy="6858000"/>
          </a:xfrm>
          <a:custGeom>
            <a:avLst/>
            <a:gdLst>
              <a:gd name="connsiteX0" fmla="*/ 4971662 w 6582630"/>
              <a:gd name="connsiteY0" fmla="*/ 0 h 6858000"/>
              <a:gd name="connsiteX1" fmla="*/ 6355662 w 6582630"/>
              <a:gd name="connsiteY1" fmla="*/ 0 h 6858000"/>
              <a:gd name="connsiteX2" fmla="*/ 6582630 w 6582630"/>
              <a:gd name="connsiteY2" fmla="*/ 0 h 6858000"/>
              <a:gd name="connsiteX3" fmla="*/ 6582630 w 6582630"/>
              <a:gd name="connsiteY3" fmla="*/ 6858000 h 6858000"/>
              <a:gd name="connsiteX4" fmla="*/ 0 w 6582630"/>
              <a:gd name="connsiteY4" fmla="*/ 6858000 h 6858000"/>
              <a:gd name="connsiteX5" fmla="*/ 410034 w 6582630"/>
              <a:gd name="connsiteY5" fmla="*/ 5284876 h 6858000"/>
              <a:gd name="connsiteX6" fmla="*/ 2275689 w 6582630"/>
              <a:gd name="connsiteY6" fmla="*/ 1717071 h 6858000"/>
              <a:gd name="connsiteX7" fmla="*/ 4971662 w 658263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82630" h="6858000">
                <a:moveTo>
                  <a:pt x="4971662" y="0"/>
                </a:moveTo>
                <a:cubicBezTo>
                  <a:pt x="5479079" y="0"/>
                  <a:pt x="5938926" y="0"/>
                  <a:pt x="6355662" y="0"/>
                </a:cubicBezTo>
                <a:lnTo>
                  <a:pt x="6582630" y="0"/>
                </a:lnTo>
                <a:lnTo>
                  <a:pt x="6582630" y="6858000"/>
                </a:lnTo>
                <a:lnTo>
                  <a:pt x="0" y="6858000"/>
                </a:lnTo>
                <a:cubicBezTo>
                  <a:pt x="20502" y="6302780"/>
                  <a:pt x="153763" y="5768123"/>
                  <a:pt x="410034" y="5284876"/>
                </a:cubicBezTo>
                <a:cubicBezTo>
                  <a:pt x="2275689" y="1717071"/>
                  <a:pt x="2275689" y="1717071"/>
                  <a:pt x="2275689" y="1717071"/>
                </a:cubicBezTo>
                <a:cubicBezTo>
                  <a:pt x="2829234" y="658039"/>
                  <a:pt x="3864570" y="0"/>
                  <a:pt x="4971662" y="0"/>
                </a:cubicBezTo>
                <a:close/>
              </a:path>
            </a:pathLst>
          </a:custGeom>
          <a:blipFill rotWithShape="1">
            <a:blip r:embed="rId9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Tm="2000">
        <p159:morph option="byObject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51miz-E209528-D87B5748"/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  <p:sp>
        <p:nvSpPr>
          <p:cNvPr id="6" name="稻壳儿春秋广告/盗版必究        原创来源：http://chn.docer.com/works?userid=199329941#!/work_time"/>
          <p:cNvSpPr/>
          <p:nvPr userDrawn="1"/>
        </p:nvSpPr>
        <p:spPr>
          <a:xfrm>
            <a:off x="0" y="5800725"/>
            <a:ext cx="7496175" cy="1057275"/>
          </a:xfrm>
          <a:custGeom>
            <a:avLst/>
            <a:gdLst>
              <a:gd name="connsiteX0" fmla="*/ 5191247 w 10392743"/>
              <a:gd name="connsiteY0" fmla="*/ 0 h 2499973"/>
              <a:gd name="connsiteX1" fmla="*/ 6897748 w 10392743"/>
              <a:gd name="connsiteY1" fmla="*/ 462958 h 2499973"/>
              <a:gd name="connsiteX2" fmla="*/ 10146761 w 10392743"/>
              <a:gd name="connsiteY2" fmla="*/ 2335366 h 2499973"/>
              <a:gd name="connsiteX3" fmla="*/ 10392743 w 10392743"/>
              <a:gd name="connsiteY3" fmla="*/ 2499973 h 2499973"/>
              <a:gd name="connsiteX4" fmla="*/ 0 w 10392743"/>
              <a:gd name="connsiteY4" fmla="*/ 2499973 h 2499973"/>
              <a:gd name="connsiteX5" fmla="*/ 245982 w 10392743"/>
              <a:gd name="connsiteY5" fmla="*/ 2335366 h 2499973"/>
              <a:gd name="connsiteX6" fmla="*/ 3484746 w 10392743"/>
              <a:gd name="connsiteY6" fmla="*/ 462958 h 2499973"/>
              <a:gd name="connsiteX7" fmla="*/ 5191247 w 10392743"/>
              <a:gd name="connsiteY7" fmla="*/ 0 h 2499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92743" h="2499973">
                <a:moveTo>
                  <a:pt x="5191247" y="0"/>
                </a:moveTo>
                <a:cubicBezTo>
                  <a:pt x="5780579" y="0"/>
                  <a:pt x="6369911" y="154319"/>
                  <a:pt x="6897748" y="462958"/>
                </a:cubicBezTo>
                <a:cubicBezTo>
                  <a:pt x="6897748" y="462958"/>
                  <a:pt x="6897748" y="462958"/>
                  <a:pt x="10146761" y="2335366"/>
                </a:cubicBezTo>
                <a:cubicBezTo>
                  <a:pt x="10228755" y="2386806"/>
                  <a:pt x="10310749" y="2438245"/>
                  <a:pt x="10392743" y="2499973"/>
                </a:cubicBezTo>
                <a:cubicBezTo>
                  <a:pt x="10392743" y="2499973"/>
                  <a:pt x="10392743" y="2499973"/>
                  <a:pt x="0" y="2499973"/>
                </a:cubicBezTo>
                <a:cubicBezTo>
                  <a:pt x="81994" y="2438245"/>
                  <a:pt x="163988" y="2386806"/>
                  <a:pt x="245982" y="2335366"/>
                </a:cubicBezTo>
                <a:cubicBezTo>
                  <a:pt x="245982" y="2335366"/>
                  <a:pt x="245982" y="2335366"/>
                  <a:pt x="3484746" y="462958"/>
                </a:cubicBezTo>
                <a:cubicBezTo>
                  <a:pt x="4012583" y="154319"/>
                  <a:pt x="4601915" y="0"/>
                  <a:pt x="5191247" y="0"/>
                </a:cubicBezTo>
                <a:close/>
              </a:path>
            </a:pathLst>
          </a:custGeom>
          <a:solidFill>
            <a:srgbClr val="F520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稻壳儿春秋广告/盗版必究        原创来源：http://chn.docer.com/works?userid=199329941#!/work_time"/>
          <p:cNvSpPr/>
          <p:nvPr userDrawn="1"/>
        </p:nvSpPr>
        <p:spPr>
          <a:xfrm>
            <a:off x="676275" y="5157470"/>
            <a:ext cx="11862435" cy="1700530"/>
          </a:xfrm>
          <a:custGeom>
            <a:avLst/>
            <a:gdLst>
              <a:gd name="connsiteX0" fmla="*/ 5191247 w 10392743"/>
              <a:gd name="connsiteY0" fmla="*/ 0 h 2499973"/>
              <a:gd name="connsiteX1" fmla="*/ 6897748 w 10392743"/>
              <a:gd name="connsiteY1" fmla="*/ 462958 h 2499973"/>
              <a:gd name="connsiteX2" fmla="*/ 10146761 w 10392743"/>
              <a:gd name="connsiteY2" fmla="*/ 2335366 h 2499973"/>
              <a:gd name="connsiteX3" fmla="*/ 10392743 w 10392743"/>
              <a:gd name="connsiteY3" fmla="*/ 2499973 h 2499973"/>
              <a:gd name="connsiteX4" fmla="*/ 0 w 10392743"/>
              <a:gd name="connsiteY4" fmla="*/ 2499973 h 2499973"/>
              <a:gd name="connsiteX5" fmla="*/ 245982 w 10392743"/>
              <a:gd name="connsiteY5" fmla="*/ 2335366 h 2499973"/>
              <a:gd name="connsiteX6" fmla="*/ 3484746 w 10392743"/>
              <a:gd name="connsiteY6" fmla="*/ 462958 h 2499973"/>
              <a:gd name="connsiteX7" fmla="*/ 5191247 w 10392743"/>
              <a:gd name="connsiteY7" fmla="*/ 0 h 2499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92743" h="2499973">
                <a:moveTo>
                  <a:pt x="5191247" y="0"/>
                </a:moveTo>
                <a:cubicBezTo>
                  <a:pt x="5780579" y="0"/>
                  <a:pt x="6369911" y="154319"/>
                  <a:pt x="6897748" y="462958"/>
                </a:cubicBezTo>
                <a:cubicBezTo>
                  <a:pt x="6897748" y="462958"/>
                  <a:pt x="6897748" y="462958"/>
                  <a:pt x="10146761" y="2335366"/>
                </a:cubicBezTo>
                <a:cubicBezTo>
                  <a:pt x="10228755" y="2386806"/>
                  <a:pt x="10310749" y="2438245"/>
                  <a:pt x="10392743" y="2499973"/>
                </a:cubicBezTo>
                <a:cubicBezTo>
                  <a:pt x="10392743" y="2499973"/>
                  <a:pt x="10392743" y="2499973"/>
                  <a:pt x="0" y="2499973"/>
                </a:cubicBezTo>
                <a:cubicBezTo>
                  <a:pt x="81994" y="2438245"/>
                  <a:pt x="163988" y="2386806"/>
                  <a:pt x="245982" y="2335366"/>
                </a:cubicBezTo>
                <a:cubicBezTo>
                  <a:pt x="245982" y="2335366"/>
                  <a:pt x="245982" y="2335366"/>
                  <a:pt x="3484746" y="462958"/>
                </a:cubicBezTo>
                <a:cubicBezTo>
                  <a:pt x="4012583" y="154319"/>
                  <a:pt x="4601915" y="0"/>
                  <a:pt x="519124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稻壳儿春秋广告/盗版必究        原创来源：http://chn.docer.com/works?userid=199329941#!/work_time"/>
          <p:cNvSpPr/>
          <p:nvPr userDrawn="1"/>
        </p:nvSpPr>
        <p:spPr>
          <a:xfrm flipV="1">
            <a:off x="0" y="2"/>
            <a:ext cx="3479917" cy="837094"/>
          </a:xfrm>
          <a:custGeom>
            <a:avLst/>
            <a:gdLst>
              <a:gd name="connsiteX0" fmla="*/ 5191247 w 10392743"/>
              <a:gd name="connsiteY0" fmla="*/ 0 h 2499973"/>
              <a:gd name="connsiteX1" fmla="*/ 6897748 w 10392743"/>
              <a:gd name="connsiteY1" fmla="*/ 462958 h 2499973"/>
              <a:gd name="connsiteX2" fmla="*/ 10146761 w 10392743"/>
              <a:gd name="connsiteY2" fmla="*/ 2335366 h 2499973"/>
              <a:gd name="connsiteX3" fmla="*/ 10392743 w 10392743"/>
              <a:gd name="connsiteY3" fmla="*/ 2499973 h 2499973"/>
              <a:gd name="connsiteX4" fmla="*/ 0 w 10392743"/>
              <a:gd name="connsiteY4" fmla="*/ 2499973 h 2499973"/>
              <a:gd name="connsiteX5" fmla="*/ 245982 w 10392743"/>
              <a:gd name="connsiteY5" fmla="*/ 2335366 h 2499973"/>
              <a:gd name="connsiteX6" fmla="*/ 3484746 w 10392743"/>
              <a:gd name="connsiteY6" fmla="*/ 462958 h 2499973"/>
              <a:gd name="connsiteX7" fmla="*/ 5191247 w 10392743"/>
              <a:gd name="connsiteY7" fmla="*/ 0 h 2499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92743" h="2499973">
                <a:moveTo>
                  <a:pt x="5191247" y="0"/>
                </a:moveTo>
                <a:cubicBezTo>
                  <a:pt x="5780579" y="0"/>
                  <a:pt x="6369911" y="154319"/>
                  <a:pt x="6897748" y="462958"/>
                </a:cubicBezTo>
                <a:cubicBezTo>
                  <a:pt x="6897748" y="462958"/>
                  <a:pt x="6897748" y="462958"/>
                  <a:pt x="10146761" y="2335366"/>
                </a:cubicBezTo>
                <a:cubicBezTo>
                  <a:pt x="10228755" y="2386806"/>
                  <a:pt x="10310749" y="2438245"/>
                  <a:pt x="10392743" y="2499973"/>
                </a:cubicBezTo>
                <a:cubicBezTo>
                  <a:pt x="10392743" y="2499973"/>
                  <a:pt x="10392743" y="2499973"/>
                  <a:pt x="0" y="2499973"/>
                </a:cubicBezTo>
                <a:cubicBezTo>
                  <a:pt x="81994" y="2438245"/>
                  <a:pt x="163988" y="2386806"/>
                  <a:pt x="245982" y="2335366"/>
                </a:cubicBezTo>
                <a:cubicBezTo>
                  <a:pt x="245982" y="2335366"/>
                  <a:pt x="245982" y="2335366"/>
                  <a:pt x="3484746" y="462958"/>
                </a:cubicBezTo>
                <a:cubicBezTo>
                  <a:pt x="4012583" y="154319"/>
                  <a:pt x="4601915" y="0"/>
                  <a:pt x="5191247" y="0"/>
                </a:cubicBezTo>
                <a:close/>
              </a:path>
            </a:pathLst>
          </a:custGeom>
          <a:solidFill>
            <a:srgbClr val="F520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稻壳儿春秋广告/盗版必究        原创来源：http://chn.docer.com/works?userid=199329941#!/work_time"/>
          <p:cNvSpPr/>
          <p:nvPr userDrawn="1"/>
        </p:nvSpPr>
        <p:spPr>
          <a:xfrm flipV="1">
            <a:off x="1984238" y="-2"/>
            <a:ext cx="2293122" cy="551611"/>
          </a:xfrm>
          <a:custGeom>
            <a:avLst/>
            <a:gdLst>
              <a:gd name="connsiteX0" fmla="*/ 5191247 w 10392743"/>
              <a:gd name="connsiteY0" fmla="*/ 0 h 2499973"/>
              <a:gd name="connsiteX1" fmla="*/ 6897748 w 10392743"/>
              <a:gd name="connsiteY1" fmla="*/ 462958 h 2499973"/>
              <a:gd name="connsiteX2" fmla="*/ 10146761 w 10392743"/>
              <a:gd name="connsiteY2" fmla="*/ 2335366 h 2499973"/>
              <a:gd name="connsiteX3" fmla="*/ 10392743 w 10392743"/>
              <a:gd name="connsiteY3" fmla="*/ 2499973 h 2499973"/>
              <a:gd name="connsiteX4" fmla="*/ 0 w 10392743"/>
              <a:gd name="connsiteY4" fmla="*/ 2499973 h 2499973"/>
              <a:gd name="connsiteX5" fmla="*/ 245982 w 10392743"/>
              <a:gd name="connsiteY5" fmla="*/ 2335366 h 2499973"/>
              <a:gd name="connsiteX6" fmla="*/ 3484746 w 10392743"/>
              <a:gd name="connsiteY6" fmla="*/ 462958 h 2499973"/>
              <a:gd name="connsiteX7" fmla="*/ 5191247 w 10392743"/>
              <a:gd name="connsiteY7" fmla="*/ 0 h 2499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92743" h="2499973">
                <a:moveTo>
                  <a:pt x="5191247" y="0"/>
                </a:moveTo>
                <a:cubicBezTo>
                  <a:pt x="5780579" y="0"/>
                  <a:pt x="6369911" y="154319"/>
                  <a:pt x="6897748" y="462958"/>
                </a:cubicBezTo>
                <a:cubicBezTo>
                  <a:pt x="6897748" y="462958"/>
                  <a:pt x="6897748" y="462958"/>
                  <a:pt x="10146761" y="2335366"/>
                </a:cubicBezTo>
                <a:cubicBezTo>
                  <a:pt x="10228755" y="2386806"/>
                  <a:pt x="10310749" y="2438245"/>
                  <a:pt x="10392743" y="2499973"/>
                </a:cubicBezTo>
                <a:cubicBezTo>
                  <a:pt x="10392743" y="2499973"/>
                  <a:pt x="10392743" y="2499973"/>
                  <a:pt x="0" y="2499973"/>
                </a:cubicBezTo>
                <a:cubicBezTo>
                  <a:pt x="81994" y="2438245"/>
                  <a:pt x="163988" y="2386806"/>
                  <a:pt x="245982" y="2335366"/>
                </a:cubicBezTo>
                <a:cubicBezTo>
                  <a:pt x="245982" y="2335366"/>
                  <a:pt x="245982" y="2335366"/>
                  <a:pt x="3484746" y="462958"/>
                </a:cubicBezTo>
                <a:cubicBezTo>
                  <a:pt x="4012583" y="154319"/>
                  <a:pt x="4601915" y="0"/>
                  <a:pt x="5191247" y="0"/>
                </a:cubicBezTo>
                <a:close/>
              </a:path>
            </a:pathLst>
          </a:custGeom>
          <a:solidFill>
            <a:srgbClr val="BC0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稻壳儿春秋广告/盗版必究        原创来源：http://chn.docer.com/works?userid=199329941#!/work_time"/>
          <p:cNvSpPr/>
          <p:nvPr userDrawn="1"/>
        </p:nvSpPr>
        <p:spPr>
          <a:xfrm>
            <a:off x="1047115" y="5238115"/>
            <a:ext cx="11144885" cy="1631315"/>
          </a:xfrm>
          <a:custGeom>
            <a:avLst/>
            <a:gdLst>
              <a:gd name="connsiteX0" fmla="*/ 5191247 w 10392743"/>
              <a:gd name="connsiteY0" fmla="*/ 0 h 2499973"/>
              <a:gd name="connsiteX1" fmla="*/ 6897748 w 10392743"/>
              <a:gd name="connsiteY1" fmla="*/ 462958 h 2499973"/>
              <a:gd name="connsiteX2" fmla="*/ 10146761 w 10392743"/>
              <a:gd name="connsiteY2" fmla="*/ 2335366 h 2499973"/>
              <a:gd name="connsiteX3" fmla="*/ 10392743 w 10392743"/>
              <a:gd name="connsiteY3" fmla="*/ 2499973 h 2499973"/>
              <a:gd name="connsiteX4" fmla="*/ 0 w 10392743"/>
              <a:gd name="connsiteY4" fmla="*/ 2499973 h 2499973"/>
              <a:gd name="connsiteX5" fmla="*/ 245982 w 10392743"/>
              <a:gd name="connsiteY5" fmla="*/ 2335366 h 2499973"/>
              <a:gd name="connsiteX6" fmla="*/ 3484746 w 10392743"/>
              <a:gd name="connsiteY6" fmla="*/ 462958 h 2499973"/>
              <a:gd name="connsiteX7" fmla="*/ 5191247 w 10392743"/>
              <a:gd name="connsiteY7" fmla="*/ 0 h 2499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92743" h="2499973">
                <a:moveTo>
                  <a:pt x="5191247" y="0"/>
                </a:moveTo>
                <a:cubicBezTo>
                  <a:pt x="5780579" y="0"/>
                  <a:pt x="6369911" y="154319"/>
                  <a:pt x="6897748" y="462958"/>
                </a:cubicBezTo>
                <a:cubicBezTo>
                  <a:pt x="6897748" y="462958"/>
                  <a:pt x="6897748" y="462958"/>
                  <a:pt x="10146761" y="2335366"/>
                </a:cubicBezTo>
                <a:cubicBezTo>
                  <a:pt x="10228755" y="2386806"/>
                  <a:pt x="10310749" y="2438245"/>
                  <a:pt x="10392743" y="2499973"/>
                </a:cubicBezTo>
                <a:cubicBezTo>
                  <a:pt x="10392743" y="2499973"/>
                  <a:pt x="10392743" y="2499973"/>
                  <a:pt x="0" y="2499973"/>
                </a:cubicBezTo>
                <a:cubicBezTo>
                  <a:pt x="81994" y="2438245"/>
                  <a:pt x="163988" y="2386806"/>
                  <a:pt x="245982" y="2335366"/>
                </a:cubicBezTo>
                <a:cubicBezTo>
                  <a:pt x="245982" y="2335366"/>
                  <a:pt x="245982" y="2335366"/>
                  <a:pt x="3484746" y="462958"/>
                </a:cubicBezTo>
                <a:cubicBezTo>
                  <a:pt x="4012583" y="154319"/>
                  <a:pt x="4601915" y="0"/>
                  <a:pt x="5191247" y="0"/>
                </a:cubicBezTo>
                <a:close/>
              </a:path>
            </a:pathLst>
          </a:custGeom>
          <a:blipFill rotWithShape="1">
            <a:blip r:embed="rId3" cstate="email"/>
            <a:stretch>
              <a:fillRect/>
            </a:stretch>
          </a:blipFill>
          <a:ln w="666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Tm="2000">
        <p159:morph option="byObject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稻壳儿春秋广告/盗版必究        原创来源：http://chn.docer.com/works?userid=199329941#!/work_time"/>
          <p:cNvSpPr/>
          <p:nvPr userDrawn="1"/>
        </p:nvSpPr>
        <p:spPr>
          <a:xfrm flipV="1">
            <a:off x="0" y="6414770"/>
            <a:ext cx="12191365" cy="443230"/>
          </a:xfrm>
          <a:prstGeom prst="flowChartDocument">
            <a:avLst/>
          </a:prstGeom>
          <a:solidFill>
            <a:srgbClr val="BC0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稻壳儿春秋广告/盗版必究        原创来源：http://chn.docer.com/works?userid=199329941#!/work_time"/>
          <p:cNvSpPr/>
          <p:nvPr userDrawn="1"/>
        </p:nvSpPr>
        <p:spPr>
          <a:xfrm flipV="1">
            <a:off x="0" y="6550025"/>
            <a:ext cx="12190730" cy="307975"/>
          </a:xfrm>
          <a:prstGeom prst="flowChartDocument">
            <a:avLst/>
          </a:prstGeom>
          <a:solidFill>
            <a:srgbClr val="F520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稻壳儿春秋广告/盗版必究        原创来源：http://chn.docer.com/works?userid=199329941#!/work_time"/>
          <p:cNvSpPr/>
          <p:nvPr userDrawn="1"/>
        </p:nvSpPr>
        <p:spPr>
          <a:xfrm flipV="1">
            <a:off x="10269119" y="0"/>
            <a:ext cx="1922881" cy="462549"/>
          </a:xfrm>
          <a:custGeom>
            <a:avLst/>
            <a:gdLst>
              <a:gd name="connsiteX0" fmla="*/ 5191247 w 10392743"/>
              <a:gd name="connsiteY0" fmla="*/ 0 h 2499973"/>
              <a:gd name="connsiteX1" fmla="*/ 6897748 w 10392743"/>
              <a:gd name="connsiteY1" fmla="*/ 462958 h 2499973"/>
              <a:gd name="connsiteX2" fmla="*/ 10146761 w 10392743"/>
              <a:gd name="connsiteY2" fmla="*/ 2335366 h 2499973"/>
              <a:gd name="connsiteX3" fmla="*/ 10392743 w 10392743"/>
              <a:gd name="connsiteY3" fmla="*/ 2499973 h 2499973"/>
              <a:gd name="connsiteX4" fmla="*/ 0 w 10392743"/>
              <a:gd name="connsiteY4" fmla="*/ 2499973 h 2499973"/>
              <a:gd name="connsiteX5" fmla="*/ 245982 w 10392743"/>
              <a:gd name="connsiteY5" fmla="*/ 2335366 h 2499973"/>
              <a:gd name="connsiteX6" fmla="*/ 3484746 w 10392743"/>
              <a:gd name="connsiteY6" fmla="*/ 462958 h 2499973"/>
              <a:gd name="connsiteX7" fmla="*/ 5191247 w 10392743"/>
              <a:gd name="connsiteY7" fmla="*/ 0 h 2499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92743" h="2499973">
                <a:moveTo>
                  <a:pt x="5191247" y="0"/>
                </a:moveTo>
                <a:cubicBezTo>
                  <a:pt x="5780579" y="0"/>
                  <a:pt x="6369911" y="154319"/>
                  <a:pt x="6897748" y="462958"/>
                </a:cubicBezTo>
                <a:cubicBezTo>
                  <a:pt x="6897748" y="462958"/>
                  <a:pt x="6897748" y="462958"/>
                  <a:pt x="10146761" y="2335366"/>
                </a:cubicBezTo>
                <a:cubicBezTo>
                  <a:pt x="10228755" y="2386806"/>
                  <a:pt x="10310749" y="2438245"/>
                  <a:pt x="10392743" y="2499973"/>
                </a:cubicBezTo>
                <a:cubicBezTo>
                  <a:pt x="10392743" y="2499973"/>
                  <a:pt x="10392743" y="2499973"/>
                  <a:pt x="0" y="2499973"/>
                </a:cubicBezTo>
                <a:cubicBezTo>
                  <a:pt x="81994" y="2438245"/>
                  <a:pt x="163988" y="2386806"/>
                  <a:pt x="245982" y="2335366"/>
                </a:cubicBezTo>
                <a:cubicBezTo>
                  <a:pt x="245982" y="2335366"/>
                  <a:pt x="245982" y="2335366"/>
                  <a:pt x="3484746" y="462958"/>
                </a:cubicBezTo>
                <a:cubicBezTo>
                  <a:pt x="4012583" y="154319"/>
                  <a:pt x="4601915" y="0"/>
                  <a:pt x="5191247" y="0"/>
                </a:cubicBezTo>
                <a:close/>
              </a:path>
            </a:pathLst>
          </a:custGeom>
          <a:solidFill>
            <a:srgbClr val="F520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稻壳儿春秋广告/盗版必究        原创来源：http://chn.docer.com/works?userid=199329941#!/work_time"/>
          <p:cNvSpPr/>
          <p:nvPr userDrawn="1"/>
        </p:nvSpPr>
        <p:spPr>
          <a:xfrm flipV="1">
            <a:off x="9963460" y="-2"/>
            <a:ext cx="1267099" cy="304801"/>
          </a:xfrm>
          <a:custGeom>
            <a:avLst/>
            <a:gdLst>
              <a:gd name="connsiteX0" fmla="*/ 5191247 w 10392743"/>
              <a:gd name="connsiteY0" fmla="*/ 0 h 2499973"/>
              <a:gd name="connsiteX1" fmla="*/ 6897748 w 10392743"/>
              <a:gd name="connsiteY1" fmla="*/ 462958 h 2499973"/>
              <a:gd name="connsiteX2" fmla="*/ 10146761 w 10392743"/>
              <a:gd name="connsiteY2" fmla="*/ 2335366 h 2499973"/>
              <a:gd name="connsiteX3" fmla="*/ 10392743 w 10392743"/>
              <a:gd name="connsiteY3" fmla="*/ 2499973 h 2499973"/>
              <a:gd name="connsiteX4" fmla="*/ 0 w 10392743"/>
              <a:gd name="connsiteY4" fmla="*/ 2499973 h 2499973"/>
              <a:gd name="connsiteX5" fmla="*/ 245982 w 10392743"/>
              <a:gd name="connsiteY5" fmla="*/ 2335366 h 2499973"/>
              <a:gd name="connsiteX6" fmla="*/ 3484746 w 10392743"/>
              <a:gd name="connsiteY6" fmla="*/ 462958 h 2499973"/>
              <a:gd name="connsiteX7" fmla="*/ 5191247 w 10392743"/>
              <a:gd name="connsiteY7" fmla="*/ 0 h 2499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92743" h="2499973">
                <a:moveTo>
                  <a:pt x="5191247" y="0"/>
                </a:moveTo>
                <a:cubicBezTo>
                  <a:pt x="5780579" y="0"/>
                  <a:pt x="6369911" y="154319"/>
                  <a:pt x="6897748" y="462958"/>
                </a:cubicBezTo>
                <a:cubicBezTo>
                  <a:pt x="6897748" y="462958"/>
                  <a:pt x="6897748" y="462958"/>
                  <a:pt x="10146761" y="2335366"/>
                </a:cubicBezTo>
                <a:cubicBezTo>
                  <a:pt x="10228755" y="2386806"/>
                  <a:pt x="10310749" y="2438245"/>
                  <a:pt x="10392743" y="2499973"/>
                </a:cubicBezTo>
                <a:cubicBezTo>
                  <a:pt x="10392743" y="2499973"/>
                  <a:pt x="10392743" y="2499973"/>
                  <a:pt x="0" y="2499973"/>
                </a:cubicBezTo>
                <a:cubicBezTo>
                  <a:pt x="81994" y="2438245"/>
                  <a:pt x="163988" y="2386806"/>
                  <a:pt x="245982" y="2335366"/>
                </a:cubicBezTo>
                <a:cubicBezTo>
                  <a:pt x="245982" y="2335366"/>
                  <a:pt x="245982" y="2335366"/>
                  <a:pt x="3484746" y="462958"/>
                </a:cubicBezTo>
                <a:cubicBezTo>
                  <a:pt x="4012583" y="154319"/>
                  <a:pt x="4601915" y="0"/>
                  <a:pt x="5191247" y="0"/>
                </a:cubicBezTo>
                <a:close/>
              </a:path>
            </a:pathLst>
          </a:custGeom>
          <a:solidFill>
            <a:srgbClr val="BC0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5" name="稻壳儿春秋广告/盗版必究        原创来源：http://chn.docer.com/works?userid=199329941#!/work_time"/>
          <p:cNvSpPr txBox="1"/>
          <p:nvPr userDrawn="1"/>
        </p:nvSpPr>
        <p:spPr>
          <a:xfrm>
            <a:off x="1118870" y="439420"/>
            <a:ext cx="4015740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800" dirty="0">
                <a:solidFill>
                  <a:srgbClr val="BC0807"/>
                </a:solidFill>
                <a:latin typeface="印品粗朗体" panose="02000000000000000000" pitchFamily="2" charset="-122"/>
                <a:ea typeface="印品粗朗体" panose="02000000000000000000" pitchFamily="2" charset="-122"/>
                <a:cs typeface="Aa凯铭体" panose="00020600040101010101" charset="-122"/>
                <a:sym typeface="OPPOSans R" panose="00020600040101010101" pitchFamily="18" charset="-122"/>
              </a:rPr>
              <a:t>防震安全知识 </a:t>
            </a:r>
            <a:endParaRPr lang="zh-CN" altLang="en-US" sz="4800" dirty="0">
              <a:solidFill>
                <a:srgbClr val="BC0807"/>
              </a:solidFill>
              <a:latin typeface="印品粗朗体" panose="02000000000000000000" pitchFamily="2" charset="-122"/>
              <a:ea typeface="印品粗朗体" panose="02000000000000000000" pitchFamily="2" charset="-122"/>
              <a:cs typeface="Aa凯铭体" panose="00020600040101010101" charset="-122"/>
              <a:sym typeface="OPPOSans R" panose="00020600040101010101" pitchFamily="18" charset="-122"/>
            </a:endParaRPr>
          </a:p>
        </p:txBody>
      </p:sp>
      <p:sp>
        <p:nvSpPr>
          <p:cNvPr id="36" name="稻壳儿春秋广告/盗版必究        原创来源：http://chn.docer.com/works?userid=199329941#!/work_time"/>
          <p:cNvSpPr/>
          <p:nvPr userDrawn="1"/>
        </p:nvSpPr>
        <p:spPr bwMode="auto">
          <a:xfrm>
            <a:off x="441325" y="435608"/>
            <a:ext cx="677638" cy="675726"/>
          </a:xfrm>
          <a:prstGeom prst="ellipse">
            <a:avLst/>
          </a:prstGeom>
          <a:solidFill>
            <a:srgbClr val="BC0807"/>
          </a:solidFill>
          <a:ln>
            <a:noFill/>
          </a:ln>
        </p:spPr>
        <p:txBody>
          <a:bodyPr vert="horz" wrap="square" lIns="91440" tIns="107950" rIns="91440" bIns="45720" numCol="1" anchor="ctr" anchorCtr="0" compatLnSpc="1">
            <a:no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印品粗朗体" panose="02000000000000000000" pitchFamily="2" charset="-122"/>
                <a:ea typeface="印品粗朗体" panose="02000000000000000000" pitchFamily="2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endParaRPr lang="en-US" altLang="zh-CN" sz="3200" dirty="0">
              <a:solidFill>
                <a:schemeClr val="bg1"/>
              </a:solidFill>
              <a:latin typeface="印品粗朗体" panose="02000000000000000000" pitchFamily="2" charset="-122"/>
              <a:ea typeface="印品粗朗体" panose="02000000000000000000" pitchFamily="2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Tm="2000">
        <p159:morph option="byObject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ldLvl="0" animBg="1"/>
      <p:bldP spid="36" grpId="0" bldLvl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稻壳儿春秋广告/盗版必究        原创来源：http://chn.docer.com/works?userid=199329941#!/work_time"/>
          <p:cNvSpPr/>
          <p:nvPr userDrawn="1"/>
        </p:nvSpPr>
        <p:spPr>
          <a:xfrm flipV="1">
            <a:off x="0" y="6414770"/>
            <a:ext cx="12191365" cy="443230"/>
          </a:xfrm>
          <a:prstGeom prst="flowChartDocument">
            <a:avLst/>
          </a:prstGeom>
          <a:solidFill>
            <a:srgbClr val="BC0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稻壳儿春秋广告/盗版必究        原创来源：http://chn.docer.com/works?userid=199329941#!/work_time"/>
          <p:cNvSpPr/>
          <p:nvPr userDrawn="1"/>
        </p:nvSpPr>
        <p:spPr>
          <a:xfrm flipV="1">
            <a:off x="0" y="6550025"/>
            <a:ext cx="12190730" cy="307975"/>
          </a:xfrm>
          <a:prstGeom prst="flowChartDocument">
            <a:avLst/>
          </a:prstGeom>
          <a:solidFill>
            <a:srgbClr val="F520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稻壳儿春秋广告/盗版必究        原创来源：http://chn.docer.com/works?userid=199329941#!/work_time"/>
          <p:cNvSpPr/>
          <p:nvPr userDrawn="1"/>
        </p:nvSpPr>
        <p:spPr>
          <a:xfrm flipV="1">
            <a:off x="10269119" y="0"/>
            <a:ext cx="1922881" cy="462549"/>
          </a:xfrm>
          <a:custGeom>
            <a:avLst/>
            <a:gdLst>
              <a:gd name="connsiteX0" fmla="*/ 5191247 w 10392743"/>
              <a:gd name="connsiteY0" fmla="*/ 0 h 2499973"/>
              <a:gd name="connsiteX1" fmla="*/ 6897748 w 10392743"/>
              <a:gd name="connsiteY1" fmla="*/ 462958 h 2499973"/>
              <a:gd name="connsiteX2" fmla="*/ 10146761 w 10392743"/>
              <a:gd name="connsiteY2" fmla="*/ 2335366 h 2499973"/>
              <a:gd name="connsiteX3" fmla="*/ 10392743 w 10392743"/>
              <a:gd name="connsiteY3" fmla="*/ 2499973 h 2499973"/>
              <a:gd name="connsiteX4" fmla="*/ 0 w 10392743"/>
              <a:gd name="connsiteY4" fmla="*/ 2499973 h 2499973"/>
              <a:gd name="connsiteX5" fmla="*/ 245982 w 10392743"/>
              <a:gd name="connsiteY5" fmla="*/ 2335366 h 2499973"/>
              <a:gd name="connsiteX6" fmla="*/ 3484746 w 10392743"/>
              <a:gd name="connsiteY6" fmla="*/ 462958 h 2499973"/>
              <a:gd name="connsiteX7" fmla="*/ 5191247 w 10392743"/>
              <a:gd name="connsiteY7" fmla="*/ 0 h 2499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92743" h="2499973">
                <a:moveTo>
                  <a:pt x="5191247" y="0"/>
                </a:moveTo>
                <a:cubicBezTo>
                  <a:pt x="5780579" y="0"/>
                  <a:pt x="6369911" y="154319"/>
                  <a:pt x="6897748" y="462958"/>
                </a:cubicBezTo>
                <a:cubicBezTo>
                  <a:pt x="6897748" y="462958"/>
                  <a:pt x="6897748" y="462958"/>
                  <a:pt x="10146761" y="2335366"/>
                </a:cubicBezTo>
                <a:cubicBezTo>
                  <a:pt x="10228755" y="2386806"/>
                  <a:pt x="10310749" y="2438245"/>
                  <a:pt x="10392743" y="2499973"/>
                </a:cubicBezTo>
                <a:cubicBezTo>
                  <a:pt x="10392743" y="2499973"/>
                  <a:pt x="10392743" y="2499973"/>
                  <a:pt x="0" y="2499973"/>
                </a:cubicBezTo>
                <a:cubicBezTo>
                  <a:pt x="81994" y="2438245"/>
                  <a:pt x="163988" y="2386806"/>
                  <a:pt x="245982" y="2335366"/>
                </a:cubicBezTo>
                <a:cubicBezTo>
                  <a:pt x="245982" y="2335366"/>
                  <a:pt x="245982" y="2335366"/>
                  <a:pt x="3484746" y="462958"/>
                </a:cubicBezTo>
                <a:cubicBezTo>
                  <a:pt x="4012583" y="154319"/>
                  <a:pt x="4601915" y="0"/>
                  <a:pt x="5191247" y="0"/>
                </a:cubicBezTo>
                <a:close/>
              </a:path>
            </a:pathLst>
          </a:custGeom>
          <a:solidFill>
            <a:srgbClr val="F520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稻壳儿春秋广告/盗版必究        原创来源：http://chn.docer.com/works?userid=199329941#!/work_time"/>
          <p:cNvSpPr/>
          <p:nvPr userDrawn="1"/>
        </p:nvSpPr>
        <p:spPr>
          <a:xfrm flipV="1">
            <a:off x="9963460" y="-2"/>
            <a:ext cx="1267099" cy="304801"/>
          </a:xfrm>
          <a:custGeom>
            <a:avLst/>
            <a:gdLst>
              <a:gd name="connsiteX0" fmla="*/ 5191247 w 10392743"/>
              <a:gd name="connsiteY0" fmla="*/ 0 h 2499973"/>
              <a:gd name="connsiteX1" fmla="*/ 6897748 w 10392743"/>
              <a:gd name="connsiteY1" fmla="*/ 462958 h 2499973"/>
              <a:gd name="connsiteX2" fmla="*/ 10146761 w 10392743"/>
              <a:gd name="connsiteY2" fmla="*/ 2335366 h 2499973"/>
              <a:gd name="connsiteX3" fmla="*/ 10392743 w 10392743"/>
              <a:gd name="connsiteY3" fmla="*/ 2499973 h 2499973"/>
              <a:gd name="connsiteX4" fmla="*/ 0 w 10392743"/>
              <a:gd name="connsiteY4" fmla="*/ 2499973 h 2499973"/>
              <a:gd name="connsiteX5" fmla="*/ 245982 w 10392743"/>
              <a:gd name="connsiteY5" fmla="*/ 2335366 h 2499973"/>
              <a:gd name="connsiteX6" fmla="*/ 3484746 w 10392743"/>
              <a:gd name="connsiteY6" fmla="*/ 462958 h 2499973"/>
              <a:gd name="connsiteX7" fmla="*/ 5191247 w 10392743"/>
              <a:gd name="connsiteY7" fmla="*/ 0 h 2499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92743" h="2499973">
                <a:moveTo>
                  <a:pt x="5191247" y="0"/>
                </a:moveTo>
                <a:cubicBezTo>
                  <a:pt x="5780579" y="0"/>
                  <a:pt x="6369911" y="154319"/>
                  <a:pt x="6897748" y="462958"/>
                </a:cubicBezTo>
                <a:cubicBezTo>
                  <a:pt x="6897748" y="462958"/>
                  <a:pt x="6897748" y="462958"/>
                  <a:pt x="10146761" y="2335366"/>
                </a:cubicBezTo>
                <a:cubicBezTo>
                  <a:pt x="10228755" y="2386806"/>
                  <a:pt x="10310749" y="2438245"/>
                  <a:pt x="10392743" y="2499973"/>
                </a:cubicBezTo>
                <a:cubicBezTo>
                  <a:pt x="10392743" y="2499973"/>
                  <a:pt x="10392743" y="2499973"/>
                  <a:pt x="0" y="2499973"/>
                </a:cubicBezTo>
                <a:cubicBezTo>
                  <a:pt x="81994" y="2438245"/>
                  <a:pt x="163988" y="2386806"/>
                  <a:pt x="245982" y="2335366"/>
                </a:cubicBezTo>
                <a:cubicBezTo>
                  <a:pt x="245982" y="2335366"/>
                  <a:pt x="245982" y="2335366"/>
                  <a:pt x="3484746" y="462958"/>
                </a:cubicBezTo>
                <a:cubicBezTo>
                  <a:pt x="4012583" y="154319"/>
                  <a:pt x="4601915" y="0"/>
                  <a:pt x="5191247" y="0"/>
                </a:cubicBezTo>
                <a:close/>
              </a:path>
            </a:pathLst>
          </a:custGeom>
          <a:solidFill>
            <a:srgbClr val="BC0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5" name="稻壳儿春秋广告/盗版必究        原创来源：http://chn.docer.com/works?userid=199329941#!/work_time"/>
          <p:cNvSpPr txBox="1"/>
          <p:nvPr userDrawn="1"/>
        </p:nvSpPr>
        <p:spPr>
          <a:xfrm>
            <a:off x="1118870" y="439420"/>
            <a:ext cx="4015740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800" dirty="0">
                <a:solidFill>
                  <a:srgbClr val="BC0807"/>
                </a:solidFill>
                <a:latin typeface="印品粗朗体" panose="02000000000000000000" pitchFamily="2" charset="-122"/>
                <a:ea typeface="印品粗朗体" panose="02000000000000000000" pitchFamily="2" charset="-122"/>
                <a:cs typeface="Aa凯铭体" panose="00020600040101010101" charset="-122"/>
                <a:sym typeface="OPPOSans R" panose="00020600040101010101" pitchFamily="18" charset="-122"/>
              </a:rPr>
              <a:t>演练逃生过程</a:t>
            </a:r>
            <a:endParaRPr lang="zh-CN" altLang="en-US" sz="4800" dirty="0">
              <a:solidFill>
                <a:srgbClr val="BC0807"/>
              </a:solidFill>
              <a:latin typeface="印品粗朗体" panose="02000000000000000000" pitchFamily="2" charset="-122"/>
              <a:ea typeface="印品粗朗体" panose="02000000000000000000" pitchFamily="2" charset="-122"/>
              <a:cs typeface="Aa凯铭体" panose="00020600040101010101" charset="-122"/>
              <a:sym typeface="OPPOSans R" panose="00020600040101010101" pitchFamily="18" charset="-122"/>
            </a:endParaRPr>
          </a:p>
        </p:txBody>
      </p:sp>
      <p:sp>
        <p:nvSpPr>
          <p:cNvPr id="36" name="稻壳儿春秋广告/盗版必究        原创来源：http://chn.docer.com/works?userid=199329941#!/work_time"/>
          <p:cNvSpPr/>
          <p:nvPr userDrawn="1"/>
        </p:nvSpPr>
        <p:spPr bwMode="auto">
          <a:xfrm>
            <a:off x="441325" y="435608"/>
            <a:ext cx="677638" cy="675726"/>
          </a:xfrm>
          <a:prstGeom prst="ellipse">
            <a:avLst/>
          </a:prstGeom>
          <a:solidFill>
            <a:srgbClr val="BC0807"/>
          </a:solidFill>
          <a:ln>
            <a:noFill/>
          </a:ln>
        </p:spPr>
        <p:txBody>
          <a:bodyPr vert="horz" wrap="square" lIns="91440" tIns="107950" rIns="91440" bIns="45720" numCol="1" anchor="ctr" anchorCtr="0" compatLnSpc="1">
            <a:no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印品粗朗体" panose="02000000000000000000" pitchFamily="2" charset="-122"/>
                <a:ea typeface="印品粗朗体" panose="02000000000000000000" pitchFamily="2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endParaRPr lang="en-US" altLang="zh-CN" sz="3200" dirty="0">
              <a:solidFill>
                <a:schemeClr val="bg1"/>
              </a:solidFill>
              <a:latin typeface="印品粗朗体" panose="02000000000000000000" pitchFamily="2" charset="-122"/>
              <a:ea typeface="印品粗朗体" panose="02000000000000000000" pitchFamily="2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Tm="2000">
        <p159:morph option="byObject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ldLvl="0" animBg="1"/>
      <p:bldP spid="36" grpId="0" bldLvl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稻壳儿春秋广告/盗版必究        原创来源：http://chn.docer.com/works?userid=199329941#!/work_time"/>
          <p:cNvSpPr/>
          <p:nvPr userDrawn="1"/>
        </p:nvSpPr>
        <p:spPr>
          <a:xfrm flipV="1">
            <a:off x="0" y="6414770"/>
            <a:ext cx="12191365" cy="443230"/>
          </a:xfrm>
          <a:prstGeom prst="flowChartDocument">
            <a:avLst/>
          </a:prstGeom>
          <a:solidFill>
            <a:srgbClr val="BC0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稻壳儿春秋广告/盗版必究        原创来源：http://chn.docer.com/works?userid=199329941#!/work_time"/>
          <p:cNvSpPr/>
          <p:nvPr userDrawn="1"/>
        </p:nvSpPr>
        <p:spPr>
          <a:xfrm flipV="1">
            <a:off x="0" y="6550025"/>
            <a:ext cx="12190730" cy="307975"/>
          </a:xfrm>
          <a:prstGeom prst="flowChartDocument">
            <a:avLst/>
          </a:prstGeom>
          <a:solidFill>
            <a:srgbClr val="F520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稻壳儿春秋广告/盗版必究        原创来源：http://chn.docer.com/works?userid=199329941#!/work_time"/>
          <p:cNvSpPr/>
          <p:nvPr userDrawn="1"/>
        </p:nvSpPr>
        <p:spPr>
          <a:xfrm flipV="1">
            <a:off x="10269119" y="0"/>
            <a:ext cx="1922881" cy="462549"/>
          </a:xfrm>
          <a:custGeom>
            <a:avLst/>
            <a:gdLst>
              <a:gd name="connsiteX0" fmla="*/ 5191247 w 10392743"/>
              <a:gd name="connsiteY0" fmla="*/ 0 h 2499973"/>
              <a:gd name="connsiteX1" fmla="*/ 6897748 w 10392743"/>
              <a:gd name="connsiteY1" fmla="*/ 462958 h 2499973"/>
              <a:gd name="connsiteX2" fmla="*/ 10146761 w 10392743"/>
              <a:gd name="connsiteY2" fmla="*/ 2335366 h 2499973"/>
              <a:gd name="connsiteX3" fmla="*/ 10392743 w 10392743"/>
              <a:gd name="connsiteY3" fmla="*/ 2499973 h 2499973"/>
              <a:gd name="connsiteX4" fmla="*/ 0 w 10392743"/>
              <a:gd name="connsiteY4" fmla="*/ 2499973 h 2499973"/>
              <a:gd name="connsiteX5" fmla="*/ 245982 w 10392743"/>
              <a:gd name="connsiteY5" fmla="*/ 2335366 h 2499973"/>
              <a:gd name="connsiteX6" fmla="*/ 3484746 w 10392743"/>
              <a:gd name="connsiteY6" fmla="*/ 462958 h 2499973"/>
              <a:gd name="connsiteX7" fmla="*/ 5191247 w 10392743"/>
              <a:gd name="connsiteY7" fmla="*/ 0 h 2499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92743" h="2499973">
                <a:moveTo>
                  <a:pt x="5191247" y="0"/>
                </a:moveTo>
                <a:cubicBezTo>
                  <a:pt x="5780579" y="0"/>
                  <a:pt x="6369911" y="154319"/>
                  <a:pt x="6897748" y="462958"/>
                </a:cubicBezTo>
                <a:cubicBezTo>
                  <a:pt x="6897748" y="462958"/>
                  <a:pt x="6897748" y="462958"/>
                  <a:pt x="10146761" y="2335366"/>
                </a:cubicBezTo>
                <a:cubicBezTo>
                  <a:pt x="10228755" y="2386806"/>
                  <a:pt x="10310749" y="2438245"/>
                  <a:pt x="10392743" y="2499973"/>
                </a:cubicBezTo>
                <a:cubicBezTo>
                  <a:pt x="10392743" y="2499973"/>
                  <a:pt x="10392743" y="2499973"/>
                  <a:pt x="0" y="2499973"/>
                </a:cubicBezTo>
                <a:cubicBezTo>
                  <a:pt x="81994" y="2438245"/>
                  <a:pt x="163988" y="2386806"/>
                  <a:pt x="245982" y="2335366"/>
                </a:cubicBezTo>
                <a:cubicBezTo>
                  <a:pt x="245982" y="2335366"/>
                  <a:pt x="245982" y="2335366"/>
                  <a:pt x="3484746" y="462958"/>
                </a:cubicBezTo>
                <a:cubicBezTo>
                  <a:pt x="4012583" y="154319"/>
                  <a:pt x="4601915" y="0"/>
                  <a:pt x="5191247" y="0"/>
                </a:cubicBezTo>
                <a:close/>
              </a:path>
            </a:pathLst>
          </a:custGeom>
          <a:solidFill>
            <a:srgbClr val="F520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稻壳儿春秋广告/盗版必究        原创来源：http://chn.docer.com/works?userid=199329941#!/work_time"/>
          <p:cNvSpPr/>
          <p:nvPr userDrawn="1"/>
        </p:nvSpPr>
        <p:spPr>
          <a:xfrm flipV="1">
            <a:off x="9963460" y="-2"/>
            <a:ext cx="1267099" cy="304801"/>
          </a:xfrm>
          <a:custGeom>
            <a:avLst/>
            <a:gdLst>
              <a:gd name="connsiteX0" fmla="*/ 5191247 w 10392743"/>
              <a:gd name="connsiteY0" fmla="*/ 0 h 2499973"/>
              <a:gd name="connsiteX1" fmla="*/ 6897748 w 10392743"/>
              <a:gd name="connsiteY1" fmla="*/ 462958 h 2499973"/>
              <a:gd name="connsiteX2" fmla="*/ 10146761 w 10392743"/>
              <a:gd name="connsiteY2" fmla="*/ 2335366 h 2499973"/>
              <a:gd name="connsiteX3" fmla="*/ 10392743 w 10392743"/>
              <a:gd name="connsiteY3" fmla="*/ 2499973 h 2499973"/>
              <a:gd name="connsiteX4" fmla="*/ 0 w 10392743"/>
              <a:gd name="connsiteY4" fmla="*/ 2499973 h 2499973"/>
              <a:gd name="connsiteX5" fmla="*/ 245982 w 10392743"/>
              <a:gd name="connsiteY5" fmla="*/ 2335366 h 2499973"/>
              <a:gd name="connsiteX6" fmla="*/ 3484746 w 10392743"/>
              <a:gd name="connsiteY6" fmla="*/ 462958 h 2499973"/>
              <a:gd name="connsiteX7" fmla="*/ 5191247 w 10392743"/>
              <a:gd name="connsiteY7" fmla="*/ 0 h 2499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92743" h="2499973">
                <a:moveTo>
                  <a:pt x="5191247" y="0"/>
                </a:moveTo>
                <a:cubicBezTo>
                  <a:pt x="5780579" y="0"/>
                  <a:pt x="6369911" y="154319"/>
                  <a:pt x="6897748" y="462958"/>
                </a:cubicBezTo>
                <a:cubicBezTo>
                  <a:pt x="6897748" y="462958"/>
                  <a:pt x="6897748" y="462958"/>
                  <a:pt x="10146761" y="2335366"/>
                </a:cubicBezTo>
                <a:cubicBezTo>
                  <a:pt x="10228755" y="2386806"/>
                  <a:pt x="10310749" y="2438245"/>
                  <a:pt x="10392743" y="2499973"/>
                </a:cubicBezTo>
                <a:cubicBezTo>
                  <a:pt x="10392743" y="2499973"/>
                  <a:pt x="10392743" y="2499973"/>
                  <a:pt x="0" y="2499973"/>
                </a:cubicBezTo>
                <a:cubicBezTo>
                  <a:pt x="81994" y="2438245"/>
                  <a:pt x="163988" y="2386806"/>
                  <a:pt x="245982" y="2335366"/>
                </a:cubicBezTo>
                <a:cubicBezTo>
                  <a:pt x="245982" y="2335366"/>
                  <a:pt x="245982" y="2335366"/>
                  <a:pt x="3484746" y="462958"/>
                </a:cubicBezTo>
                <a:cubicBezTo>
                  <a:pt x="4012583" y="154319"/>
                  <a:pt x="4601915" y="0"/>
                  <a:pt x="5191247" y="0"/>
                </a:cubicBezTo>
                <a:close/>
              </a:path>
            </a:pathLst>
          </a:custGeom>
          <a:solidFill>
            <a:srgbClr val="BC0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5" name="稻壳儿春秋广告/盗版必究        原创来源：http://chn.docer.com/works?userid=199329941#!/work_time"/>
          <p:cNvSpPr txBox="1"/>
          <p:nvPr userDrawn="1"/>
        </p:nvSpPr>
        <p:spPr>
          <a:xfrm>
            <a:off x="1118870" y="439420"/>
            <a:ext cx="4015740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800" dirty="0">
                <a:solidFill>
                  <a:srgbClr val="BC0807"/>
                </a:solidFill>
                <a:latin typeface="印品粗朗体" panose="02000000000000000000" pitchFamily="2" charset="-122"/>
                <a:ea typeface="印品粗朗体" panose="02000000000000000000" pitchFamily="2" charset="-122"/>
                <a:cs typeface="Aa凯铭体" panose="00020600040101010101" charset="-122"/>
                <a:sym typeface="OPPOSans R" panose="00020600040101010101" pitchFamily="18" charset="-122"/>
              </a:rPr>
              <a:t>紧急应变预案</a:t>
            </a:r>
            <a:endParaRPr lang="zh-CN" altLang="en-US" sz="4800" dirty="0">
              <a:solidFill>
                <a:srgbClr val="BC0807"/>
              </a:solidFill>
              <a:latin typeface="印品粗朗体" panose="02000000000000000000" pitchFamily="2" charset="-122"/>
              <a:ea typeface="印品粗朗体" panose="02000000000000000000" pitchFamily="2" charset="-122"/>
              <a:cs typeface="Aa凯铭体" panose="00020600040101010101" charset="-122"/>
              <a:sym typeface="OPPOSans R" panose="00020600040101010101" pitchFamily="18" charset="-122"/>
            </a:endParaRPr>
          </a:p>
        </p:txBody>
      </p:sp>
      <p:sp>
        <p:nvSpPr>
          <p:cNvPr id="36" name="稻壳儿春秋广告/盗版必究        原创来源：http://chn.docer.com/works?userid=199329941#!/work_time"/>
          <p:cNvSpPr/>
          <p:nvPr userDrawn="1"/>
        </p:nvSpPr>
        <p:spPr bwMode="auto">
          <a:xfrm>
            <a:off x="441325" y="435608"/>
            <a:ext cx="677638" cy="675726"/>
          </a:xfrm>
          <a:prstGeom prst="ellipse">
            <a:avLst/>
          </a:prstGeom>
          <a:solidFill>
            <a:srgbClr val="BC0807"/>
          </a:solidFill>
          <a:ln>
            <a:noFill/>
          </a:ln>
        </p:spPr>
        <p:txBody>
          <a:bodyPr vert="horz" wrap="square" lIns="91440" tIns="107950" rIns="91440" bIns="45720" numCol="1" anchor="ctr" anchorCtr="0" compatLnSpc="1">
            <a:no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印品粗朗体" panose="02000000000000000000" pitchFamily="2" charset="-122"/>
                <a:ea typeface="印品粗朗体" panose="02000000000000000000" pitchFamily="2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endParaRPr lang="en-US" altLang="zh-CN" sz="3200" dirty="0">
              <a:solidFill>
                <a:schemeClr val="bg1"/>
              </a:solidFill>
              <a:latin typeface="印品粗朗体" panose="02000000000000000000" pitchFamily="2" charset="-122"/>
              <a:ea typeface="印品粗朗体" panose="02000000000000000000" pitchFamily="2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Tm="2000">
        <p159:morph option="byObject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ldLvl="0" animBg="1"/>
      <p:bldP spid="36" grpId="0" bldLvl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稻壳儿春秋广告/盗版必究        原创来源：http://chn.docer.com/works?userid=199329941#!/work_time"/>
          <p:cNvSpPr/>
          <p:nvPr userDrawn="1"/>
        </p:nvSpPr>
        <p:spPr>
          <a:xfrm flipV="1">
            <a:off x="0" y="6414770"/>
            <a:ext cx="12191365" cy="443230"/>
          </a:xfrm>
          <a:prstGeom prst="flowChartDocument">
            <a:avLst/>
          </a:prstGeom>
          <a:solidFill>
            <a:srgbClr val="BC0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稻壳儿春秋广告/盗版必究        原创来源：http://chn.docer.com/works?userid=199329941#!/work_time"/>
          <p:cNvSpPr/>
          <p:nvPr userDrawn="1"/>
        </p:nvSpPr>
        <p:spPr>
          <a:xfrm flipV="1">
            <a:off x="0" y="6550025"/>
            <a:ext cx="12190730" cy="307975"/>
          </a:xfrm>
          <a:prstGeom prst="flowChartDocument">
            <a:avLst/>
          </a:prstGeom>
          <a:solidFill>
            <a:srgbClr val="F520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稻壳儿春秋广告/盗版必究        原创来源：http://chn.docer.com/works?userid=199329941#!/work_time"/>
          <p:cNvSpPr/>
          <p:nvPr userDrawn="1"/>
        </p:nvSpPr>
        <p:spPr>
          <a:xfrm flipV="1">
            <a:off x="10269119" y="0"/>
            <a:ext cx="1922881" cy="462549"/>
          </a:xfrm>
          <a:custGeom>
            <a:avLst/>
            <a:gdLst>
              <a:gd name="connsiteX0" fmla="*/ 5191247 w 10392743"/>
              <a:gd name="connsiteY0" fmla="*/ 0 h 2499973"/>
              <a:gd name="connsiteX1" fmla="*/ 6897748 w 10392743"/>
              <a:gd name="connsiteY1" fmla="*/ 462958 h 2499973"/>
              <a:gd name="connsiteX2" fmla="*/ 10146761 w 10392743"/>
              <a:gd name="connsiteY2" fmla="*/ 2335366 h 2499973"/>
              <a:gd name="connsiteX3" fmla="*/ 10392743 w 10392743"/>
              <a:gd name="connsiteY3" fmla="*/ 2499973 h 2499973"/>
              <a:gd name="connsiteX4" fmla="*/ 0 w 10392743"/>
              <a:gd name="connsiteY4" fmla="*/ 2499973 h 2499973"/>
              <a:gd name="connsiteX5" fmla="*/ 245982 w 10392743"/>
              <a:gd name="connsiteY5" fmla="*/ 2335366 h 2499973"/>
              <a:gd name="connsiteX6" fmla="*/ 3484746 w 10392743"/>
              <a:gd name="connsiteY6" fmla="*/ 462958 h 2499973"/>
              <a:gd name="connsiteX7" fmla="*/ 5191247 w 10392743"/>
              <a:gd name="connsiteY7" fmla="*/ 0 h 2499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92743" h="2499973">
                <a:moveTo>
                  <a:pt x="5191247" y="0"/>
                </a:moveTo>
                <a:cubicBezTo>
                  <a:pt x="5780579" y="0"/>
                  <a:pt x="6369911" y="154319"/>
                  <a:pt x="6897748" y="462958"/>
                </a:cubicBezTo>
                <a:cubicBezTo>
                  <a:pt x="6897748" y="462958"/>
                  <a:pt x="6897748" y="462958"/>
                  <a:pt x="10146761" y="2335366"/>
                </a:cubicBezTo>
                <a:cubicBezTo>
                  <a:pt x="10228755" y="2386806"/>
                  <a:pt x="10310749" y="2438245"/>
                  <a:pt x="10392743" y="2499973"/>
                </a:cubicBezTo>
                <a:cubicBezTo>
                  <a:pt x="10392743" y="2499973"/>
                  <a:pt x="10392743" y="2499973"/>
                  <a:pt x="0" y="2499973"/>
                </a:cubicBezTo>
                <a:cubicBezTo>
                  <a:pt x="81994" y="2438245"/>
                  <a:pt x="163988" y="2386806"/>
                  <a:pt x="245982" y="2335366"/>
                </a:cubicBezTo>
                <a:cubicBezTo>
                  <a:pt x="245982" y="2335366"/>
                  <a:pt x="245982" y="2335366"/>
                  <a:pt x="3484746" y="462958"/>
                </a:cubicBezTo>
                <a:cubicBezTo>
                  <a:pt x="4012583" y="154319"/>
                  <a:pt x="4601915" y="0"/>
                  <a:pt x="5191247" y="0"/>
                </a:cubicBezTo>
                <a:close/>
              </a:path>
            </a:pathLst>
          </a:custGeom>
          <a:solidFill>
            <a:srgbClr val="F520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稻壳儿春秋广告/盗版必究        原创来源：http://chn.docer.com/works?userid=199329941#!/work_time"/>
          <p:cNvSpPr/>
          <p:nvPr userDrawn="1"/>
        </p:nvSpPr>
        <p:spPr>
          <a:xfrm flipV="1">
            <a:off x="9963460" y="-2"/>
            <a:ext cx="1267099" cy="304801"/>
          </a:xfrm>
          <a:custGeom>
            <a:avLst/>
            <a:gdLst>
              <a:gd name="connsiteX0" fmla="*/ 5191247 w 10392743"/>
              <a:gd name="connsiteY0" fmla="*/ 0 h 2499973"/>
              <a:gd name="connsiteX1" fmla="*/ 6897748 w 10392743"/>
              <a:gd name="connsiteY1" fmla="*/ 462958 h 2499973"/>
              <a:gd name="connsiteX2" fmla="*/ 10146761 w 10392743"/>
              <a:gd name="connsiteY2" fmla="*/ 2335366 h 2499973"/>
              <a:gd name="connsiteX3" fmla="*/ 10392743 w 10392743"/>
              <a:gd name="connsiteY3" fmla="*/ 2499973 h 2499973"/>
              <a:gd name="connsiteX4" fmla="*/ 0 w 10392743"/>
              <a:gd name="connsiteY4" fmla="*/ 2499973 h 2499973"/>
              <a:gd name="connsiteX5" fmla="*/ 245982 w 10392743"/>
              <a:gd name="connsiteY5" fmla="*/ 2335366 h 2499973"/>
              <a:gd name="connsiteX6" fmla="*/ 3484746 w 10392743"/>
              <a:gd name="connsiteY6" fmla="*/ 462958 h 2499973"/>
              <a:gd name="connsiteX7" fmla="*/ 5191247 w 10392743"/>
              <a:gd name="connsiteY7" fmla="*/ 0 h 2499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92743" h="2499973">
                <a:moveTo>
                  <a:pt x="5191247" y="0"/>
                </a:moveTo>
                <a:cubicBezTo>
                  <a:pt x="5780579" y="0"/>
                  <a:pt x="6369911" y="154319"/>
                  <a:pt x="6897748" y="462958"/>
                </a:cubicBezTo>
                <a:cubicBezTo>
                  <a:pt x="6897748" y="462958"/>
                  <a:pt x="6897748" y="462958"/>
                  <a:pt x="10146761" y="2335366"/>
                </a:cubicBezTo>
                <a:cubicBezTo>
                  <a:pt x="10228755" y="2386806"/>
                  <a:pt x="10310749" y="2438245"/>
                  <a:pt x="10392743" y="2499973"/>
                </a:cubicBezTo>
                <a:cubicBezTo>
                  <a:pt x="10392743" y="2499973"/>
                  <a:pt x="10392743" y="2499973"/>
                  <a:pt x="0" y="2499973"/>
                </a:cubicBezTo>
                <a:cubicBezTo>
                  <a:pt x="81994" y="2438245"/>
                  <a:pt x="163988" y="2386806"/>
                  <a:pt x="245982" y="2335366"/>
                </a:cubicBezTo>
                <a:cubicBezTo>
                  <a:pt x="245982" y="2335366"/>
                  <a:pt x="245982" y="2335366"/>
                  <a:pt x="3484746" y="462958"/>
                </a:cubicBezTo>
                <a:cubicBezTo>
                  <a:pt x="4012583" y="154319"/>
                  <a:pt x="4601915" y="0"/>
                  <a:pt x="5191247" y="0"/>
                </a:cubicBezTo>
                <a:close/>
              </a:path>
            </a:pathLst>
          </a:custGeom>
          <a:solidFill>
            <a:srgbClr val="BC0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5" name="稻壳儿春秋广告/盗版必究        原创来源：http://chn.docer.com/works?userid=199329941#!/work_time"/>
          <p:cNvSpPr txBox="1"/>
          <p:nvPr userDrawn="1"/>
        </p:nvSpPr>
        <p:spPr>
          <a:xfrm>
            <a:off x="1118870" y="439420"/>
            <a:ext cx="4015740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800" dirty="0">
                <a:solidFill>
                  <a:srgbClr val="BC0807"/>
                </a:solidFill>
                <a:latin typeface="印品粗朗体" panose="02000000000000000000" pitchFamily="2" charset="-122"/>
                <a:ea typeface="印品粗朗体" panose="02000000000000000000" pitchFamily="2" charset="-122"/>
                <a:cs typeface="Aa凯铭体" panose="00020600040101010101" charset="-122"/>
                <a:sym typeface="OPPOSans R" panose="00020600040101010101" pitchFamily="18" charset="-122"/>
              </a:rPr>
              <a:t>防震演练总结</a:t>
            </a:r>
            <a:endParaRPr lang="zh-CN" altLang="en-US" sz="4800" dirty="0">
              <a:solidFill>
                <a:srgbClr val="BC0807"/>
              </a:solidFill>
              <a:latin typeface="印品粗朗体" panose="02000000000000000000" pitchFamily="2" charset="-122"/>
              <a:ea typeface="印品粗朗体" panose="02000000000000000000" pitchFamily="2" charset="-122"/>
              <a:cs typeface="Aa凯铭体" panose="00020600040101010101" charset="-122"/>
              <a:sym typeface="OPPOSans R" panose="00020600040101010101" pitchFamily="18" charset="-122"/>
            </a:endParaRPr>
          </a:p>
        </p:txBody>
      </p:sp>
      <p:sp>
        <p:nvSpPr>
          <p:cNvPr id="36" name="稻壳儿春秋广告/盗版必究        原创来源：http://chn.docer.com/works?userid=199329941#!/work_time"/>
          <p:cNvSpPr/>
          <p:nvPr userDrawn="1"/>
        </p:nvSpPr>
        <p:spPr bwMode="auto">
          <a:xfrm>
            <a:off x="441325" y="435608"/>
            <a:ext cx="677638" cy="675726"/>
          </a:xfrm>
          <a:prstGeom prst="ellipse">
            <a:avLst/>
          </a:prstGeom>
          <a:solidFill>
            <a:srgbClr val="BC0807"/>
          </a:solidFill>
          <a:ln>
            <a:noFill/>
          </a:ln>
        </p:spPr>
        <p:txBody>
          <a:bodyPr vert="horz" wrap="square" lIns="91440" tIns="107950" rIns="91440" bIns="45720" numCol="1" anchor="ctr" anchorCtr="0" compatLnSpc="1">
            <a:no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印品粗朗体" panose="02000000000000000000" pitchFamily="2" charset="-122"/>
                <a:ea typeface="印品粗朗体" panose="02000000000000000000" pitchFamily="2" charset="-122"/>
                <a:cs typeface="OPPOSans R" panose="00020600040101010101" pitchFamily="18" charset="-122"/>
                <a:sym typeface="OPPOSans R" panose="00020600040101010101" pitchFamily="18" charset="-122"/>
              </a:rPr>
              <a:t>4</a:t>
            </a:r>
            <a:endParaRPr lang="en-US" altLang="zh-CN" sz="3200" dirty="0">
              <a:solidFill>
                <a:schemeClr val="bg1"/>
              </a:solidFill>
              <a:latin typeface="印品粗朗体" panose="02000000000000000000" pitchFamily="2" charset="-122"/>
              <a:ea typeface="印品粗朗体" panose="02000000000000000000" pitchFamily="2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Tm="2000">
        <p159:morph option="byObject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ldLvl="0" animBg="1"/>
      <p:bldP spid="36" grpId="0" bldLvl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Tm="2000">
        <p159:morph option="byObject"/>
      </p:transition>
    </mc:Choice>
    <mc:Fallback>
      <p:transition spd="slow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/>
          <p:cNvSpPr txBox="1"/>
          <p:nvPr userDrawn="1"/>
        </p:nvSpPr>
        <p:spPr>
          <a:xfrm>
            <a:off x="11759951" y="0"/>
            <a:ext cx="43204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下载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http://www.1ppt.com/xiazai/</a:t>
            </a:r>
            <a:endParaRPr lang="en-US" altLang="zh-CN" sz="100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Tm="2000">
        <p159:morph option="byObject"/>
      </p:transition>
    </mc:Choice>
    <mc:Fallback>
      <p:transition spd="slow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Tm="2000">
        <p159:morph option="byObject"/>
      </p:transition>
    </mc:Choice>
    <mc:Fallback>
      <p:transition spd="slow" advTm="2000">
        <p:fade/>
      </p:transition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bg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bg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</a:tabLst>
        <a:defRPr sz="1600" u="none" strike="noStrike" kern="1200" cap="none" spc="150" normalizeH="0" baseline="0">
          <a:solidFill>
            <a:schemeClr val="bg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bg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bg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bg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tags" Target="../tags/tag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2.jpeg"/><Relationship Id="rId1" Type="http://schemas.openxmlformats.org/officeDocument/2006/relationships/tags" Target="../tags/tag19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3.png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2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jpeg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1.jpeg"/><Relationship Id="rId1" Type="http://schemas.openxmlformats.org/officeDocument/2006/relationships/tags" Target="../tags/tag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12.xml"/><Relationship Id="rId2" Type="http://schemas.openxmlformats.org/officeDocument/2006/relationships/image" Target="../media/image4.jpeg"/><Relationship Id="rId1" Type="http://schemas.openxmlformats.org/officeDocument/2006/relationships/tags" Target="../tags/tag11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3.xml"/><Relationship Id="rId2" Type="http://schemas.openxmlformats.org/officeDocument/2006/relationships/tags" Target="../tags/tag13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6.png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1" Type="http://schemas.openxmlformats.org/officeDocument/2006/relationships/tags" Target="../tags/tag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0.jpeg"/><Relationship Id="rId2" Type="http://schemas.openxmlformats.org/officeDocument/2006/relationships/tags" Target="../tags/tag17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1"/>
          <p:cNvSpPr txBox="1"/>
          <p:nvPr/>
        </p:nvSpPr>
        <p:spPr>
          <a:xfrm>
            <a:off x="368935" y="857250"/>
            <a:ext cx="769048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400" b="1" dirty="0">
                <a:solidFill>
                  <a:srgbClr val="BC0807"/>
                </a:solidFill>
                <a:latin typeface="宋体" panose="02010600030101010101" pitchFamily="2" charset="-122"/>
                <a:ea typeface="宋体" panose="02010600030101010101" pitchFamily="2" charset="-122"/>
                <a:cs typeface="OPPOSans R" panose="00020600040101010101" pitchFamily="18" charset="-122"/>
                <a:sym typeface="OPPOSans R" panose="00020600040101010101" pitchFamily="18" charset="-122"/>
              </a:rPr>
              <a:t>全国防灾减灾日主题宣传会</a:t>
            </a:r>
            <a:endParaRPr lang="zh-CN" altLang="en-US" sz="8400" b="1" dirty="0">
              <a:solidFill>
                <a:srgbClr val="BC0807"/>
              </a:solidFill>
              <a:latin typeface="宋体" panose="02010600030101010101" pitchFamily="2" charset="-122"/>
              <a:ea typeface="宋体" panose="02010600030101010101" pitchFamily="2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2" name="11"/>
          <p:cNvSpPr txBox="1"/>
          <p:nvPr/>
        </p:nvSpPr>
        <p:spPr>
          <a:xfrm>
            <a:off x="772795" y="3650615"/>
            <a:ext cx="43751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b="1" dirty="0">
                <a:solidFill>
                  <a:srgbClr val="BC0807"/>
                </a:solidFill>
                <a:latin typeface="仿宋" panose="02010609060101010101" charset="-122"/>
                <a:ea typeface="仿宋" panose="02010609060101010101" charset="-122"/>
                <a:cs typeface="阿里巴巴普惠体 2.0 55 Regular" panose="00020600040101010101" charset="-122"/>
                <a:sym typeface="OPPOSans R" panose="00020600040101010101" pitchFamily="18" charset="-122"/>
              </a:rPr>
              <a:t>人人讲安全、个个会应急</a:t>
            </a:r>
            <a:endParaRPr lang="zh-CN" altLang="en-US" sz="2800" b="1" dirty="0">
              <a:solidFill>
                <a:srgbClr val="BC0807"/>
              </a:solidFill>
              <a:latin typeface="仿宋" panose="02010609060101010101" charset="-122"/>
              <a:ea typeface="仿宋" panose="02010609060101010101" charset="-122"/>
              <a:cs typeface="阿里巴巴普惠体 2.0 55 Regular" panose="00020600040101010101" charset="-122"/>
              <a:sym typeface="OPPOSans R" panose="00020600040101010101" pitchFamily="18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480435" y="4645025"/>
            <a:ext cx="282003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2026</a:t>
            </a:r>
            <a:r>
              <a:rPr lang="zh-CN" altLang="zh-CN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</a:t>
            </a:r>
            <a:r>
              <a:rPr lang="en-US" altLang="zh-CN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5</a:t>
            </a:r>
            <a:r>
              <a:rPr lang="zh-CN" altLang="en-US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月</a:t>
            </a:r>
            <a:r>
              <a:rPr lang="en-US" altLang="zh-CN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7</a:t>
            </a:r>
            <a:r>
              <a:rPr lang="zh-CN" altLang="en-US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日</a:t>
            </a:r>
            <a:endParaRPr lang="zh-CN" altLang="en-US" sz="28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46735" y="4645025"/>
            <a:ext cx="275018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数学与统计学院</a:t>
            </a:r>
            <a:endParaRPr lang="zh-CN" altLang="en-US" sz="28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4000"/>
    </mc:Choice>
    <mc:Fallback>
      <p:transition spd="slow" advTm="4000"/>
    </mc:Fallback>
  </mc:AlternateContent>
  <p:timing>
    <p:tnLst>
      <p:par>
        <p:cTn id="1" dur="indefinite" restart="never" nodeType="tmRoot"/>
      </p:par>
    </p:tnLst>
    <p:bldLst>
      <p:bldP spid="19" grpId="0"/>
      <p:bldP spid="2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37945" y="2938145"/>
            <a:ext cx="3072765" cy="255333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bg1"/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lvl="0" indent="-22860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</a:pPr>
            <a:r>
              <a:rPr lang="zh-CN" altLang="en-US" sz="1600" b="0" spc="0" dirty="0">
                <a:solidFill>
                  <a:schemeClr val="tx1"/>
                </a:solidFill>
                <a:latin typeface="阿里巴巴普惠体 2.0 45 Light" panose="00020600040101010101" charset="-122"/>
                <a:ea typeface="阿里巴巴普惠体 2.0 45 Light" panose="00020600040101010101" charset="-122"/>
                <a:cs typeface="+mn-cs"/>
                <a:sym typeface="+mn-ea"/>
              </a:rPr>
              <a:t>地震时如被埋压在废墟下，周围又是一片漆黑，只有极小的空间，你一定不要惊慌，要沉着，树立生存的信心，相信会有人来救你，要千方百计保护自己。 </a:t>
            </a:r>
            <a:endParaRPr lang="zh-CN" altLang="en-US" sz="1600" b="0" spc="0" dirty="0">
              <a:solidFill>
                <a:schemeClr val="tx1"/>
              </a:solidFill>
              <a:latin typeface="阿里巴巴普惠体 2.0 45 Light" panose="00020600040101010101" charset="-122"/>
              <a:ea typeface="阿里巴巴普惠体 2.0 45 Light" panose="00020600040101010101" charset="-122"/>
              <a:cs typeface="+mn-cs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39310" y="2938145"/>
            <a:ext cx="2357755" cy="255333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bg1"/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lvl="0" indent="-22860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</a:pPr>
            <a:r>
              <a:rPr lang="zh-CN" altLang="en-US" sz="1600" b="0" spc="0" dirty="0">
                <a:solidFill>
                  <a:schemeClr val="tx1"/>
                </a:solidFill>
                <a:latin typeface="阿里巴巴普惠体 2.0 45 Light" panose="00020600040101010101" charset="-122"/>
                <a:ea typeface="阿里巴巴普惠体 2.0 45 Light" panose="00020600040101010101" charset="-122"/>
                <a:cs typeface="+mn-cs"/>
                <a:sym typeface="+mn-ea"/>
              </a:rPr>
              <a:t>在这种极不利的环境下，首先要保护呼吸畅通，挪开头部、胸部的杂物，闻到煤气、毒气时，用湿衣服等物捂住口、鼻； </a:t>
            </a:r>
            <a:endParaRPr lang="zh-CN" altLang="en-US" sz="1600" b="0" spc="0" dirty="0">
              <a:solidFill>
                <a:schemeClr val="tx1"/>
              </a:solidFill>
              <a:latin typeface="阿里巴巴普惠体 2.0 45 Light" panose="00020600040101010101" charset="-122"/>
              <a:ea typeface="阿里巴巴普惠体 2.0 45 Light" panose="00020600040101010101" charset="-122"/>
              <a:cs typeface="+mn-cs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225665" y="2938145"/>
            <a:ext cx="1388745" cy="255333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bg1"/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lvl="0" indent="-22860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</a:pPr>
            <a:r>
              <a:rPr lang="zh-CN" altLang="en-US" sz="1600" b="0" spc="0" dirty="0">
                <a:solidFill>
                  <a:schemeClr val="tx1"/>
                </a:solidFill>
                <a:latin typeface="阿里巴巴普惠体 2.0 45 Light" panose="00020600040101010101" charset="-122"/>
                <a:ea typeface="阿里巴巴普惠体 2.0 45 Light" panose="00020600040101010101" charset="-122"/>
                <a:cs typeface="+mn-cs"/>
                <a:sym typeface="+mn-ea"/>
              </a:rPr>
              <a:t>避开身体上方不结实的倒塌物和其它容易引起掉落的物体；</a:t>
            </a:r>
            <a:endParaRPr lang="zh-CN" altLang="en-US" sz="1600" b="0" spc="0" dirty="0">
              <a:solidFill>
                <a:schemeClr val="tx1"/>
              </a:solidFill>
              <a:latin typeface="阿里巴巴普惠体 2.0 45 Light" panose="00020600040101010101" charset="-122"/>
              <a:ea typeface="阿里巴巴普惠体 2.0 45 Light" panose="00020600040101010101" charset="-122"/>
              <a:cs typeface="+mn-cs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843010" y="2938145"/>
            <a:ext cx="1975485" cy="255333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bg1"/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lvl="0" indent="-22860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</a:pPr>
            <a:r>
              <a:rPr lang="zh-CN" altLang="en-US" sz="1600" b="0" spc="0" dirty="0">
                <a:solidFill>
                  <a:schemeClr val="tx1"/>
                </a:solidFill>
                <a:latin typeface="阿里巴巴普惠体 2.0 45 Light" panose="00020600040101010101" charset="-122"/>
                <a:ea typeface="阿里巴巴普惠体 2.0 45 Light" panose="00020600040101010101" charset="-122"/>
                <a:cs typeface="+mn-cs"/>
                <a:sym typeface="+mn-ea"/>
              </a:rPr>
              <a:t>扩大和稳定生存空间，用砖块、术棍等支撑残垣断壁，以防余震发生后，环境进一步恶化。 </a:t>
            </a:r>
            <a:endParaRPr lang="zh-CN" altLang="en-US" sz="1600" b="0" spc="0" dirty="0">
              <a:solidFill>
                <a:schemeClr val="tx1"/>
              </a:solidFill>
              <a:latin typeface="阿里巴巴普惠体 2.0 45 Light" panose="00020600040101010101" charset="-122"/>
              <a:ea typeface="阿里巴巴普惠体 2.0 45 Light" panose="00020600040101010101" charset="-122"/>
              <a:cs typeface="+mn-cs"/>
              <a:sym typeface="+mn-ea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4559618" y="3903345"/>
            <a:ext cx="0" cy="623570"/>
          </a:xfrm>
          <a:prstGeom prst="line">
            <a:avLst/>
          </a:prstGeom>
          <a:ln>
            <a:solidFill>
              <a:srgbClr val="BC08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7076758" y="3902710"/>
            <a:ext cx="0" cy="623570"/>
          </a:xfrm>
          <a:prstGeom prst="line">
            <a:avLst/>
          </a:prstGeom>
          <a:ln>
            <a:solidFill>
              <a:srgbClr val="BC08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8739823" y="3903345"/>
            <a:ext cx="0" cy="623570"/>
          </a:xfrm>
          <a:prstGeom prst="line">
            <a:avLst/>
          </a:prstGeom>
          <a:ln>
            <a:solidFill>
              <a:srgbClr val="BC08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4521835" y="4081780"/>
            <a:ext cx="75565" cy="242570"/>
          </a:xfrm>
          <a:prstGeom prst="rect">
            <a:avLst/>
          </a:prstGeom>
          <a:solidFill>
            <a:srgbClr val="BC0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7038975" y="4081780"/>
            <a:ext cx="75565" cy="242570"/>
          </a:xfrm>
          <a:prstGeom prst="rect">
            <a:avLst/>
          </a:prstGeom>
          <a:solidFill>
            <a:srgbClr val="BC0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8702040" y="4081780"/>
            <a:ext cx="75565" cy="242570"/>
          </a:xfrm>
          <a:prstGeom prst="rect">
            <a:avLst/>
          </a:prstGeom>
          <a:solidFill>
            <a:srgbClr val="BC0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>
          <a:xfrm>
            <a:off x="1354455" y="1757045"/>
            <a:ext cx="3079115" cy="40830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bg1"/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lvl="0" algn="just">
              <a:buClrTx/>
              <a:buSzTx/>
              <a:buFont typeface="Arial" panose="020B0604020202020204" pitchFamily="34" charset="0"/>
            </a:pPr>
            <a:r>
              <a:rPr lang="en-US" altLang="zh-CN" sz="2400" b="0" spc="0" dirty="0">
                <a:solidFill>
                  <a:srgbClr val="BC0807"/>
                </a:solidFill>
                <a:latin typeface="思源宋体 CN" panose="02020700000000000000" charset="-122"/>
                <a:ea typeface="思源宋体 CN" panose="02020700000000000000" charset="-122"/>
                <a:cs typeface="OPPOSans R" panose="00020600040101010101" pitchFamily="18" charset="-122"/>
                <a:sym typeface="+mn-ea"/>
              </a:rPr>
              <a:t>震后自救 </a:t>
            </a:r>
            <a:endParaRPr lang="en-US" altLang="zh-CN" sz="2400" b="0" spc="0" dirty="0">
              <a:solidFill>
                <a:srgbClr val="BC0807"/>
              </a:solidFill>
              <a:latin typeface="思源宋体 CN" panose="02020700000000000000" charset="-122"/>
              <a:ea typeface="思源宋体 CN" panose="02020700000000000000" charset="-122"/>
              <a:cs typeface="OPPOSans R" panose="00020600040101010101" pitchFamily="18" charset="-122"/>
              <a:sym typeface="+mn-ea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2573655" y="2372360"/>
            <a:ext cx="540000" cy="540000"/>
            <a:chOff x="3999" y="3603"/>
            <a:chExt cx="1036" cy="1036"/>
          </a:xfrm>
        </p:grpSpPr>
        <p:sp>
          <p:nvSpPr>
            <p:cNvPr id="40" name="文本框 39"/>
            <p:cNvSpPr txBox="1"/>
            <p:nvPr/>
          </p:nvSpPr>
          <p:spPr>
            <a:xfrm>
              <a:off x="4198" y="3658"/>
              <a:ext cx="641" cy="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solidFill>
                    <a:srgbClr val="BC0807"/>
                  </a:solidFill>
                  <a:latin typeface="思源宋体 CN" panose="02020700000000000000" charset="-122"/>
                  <a:ea typeface="思源宋体 CN" panose="02020700000000000000" charset="-122"/>
                </a:rPr>
                <a:t>A</a:t>
              </a:r>
              <a:endParaRPr lang="en-US" altLang="zh-CN" sz="2400">
                <a:solidFill>
                  <a:srgbClr val="BC0807"/>
                </a:solidFill>
                <a:latin typeface="思源宋体 CN" panose="02020700000000000000" charset="-122"/>
                <a:ea typeface="思源宋体 CN" panose="02020700000000000000" charset="-122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3999" y="3603"/>
              <a:ext cx="1036" cy="1036"/>
            </a:xfrm>
            <a:prstGeom prst="ellipse">
              <a:avLst/>
            </a:prstGeom>
            <a:ln>
              <a:solidFill>
                <a:srgbClr val="BC0807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5414010" y="2372360"/>
            <a:ext cx="540000" cy="540000"/>
            <a:chOff x="3999" y="3603"/>
            <a:chExt cx="1036" cy="1036"/>
          </a:xfrm>
        </p:grpSpPr>
        <p:sp>
          <p:nvSpPr>
            <p:cNvPr id="49" name="文本框 48"/>
            <p:cNvSpPr txBox="1"/>
            <p:nvPr/>
          </p:nvSpPr>
          <p:spPr>
            <a:xfrm>
              <a:off x="4198" y="3658"/>
              <a:ext cx="641" cy="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solidFill>
                    <a:srgbClr val="BC0807"/>
                  </a:solidFill>
                  <a:latin typeface="思源宋体 CN" panose="02020700000000000000" charset="-122"/>
                  <a:ea typeface="思源宋体 CN" panose="02020700000000000000" charset="-122"/>
                </a:rPr>
                <a:t>B</a:t>
              </a:r>
              <a:endParaRPr lang="en-US" altLang="zh-CN" sz="2400">
                <a:solidFill>
                  <a:srgbClr val="BC0807"/>
                </a:solidFill>
                <a:latin typeface="思源宋体 CN" panose="02020700000000000000" charset="-122"/>
                <a:ea typeface="思源宋体 CN" panose="02020700000000000000" charset="-122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3999" y="3603"/>
              <a:ext cx="1036" cy="1036"/>
            </a:xfrm>
            <a:prstGeom prst="ellipse">
              <a:avLst/>
            </a:prstGeom>
            <a:ln>
              <a:solidFill>
                <a:srgbClr val="BC0807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9502140" y="2372360"/>
            <a:ext cx="540000" cy="540000"/>
            <a:chOff x="3999" y="3603"/>
            <a:chExt cx="1036" cy="1036"/>
          </a:xfrm>
        </p:grpSpPr>
        <p:sp>
          <p:nvSpPr>
            <p:cNvPr id="52" name="文本框 51"/>
            <p:cNvSpPr txBox="1"/>
            <p:nvPr/>
          </p:nvSpPr>
          <p:spPr>
            <a:xfrm>
              <a:off x="4197" y="3657"/>
              <a:ext cx="641" cy="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solidFill>
                    <a:srgbClr val="BC0807"/>
                  </a:solidFill>
                  <a:latin typeface="思源宋体 CN" panose="02020700000000000000" charset="-122"/>
                  <a:ea typeface="思源宋体 CN" panose="02020700000000000000" charset="-122"/>
                </a:rPr>
                <a:t>D</a:t>
              </a:r>
              <a:endParaRPr lang="en-US" altLang="zh-CN" sz="2400">
                <a:solidFill>
                  <a:srgbClr val="BC0807"/>
                </a:solidFill>
                <a:latin typeface="思源宋体 CN" panose="02020700000000000000" charset="-122"/>
                <a:ea typeface="思源宋体 CN" panose="02020700000000000000" charset="-122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3999" y="3603"/>
              <a:ext cx="1036" cy="1036"/>
            </a:xfrm>
            <a:prstGeom prst="ellipse">
              <a:avLst/>
            </a:prstGeom>
            <a:ln>
              <a:solidFill>
                <a:srgbClr val="BC0807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7590790" y="2372360"/>
            <a:ext cx="540000" cy="540000"/>
            <a:chOff x="3999" y="3603"/>
            <a:chExt cx="1036" cy="1036"/>
          </a:xfrm>
        </p:grpSpPr>
        <p:sp>
          <p:nvSpPr>
            <p:cNvPr id="55" name="文本框 54"/>
            <p:cNvSpPr txBox="1"/>
            <p:nvPr/>
          </p:nvSpPr>
          <p:spPr>
            <a:xfrm>
              <a:off x="4197" y="3657"/>
              <a:ext cx="641" cy="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solidFill>
                    <a:srgbClr val="BC0807"/>
                  </a:solidFill>
                  <a:latin typeface="思源宋体 CN" panose="02020700000000000000" charset="-122"/>
                  <a:ea typeface="思源宋体 CN" panose="02020700000000000000" charset="-122"/>
                </a:rPr>
                <a:t>C</a:t>
              </a:r>
              <a:endParaRPr lang="en-US" altLang="zh-CN" sz="2400">
                <a:solidFill>
                  <a:srgbClr val="BC0807"/>
                </a:solidFill>
                <a:latin typeface="思源宋体 CN" panose="02020700000000000000" charset="-122"/>
                <a:ea typeface="思源宋体 CN" panose="02020700000000000000" charset="-122"/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3999" y="3603"/>
              <a:ext cx="1036" cy="1036"/>
            </a:xfrm>
            <a:prstGeom prst="ellipse">
              <a:avLst/>
            </a:prstGeom>
            <a:ln>
              <a:solidFill>
                <a:srgbClr val="BC0807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Tm="2000">
        <p159:morph option="byObject"/>
      </p:transition>
    </mc:Choice>
    <mc:Fallback>
      <p:transition spd="slow" advTm="2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06525" y="2926715"/>
            <a:ext cx="2253615" cy="255333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bg1"/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lvl="0" indent="-22860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</a:pPr>
            <a:r>
              <a:rPr lang="zh-CN" altLang="en-US" sz="1600" b="0" spc="0" dirty="0">
                <a:solidFill>
                  <a:schemeClr val="tx1"/>
                </a:solidFill>
                <a:latin typeface="阿里巴巴普惠体 2.0 45 Light" panose="00020600040101010101" charset="-122"/>
                <a:ea typeface="阿里巴巴普惠体 2.0 45 Light" panose="00020600040101010101" charset="-122"/>
                <a:cs typeface="+mn-cs"/>
                <a:sym typeface="+mn-ea"/>
              </a:rPr>
              <a:t>设法脱离险境。如果找不到脱离险境的通道，尽量保存体力，用石块敲击能发出声响的物体，向外发出呼救信号。</a:t>
            </a:r>
            <a:endParaRPr lang="zh-CN" altLang="en-US" sz="1600" b="0" spc="0" dirty="0">
              <a:solidFill>
                <a:schemeClr val="tx1"/>
              </a:solidFill>
              <a:latin typeface="阿里巴巴普惠体 2.0 45 Light" panose="00020600040101010101" charset="-122"/>
              <a:ea typeface="阿里巴巴普惠体 2.0 45 Light" panose="00020600040101010101" charset="-122"/>
              <a:cs typeface="+mn-cs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902710" y="2926715"/>
            <a:ext cx="3072765" cy="255333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bg1"/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lvl="0" indent="-22860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</a:pPr>
            <a:r>
              <a:rPr lang="zh-CN" altLang="en-US" sz="1600" b="0" spc="0" dirty="0">
                <a:solidFill>
                  <a:schemeClr val="tx1"/>
                </a:solidFill>
                <a:latin typeface="阿里巴巴普惠体 2.0 45 Light" panose="00020600040101010101" charset="-122"/>
                <a:ea typeface="阿里巴巴普惠体 2.0 45 Light" panose="00020600040101010101" charset="-122"/>
                <a:cs typeface="+mn-cs"/>
                <a:sym typeface="+mn-ea"/>
              </a:rPr>
              <a:t>不要哭喊、急躁和盲目行动，这样会大量消耗精力和体力，尽可能控制自己的情绪或闭目休息，等待救援人员到来。如果受伤，要想法包扎，避免流血过多。 </a:t>
            </a:r>
            <a:endParaRPr lang="zh-CN" altLang="en-US" sz="1600" b="0" spc="0" dirty="0">
              <a:solidFill>
                <a:schemeClr val="tx1"/>
              </a:solidFill>
              <a:latin typeface="阿里巴巴普惠体 2.0 45 Light" panose="00020600040101010101" charset="-122"/>
              <a:ea typeface="阿里巴巴普惠体 2.0 45 Light" panose="00020600040101010101" charset="-122"/>
              <a:cs typeface="+mn-cs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160895" y="2926715"/>
            <a:ext cx="3464560" cy="255333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bg1"/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lvl="0" indent="-22860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</a:pPr>
            <a:r>
              <a:rPr lang="zh-CN" altLang="en-US" sz="1600" b="0" spc="0" dirty="0">
                <a:solidFill>
                  <a:schemeClr val="tx1"/>
                </a:solidFill>
                <a:latin typeface="阿里巴巴普惠体 2.0 45 Light" panose="00020600040101010101" charset="-122"/>
                <a:ea typeface="阿里巴巴普惠体 2.0 45 Light" panose="00020600040101010101" charset="-122"/>
                <a:cs typeface="+mn-cs"/>
                <a:sym typeface="+mn-ea"/>
              </a:rPr>
              <a:t>维持生命。如果被埋在废墟下的时间比较长，救援人员未到，或者没有听到呼救信号，就要想办法维持自己的生命，尽量寻找食品和饮用水，必要时自己的尿液也能起到解渴作用。</a:t>
            </a:r>
            <a:endParaRPr lang="zh-CN" altLang="en-US" sz="1600" b="0" spc="0" dirty="0">
              <a:solidFill>
                <a:schemeClr val="tx1"/>
              </a:solidFill>
              <a:latin typeface="阿里巴巴普惠体 2.0 45 Light" panose="00020600040101010101" charset="-122"/>
              <a:ea typeface="阿里巴巴普惠体 2.0 45 Light" panose="00020600040101010101" charset="-122"/>
              <a:cs typeface="+mn-cs"/>
              <a:sym typeface="+mn-ea"/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>
          <a:xfrm>
            <a:off x="1423035" y="1734185"/>
            <a:ext cx="3079115" cy="40830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bg1"/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lvl="0" algn="just">
              <a:buClrTx/>
              <a:buSzTx/>
              <a:buFont typeface="Arial" panose="020B0604020202020204" pitchFamily="34" charset="0"/>
            </a:pPr>
            <a:r>
              <a:rPr lang="en-US" altLang="zh-CN" sz="2400" b="0" spc="0" dirty="0">
                <a:solidFill>
                  <a:srgbClr val="BC0807"/>
                </a:solidFill>
                <a:latin typeface="思源宋体 CN" panose="02020700000000000000" charset="-122"/>
                <a:ea typeface="思源宋体 CN" panose="02020700000000000000" charset="-122"/>
                <a:cs typeface="OPPOSans R" panose="00020600040101010101" pitchFamily="18" charset="-122"/>
                <a:sym typeface="+mn-ea"/>
              </a:rPr>
              <a:t>震后自救 </a:t>
            </a:r>
            <a:endParaRPr lang="en-US" altLang="zh-CN" sz="2400" b="0" spc="0" dirty="0">
              <a:solidFill>
                <a:srgbClr val="BC0807"/>
              </a:solidFill>
              <a:latin typeface="思源宋体 CN" panose="02020700000000000000" charset="-122"/>
              <a:ea typeface="思源宋体 CN" panose="02020700000000000000" charset="-122"/>
              <a:cs typeface="OPPOSans R" panose="00020600040101010101" pitchFamily="18" charset="-122"/>
              <a:sym typeface="+mn-ea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2263140" y="2386965"/>
            <a:ext cx="540000" cy="540000"/>
            <a:chOff x="3999" y="3603"/>
            <a:chExt cx="1036" cy="1036"/>
          </a:xfrm>
        </p:grpSpPr>
        <p:sp>
          <p:nvSpPr>
            <p:cNvPr id="40" name="文本框 39"/>
            <p:cNvSpPr txBox="1"/>
            <p:nvPr/>
          </p:nvSpPr>
          <p:spPr>
            <a:xfrm>
              <a:off x="4198" y="3658"/>
              <a:ext cx="641" cy="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solidFill>
                    <a:srgbClr val="BC0807"/>
                  </a:solidFill>
                  <a:latin typeface="思源宋体 CN" panose="02020700000000000000" charset="-122"/>
                  <a:ea typeface="思源宋体 CN" panose="02020700000000000000" charset="-122"/>
                </a:rPr>
                <a:t>E</a:t>
              </a:r>
              <a:endParaRPr lang="en-US" altLang="zh-CN" sz="2400">
                <a:solidFill>
                  <a:srgbClr val="BC0807"/>
                </a:solidFill>
                <a:latin typeface="思源宋体 CN" panose="02020700000000000000" charset="-122"/>
                <a:ea typeface="思源宋体 CN" panose="02020700000000000000" charset="-122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3999" y="3603"/>
              <a:ext cx="1036" cy="1036"/>
            </a:xfrm>
            <a:prstGeom prst="ellipse">
              <a:avLst/>
            </a:prstGeom>
            <a:ln>
              <a:solidFill>
                <a:srgbClr val="BC0807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5168900" y="2389505"/>
            <a:ext cx="540000" cy="540000"/>
            <a:chOff x="3999" y="3603"/>
            <a:chExt cx="1036" cy="1036"/>
          </a:xfrm>
        </p:grpSpPr>
        <p:sp>
          <p:nvSpPr>
            <p:cNvPr id="49" name="文本框 48"/>
            <p:cNvSpPr txBox="1"/>
            <p:nvPr/>
          </p:nvSpPr>
          <p:spPr>
            <a:xfrm>
              <a:off x="4198" y="3658"/>
              <a:ext cx="641" cy="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solidFill>
                    <a:srgbClr val="BC0807"/>
                  </a:solidFill>
                  <a:latin typeface="思源宋体 CN" panose="02020700000000000000" charset="-122"/>
                  <a:ea typeface="思源宋体 CN" panose="02020700000000000000" charset="-122"/>
                </a:rPr>
                <a:t>F</a:t>
              </a:r>
              <a:endParaRPr lang="en-US" altLang="zh-CN" sz="2400">
                <a:solidFill>
                  <a:srgbClr val="BC0807"/>
                </a:solidFill>
                <a:latin typeface="思源宋体 CN" panose="02020700000000000000" charset="-122"/>
                <a:ea typeface="思源宋体 CN" panose="02020700000000000000" charset="-122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3999" y="3603"/>
              <a:ext cx="1036" cy="1036"/>
            </a:xfrm>
            <a:prstGeom prst="ellipse">
              <a:avLst/>
            </a:prstGeom>
            <a:ln>
              <a:solidFill>
                <a:srgbClr val="BC0807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8623300" y="2349500"/>
            <a:ext cx="540000" cy="540000"/>
            <a:chOff x="3999" y="3603"/>
            <a:chExt cx="1036" cy="1036"/>
          </a:xfrm>
        </p:grpSpPr>
        <p:sp>
          <p:nvSpPr>
            <p:cNvPr id="52" name="文本框 51"/>
            <p:cNvSpPr txBox="1"/>
            <p:nvPr/>
          </p:nvSpPr>
          <p:spPr>
            <a:xfrm>
              <a:off x="4197" y="3657"/>
              <a:ext cx="641" cy="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solidFill>
                    <a:srgbClr val="BC0807"/>
                  </a:solidFill>
                  <a:latin typeface="思源宋体 CN" panose="02020700000000000000" charset="-122"/>
                  <a:ea typeface="思源宋体 CN" panose="02020700000000000000" charset="-122"/>
                </a:rPr>
                <a:t>G</a:t>
              </a:r>
              <a:endParaRPr lang="en-US" altLang="zh-CN" sz="2400">
                <a:solidFill>
                  <a:srgbClr val="BC0807"/>
                </a:solidFill>
                <a:latin typeface="思源宋体 CN" panose="02020700000000000000" charset="-122"/>
                <a:ea typeface="思源宋体 CN" panose="02020700000000000000" charset="-122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3999" y="3603"/>
              <a:ext cx="1036" cy="1036"/>
            </a:xfrm>
            <a:prstGeom prst="ellipse">
              <a:avLst/>
            </a:prstGeom>
            <a:ln>
              <a:solidFill>
                <a:srgbClr val="BC0807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Tm="2000">
        <p159:morph option="byObject"/>
      </p:transition>
    </mc:Choice>
    <mc:Fallback>
      <p:transition spd="slow" advTm="2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椭圆 16"/>
          <p:cNvSpPr/>
          <p:nvPr/>
        </p:nvSpPr>
        <p:spPr>
          <a:xfrm>
            <a:off x="-515620" y="2987675"/>
            <a:ext cx="5400000" cy="5400000"/>
          </a:xfrm>
          <a:prstGeom prst="ellipse">
            <a:avLst/>
          </a:prstGeom>
          <a:solidFill>
            <a:srgbClr val="BC0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683" name="Rectangle 3"/>
          <p:cNvSpPr txBox="1"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5809615" y="5022215"/>
            <a:ext cx="4559935" cy="918210"/>
          </a:xfrm>
          <a:noFill/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bg1"/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marL="0" lvl="0" algn="just">
              <a:lnSpc>
                <a:spcPct val="16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1600" b="0" spc="0" dirty="0">
                <a:solidFill>
                  <a:schemeClr val="tx1"/>
                </a:solidFill>
                <a:latin typeface="阿里巴巴普惠体 2.0 45 Light" panose="00020600040101010101" charset="-122"/>
                <a:ea typeface="阿里巴巴普惠体 2.0 45 Light" panose="00020600040101010101" charset="-122"/>
                <a:cs typeface="+mn-cs"/>
                <a:sym typeface="+mn-ea"/>
              </a:rPr>
              <a:t>一般来说，不要跑出建筑物，最好就近找个安全处躲避，待地震后，如果需要疏散，再沉着离开。 </a:t>
            </a:r>
            <a:endParaRPr lang="zh-CN" altLang="en-US" sz="1600" b="0" spc="0" dirty="0">
              <a:solidFill>
                <a:schemeClr val="tx1"/>
              </a:solidFill>
              <a:latin typeface="阿里巴巴普惠体 2.0 45 Light" panose="00020600040101010101" charset="-122"/>
              <a:ea typeface="阿里巴巴普惠体 2.0 45 Light" panose="00020600040101010101" charset="-122"/>
              <a:cs typeface="+mn-cs"/>
              <a:sym typeface="+mn-ea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071370" y="1717040"/>
            <a:ext cx="3600450" cy="51625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bg1"/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lvl="0" algn="just">
              <a:buClrTx/>
              <a:buSzTx/>
              <a:buFont typeface="Arial" panose="020B0604020202020204" pitchFamily="34" charset="0"/>
            </a:pPr>
            <a:r>
              <a:rPr lang="en-US" altLang="zh-CN" sz="2400" b="0" spc="0" dirty="0">
                <a:solidFill>
                  <a:srgbClr val="BC0807"/>
                </a:solidFill>
                <a:latin typeface="思源宋体 CN" panose="02020700000000000000" charset="-122"/>
                <a:ea typeface="思源宋体 CN" panose="02020700000000000000" charset="-122"/>
                <a:cs typeface="OPPOSans R" panose="00020600040101010101" pitchFamily="18" charset="-122"/>
                <a:sym typeface="+mn-ea"/>
              </a:rPr>
              <a:t>地震时如何进行个人防护？</a:t>
            </a:r>
            <a:endParaRPr lang="en-US" altLang="zh-CN" sz="2400" b="0" spc="0" dirty="0">
              <a:solidFill>
                <a:srgbClr val="BC0807"/>
              </a:solidFill>
              <a:latin typeface="思源宋体 CN" panose="02020700000000000000" charset="-122"/>
              <a:ea typeface="思源宋体 CN" panose="02020700000000000000" charset="-122"/>
              <a:cs typeface="OPPOSans R" panose="00020600040101010101" pitchFamily="18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45485" y="2152015"/>
            <a:ext cx="7249795" cy="918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algn="just" fontAlgn="auto">
              <a:lnSpc>
                <a:spcPct val="168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zh-CN" altLang="en-US" sz="1600" dirty="0">
                <a:latin typeface="阿里巴巴普惠体 2.0 45 Light" panose="00020600040101010101" charset="-122"/>
                <a:ea typeface="阿里巴巴普惠体 2.0 45 Light" panose="00020600040101010101" charset="-122"/>
                <a:sym typeface="+mn-ea"/>
              </a:rPr>
              <a:t>在房屋里，则赶快到安全的地方，如躲到书桌、工作台、床底旁边。单元楼内，可选择开间小的卫生间、墙角，依靠上下水管道和煤气管道的支撑，减小伤亡。</a:t>
            </a:r>
            <a:endParaRPr lang="zh-CN" altLang="en-US" sz="1600" dirty="0">
              <a:latin typeface="阿里巴巴普惠体 2.0 45 Light" panose="00020600040101010101" charset="-122"/>
              <a:ea typeface="阿里巴巴普惠体 2.0 45 Light" panose="000206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939665" y="3078480"/>
            <a:ext cx="465264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6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1600" dirty="0">
                <a:latin typeface="阿里巴巴普惠体 2.0 45 Light" panose="00020600040101010101" charset="-122"/>
                <a:ea typeface="阿里巴巴普惠体 2.0 45 Light" panose="00020600040101010101" charset="-122"/>
                <a:sym typeface="+mn-ea"/>
              </a:rPr>
              <a:t>对于户外开阔，住平房的职工，震时可头顶被、枕头或安全帽逃出户外，来不及时，最好在室内避震。</a:t>
            </a:r>
            <a:endParaRPr lang="zh-CN" altLang="en-US" sz="1600" dirty="0">
              <a:latin typeface="阿里巴巴普惠体 2.0 45 Light" panose="00020600040101010101" charset="-122"/>
              <a:ea typeface="阿里巴巴普惠体 2.0 45 Light" panose="0002060004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449570" y="4025265"/>
            <a:ext cx="517144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6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1600" dirty="0">
                <a:latin typeface="阿里巴巴普惠体 2.0 45 Light" panose="00020600040101010101" charset="-122"/>
                <a:ea typeface="阿里巴巴普惠体 2.0 45 Light" panose="00020600040101010101" charset="-122"/>
                <a:sym typeface="+mn-ea"/>
              </a:rPr>
              <a:t>要注意远离窗户，趴下时，头靠墙，使鼻子上方双眼之间凹部枕在横着的双臂上面，闭上眼和嘴，用鼻子呼吸。</a:t>
            </a:r>
            <a:endParaRPr lang="zh-CN" altLang="en-US" sz="1600" dirty="0">
              <a:latin typeface="阿里巴巴普惠体 2.0 45 Light" panose="00020600040101010101" charset="-122"/>
              <a:ea typeface="阿里巴巴普惠体 2.0 45 Light" panose="00020600040101010101" charset="-122"/>
              <a:sym typeface="+mn-ea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-453390" y="3114040"/>
            <a:ext cx="5236210" cy="5236210"/>
          </a:xfrm>
          <a:prstGeom prst="ellipse">
            <a:avLst/>
          </a:prstGeom>
          <a:blipFill rotWithShape="1">
            <a:blip r:embed="rId2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7" name="组合 46"/>
          <p:cNvGrpSpPr/>
          <p:nvPr/>
        </p:nvGrpSpPr>
        <p:grpSpPr>
          <a:xfrm>
            <a:off x="2552700" y="2352675"/>
            <a:ext cx="540000" cy="540000"/>
            <a:chOff x="3999" y="3603"/>
            <a:chExt cx="1036" cy="1036"/>
          </a:xfrm>
        </p:grpSpPr>
        <p:sp>
          <p:nvSpPr>
            <p:cNvPr id="40" name="文本框 39"/>
            <p:cNvSpPr txBox="1"/>
            <p:nvPr/>
          </p:nvSpPr>
          <p:spPr>
            <a:xfrm>
              <a:off x="4198" y="3658"/>
              <a:ext cx="641" cy="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solidFill>
                    <a:srgbClr val="BC0807"/>
                  </a:solidFill>
                  <a:latin typeface="思源宋体 CN" panose="02020700000000000000" charset="-122"/>
                  <a:ea typeface="思源宋体 CN" panose="02020700000000000000" charset="-122"/>
                </a:rPr>
                <a:t>A</a:t>
              </a:r>
              <a:endParaRPr lang="en-US" altLang="zh-CN" sz="2400">
                <a:solidFill>
                  <a:srgbClr val="BC0807"/>
                </a:solidFill>
                <a:latin typeface="思源宋体 CN" panose="02020700000000000000" charset="-122"/>
                <a:ea typeface="思源宋体 CN" panose="02020700000000000000" charset="-122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3999" y="3603"/>
              <a:ext cx="1036" cy="1036"/>
            </a:xfrm>
            <a:prstGeom prst="ellipse">
              <a:avLst/>
            </a:prstGeom>
            <a:ln>
              <a:solidFill>
                <a:srgbClr val="BC0807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305300" y="3277870"/>
            <a:ext cx="540000" cy="540000"/>
            <a:chOff x="3999" y="3603"/>
            <a:chExt cx="1036" cy="1036"/>
          </a:xfrm>
        </p:grpSpPr>
        <p:sp>
          <p:nvSpPr>
            <p:cNvPr id="8" name="文本框 7"/>
            <p:cNvSpPr txBox="1"/>
            <p:nvPr/>
          </p:nvSpPr>
          <p:spPr>
            <a:xfrm>
              <a:off x="4198" y="3658"/>
              <a:ext cx="641" cy="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solidFill>
                    <a:srgbClr val="BC0807"/>
                  </a:solidFill>
                  <a:latin typeface="思源宋体 CN" panose="02020700000000000000" charset="-122"/>
                  <a:ea typeface="思源宋体 CN" panose="02020700000000000000" charset="-122"/>
                </a:rPr>
                <a:t>B</a:t>
              </a:r>
              <a:endParaRPr lang="en-US" altLang="zh-CN" sz="2400">
                <a:solidFill>
                  <a:srgbClr val="BC0807"/>
                </a:solidFill>
                <a:latin typeface="思源宋体 CN" panose="02020700000000000000" charset="-122"/>
                <a:ea typeface="思源宋体 CN" panose="02020700000000000000" charset="-122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3999" y="3603"/>
              <a:ext cx="1036" cy="1036"/>
            </a:xfrm>
            <a:prstGeom prst="ellipse">
              <a:avLst/>
            </a:prstGeom>
            <a:ln>
              <a:solidFill>
                <a:srgbClr val="BC0807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909820" y="4258945"/>
            <a:ext cx="540000" cy="540000"/>
            <a:chOff x="3999" y="3603"/>
            <a:chExt cx="1036" cy="1036"/>
          </a:xfrm>
        </p:grpSpPr>
        <p:sp>
          <p:nvSpPr>
            <p:cNvPr id="11" name="文本框 10"/>
            <p:cNvSpPr txBox="1"/>
            <p:nvPr/>
          </p:nvSpPr>
          <p:spPr>
            <a:xfrm>
              <a:off x="4198" y="3658"/>
              <a:ext cx="641" cy="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solidFill>
                    <a:srgbClr val="BC0807"/>
                  </a:solidFill>
                  <a:latin typeface="思源宋体 CN" panose="02020700000000000000" charset="-122"/>
                  <a:ea typeface="思源宋体 CN" panose="02020700000000000000" charset="-122"/>
                </a:rPr>
                <a:t>C</a:t>
              </a:r>
              <a:endParaRPr lang="en-US" altLang="zh-CN" sz="2400">
                <a:solidFill>
                  <a:srgbClr val="BC0807"/>
                </a:solidFill>
                <a:latin typeface="思源宋体 CN" panose="02020700000000000000" charset="-122"/>
                <a:ea typeface="思源宋体 CN" panose="02020700000000000000" charset="-122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999" y="3603"/>
              <a:ext cx="1036" cy="1036"/>
            </a:xfrm>
            <a:prstGeom prst="ellipse">
              <a:avLst/>
            </a:prstGeom>
            <a:ln>
              <a:solidFill>
                <a:srgbClr val="BC0807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220970" y="5211445"/>
            <a:ext cx="540000" cy="540000"/>
            <a:chOff x="3999" y="3603"/>
            <a:chExt cx="1036" cy="1036"/>
          </a:xfrm>
        </p:grpSpPr>
        <p:sp>
          <p:nvSpPr>
            <p:cNvPr id="14" name="文本框 13"/>
            <p:cNvSpPr txBox="1"/>
            <p:nvPr/>
          </p:nvSpPr>
          <p:spPr>
            <a:xfrm>
              <a:off x="4198" y="3658"/>
              <a:ext cx="641" cy="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solidFill>
                    <a:srgbClr val="BC0807"/>
                  </a:solidFill>
                  <a:latin typeface="思源宋体 CN" panose="02020700000000000000" charset="-122"/>
                  <a:ea typeface="思源宋体 CN" panose="02020700000000000000" charset="-122"/>
                </a:rPr>
                <a:t>D</a:t>
              </a:r>
              <a:endParaRPr lang="en-US" altLang="zh-CN" sz="2400">
                <a:solidFill>
                  <a:srgbClr val="BC0807"/>
                </a:solidFill>
                <a:latin typeface="思源宋体 CN" panose="02020700000000000000" charset="-122"/>
                <a:ea typeface="思源宋体 CN" panose="02020700000000000000" charset="-122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3999" y="3603"/>
              <a:ext cx="1036" cy="1036"/>
            </a:xfrm>
            <a:prstGeom prst="ellipse">
              <a:avLst/>
            </a:prstGeom>
            <a:ln>
              <a:solidFill>
                <a:srgbClr val="BC0807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Tm="2000">
        <p159:morph option="byObject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898390" y="2099945"/>
            <a:ext cx="4558665" cy="918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algn="just" fontAlgn="auto">
              <a:lnSpc>
                <a:spcPct val="168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zh-CN" altLang="en-US" sz="1600" dirty="0">
                <a:latin typeface="阿里巴巴普惠体 2.0 45 Light" panose="00020600040101010101" charset="-122"/>
                <a:ea typeface="阿里巴巴普惠体 2.0 45 Light" panose="00020600040101010101" charset="-122"/>
                <a:sym typeface="+mn-ea"/>
              </a:rPr>
              <a:t>当你感到地面或建筑物晃动时，切记最大的危害是来自掉下来的碎片，此刻，要动作机灵的躲避。</a:t>
            </a:r>
            <a:endParaRPr lang="zh-CN" altLang="en-US" sz="1600" dirty="0">
              <a:latin typeface="阿里巴巴普惠体 2.0 45 Light" panose="00020600040101010101" charset="-122"/>
              <a:ea typeface="阿里巴巴普惠体 2.0 45 Light" panose="0002060004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98390" y="3188335"/>
            <a:ext cx="3279775" cy="918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6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1600" dirty="0">
                <a:latin typeface="阿里巴巴普惠体 2.0 45 Light" panose="00020600040101010101" charset="-122"/>
                <a:ea typeface="阿里巴巴普惠体 2.0 45 Light" panose="00020600040101010101" charset="-122"/>
                <a:sym typeface="+mn-ea"/>
              </a:rPr>
              <a:t>地震时，门框会因变形而打不开，所以在防震期间，最好不要关门。</a:t>
            </a:r>
            <a:endParaRPr lang="zh-CN" altLang="en-US" sz="1600" dirty="0">
              <a:latin typeface="阿里巴巴普惠体 2.0 45 Light" panose="00020600040101010101" charset="-122"/>
              <a:ea typeface="阿里巴巴普惠体 2.0 45 Light" panose="0002060004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898390" y="4276725"/>
            <a:ext cx="6116955" cy="918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6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1600" dirty="0">
                <a:latin typeface="阿里巴巴普惠体 2.0 45 Light" panose="00020600040101010101" charset="-122"/>
                <a:ea typeface="阿里巴巴普惠体 2.0 45 Light" panose="00020600040101010101" charset="-122"/>
                <a:sym typeface="+mn-ea"/>
              </a:rPr>
              <a:t>夜间地震时，要争分夺秒向安全地方转移，不要因寻找物品和穿衣而耽误时间，如有可能，要立即拉断电源，关闭煤气，熄灭明火。</a:t>
            </a:r>
            <a:endParaRPr lang="zh-CN" altLang="en-US" sz="1600" dirty="0">
              <a:latin typeface="阿里巴巴普惠体 2.0 45 Light" panose="00020600040101010101" charset="-122"/>
              <a:ea typeface="阿里巴巴普惠体 2.0 45 Light" panose="00020600040101010101" charset="-122"/>
              <a:sym typeface="+mn-ea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4258945" y="2300605"/>
            <a:ext cx="540000" cy="540000"/>
            <a:chOff x="3999" y="3603"/>
            <a:chExt cx="1036" cy="1036"/>
          </a:xfrm>
        </p:grpSpPr>
        <p:sp>
          <p:nvSpPr>
            <p:cNvPr id="40" name="文本框 39"/>
            <p:cNvSpPr txBox="1"/>
            <p:nvPr/>
          </p:nvSpPr>
          <p:spPr>
            <a:xfrm>
              <a:off x="4198" y="3658"/>
              <a:ext cx="641" cy="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solidFill>
                    <a:srgbClr val="BC0807"/>
                  </a:solidFill>
                  <a:latin typeface="思源宋体 CN" panose="02020700000000000000" charset="-122"/>
                  <a:ea typeface="思源宋体 CN" panose="02020700000000000000" charset="-122"/>
                </a:rPr>
                <a:t>E</a:t>
              </a:r>
              <a:endParaRPr lang="en-US" altLang="zh-CN" sz="2400">
                <a:solidFill>
                  <a:srgbClr val="BC0807"/>
                </a:solidFill>
                <a:latin typeface="思源宋体 CN" panose="02020700000000000000" charset="-122"/>
                <a:ea typeface="思源宋体 CN" panose="02020700000000000000" charset="-122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3999" y="3603"/>
              <a:ext cx="1036" cy="1036"/>
            </a:xfrm>
            <a:prstGeom prst="ellipse">
              <a:avLst/>
            </a:prstGeom>
            <a:ln>
              <a:solidFill>
                <a:srgbClr val="BC0807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258945" y="3405755"/>
            <a:ext cx="540000" cy="539750"/>
            <a:chOff x="3999" y="3603"/>
            <a:chExt cx="1036" cy="1036"/>
          </a:xfrm>
        </p:grpSpPr>
        <p:sp>
          <p:nvSpPr>
            <p:cNvPr id="8" name="文本框 7"/>
            <p:cNvSpPr txBox="1"/>
            <p:nvPr/>
          </p:nvSpPr>
          <p:spPr>
            <a:xfrm>
              <a:off x="4198" y="3658"/>
              <a:ext cx="641" cy="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solidFill>
                    <a:srgbClr val="BC0807"/>
                  </a:solidFill>
                  <a:latin typeface="思源宋体 CN" panose="02020700000000000000" charset="-122"/>
                  <a:ea typeface="思源宋体 CN" panose="02020700000000000000" charset="-122"/>
                </a:rPr>
                <a:t>F</a:t>
              </a:r>
              <a:endParaRPr lang="en-US" altLang="zh-CN" sz="2400">
                <a:solidFill>
                  <a:srgbClr val="BC0807"/>
                </a:solidFill>
                <a:latin typeface="思源宋体 CN" panose="02020700000000000000" charset="-122"/>
                <a:ea typeface="思源宋体 CN" panose="02020700000000000000" charset="-122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3999" y="3603"/>
              <a:ext cx="1036" cy="1036"/>
            </a:xfrm>
            <a:prstGeom prst="ellipse">
              <a:avLst/>
            </a:prstGeom>
            <a:ln>
              <a:solidFill>
                <a:srgbClr val="BC0807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258945" y="4510655"/>
            <a:ext cx="540000" cy="539750"/>
            <a:chOff x="3999" y="3603"/>
            <a:chExt cx="1036" cy="1036"/>
          </a:xfrm>
        </p:grpSpPr>
        <p:sp>
          <p:nvSpPr>
            <p:cNvPr id="11" name="文本框 10"/>
            <p:cNvSpPr txBox="1"/>
            <p:nvPr/>
          </p:nvSpPr>
          <p:spPr>
            <a:xfrm>
              <a:off x="4198" y="3658"/>
              <a:ext cx="641" cy="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solidFill>
                    <a:srgbClr val="BC0807"/>
                  </a:solidFill>
                  <a:latin typeface="思源宋体 CN" panose="02020700000000000000" charset="-122"/>
                  <a:ea typeface="思源宋体 CN" panose="02020700000000000000" charset="-122"/>
                </a:rPr>
                <a:t>G</a:t>
              </a:r>
              <a:endParaRPr lang="en-US" altLang="zh-CN" sz="2400">
                <a:solidFill>
                  <a:srgbClr val="BC0807"/>
                </a:solidFill>
                <a:latin typeface="思源宋体 CN" panose="02020700000000000000" charset="-122"/>
                <a:ea typeface="思源宋体 CN" panose="02020700000000000000" charset="-122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999" y="3603"/>
              <a:ext cx="1036" cy="1036"/>
            </a:xfrm>
            <a:prstGeom prst="ellipse">
              <a:avLst/>
            </a:prstGeom>
            <a:ln>
              <a:solidFill>
                <a:srgbClr val="BC0807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2" name="图片 21" descr="P-10301791-10276616-1920x127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524000" y="2329180"/>
            <a:ext cx="2335530" cy="27387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Tm="2000">
        <p159:morph option="byObject"/>
      </p:transition>
    </mc:Choice>
    <mc:Fallback>
      <p:transition spd="slow" advTm="2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 txBox="1">
            <a:spLocks noGrp="1" noChangeArrowheads="1"/>
          </p:cNvSpPr>
          <p:nvPr>
            <p:custDataLst>
              <p:tags r:id="rId1"/>
            </p:custDataLst>
          </p:nvPr>
        </p:nvSpPr>
        <p:spPr>
          <a:xfrm>
            <a:off x="2277110" y="2102485"/>
            <a:ext cx="2298700" cy="918210"/>
          </a:xfrm>
          <a:noFill/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bg1"/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marL="0" lvl="0" algn="just">
              <a:lnSpc>
                <a:spcPct val="16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1600" b="0" spc="0" dirty="0">
                <a:solidFill>
                  <a:schemeClr val="tx1"/>
                </a:solidFill>
                <a:latin typeface="阿里巴巴普惠体 2.0 45 Light" panose="00020600040101010101" charset="-122"/>
                <a:ea typeface="阿里巴巴普惠体 2.0 45 Light" panose="00020600040101010101" charset="-122"/>
                <a:cs typeface="+mn-cs"/>
                <a:sym typeface="+mn-ea"/>
              </a:rPr>
              <a:t>照明最好用手电筒，不要用火柴、蜡烛等明火。 </a:t>
            </a:r>
            <a:endParaRPr lang="zh-CN" altLang="en-US" sz="1600" b="0" spc="0" dirty="0">
              <a:solidFill>
                <a:schemeClr val="tx1"/>
              </a:solidFill>
              <a:latin typeface="阿里巴巴普惠体 2.0 45 Light" panose="00020600040101010101" charset="-122"/>
              <a:ea typeface="阿里巴巴普惠体 2.0 45 Light" panose="00020600040101010101" charset="-122"/>
              <a:cs typeface="+mn-cs"/>
              <a:sym typeface="+mn-ea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637665" y="2291715"/>
            <a:ext cx="540000" cy="540000"/>
            <a:chOff x="3999" y="3603"/>
            <a:chExt cx="1036" cy="1036"/>
          </a:xfrm>
        </p:grpSpPr>
        <p:sp>
          <p:nvSpPr>
            <p:cNvPr id="14" name="文本框 13"/>
            <p:cNvSpPr txBox="1"/>
            <p:nvPr/>
          </p:nvSpPr>
          <p:spPr>
            <a:xfrm>
              <a:off x="4198" y="3658"/>
              <a:ext cx="641" cy="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solidFill>
                    <a:srgbClr val="BC0807"/>
                  </a:solidFill>
                  <a:latin typeface="思源宋体 CN" panose="02020700000000000000" charset="-122"/>
                  <a:ea typeface="思源宋体 CN" panose="02020700000000000000" charset="-122"/>
                </a:rPr>
                <a:t>H</a:t>
              </a:r>
              <a:endParaRPr lang="en-US" altLang="zh-CN" sz="2400">
                <a:solidFill>
                  <a:srgbClr val="BC0807"/>
                </a:solidFill>
                <a:latin typeface="思源宋体 CN" panose="02020700000000000000" charset="-122"/>
                <a:ea typeface="思源宋体 CN" panose="02020700000000000000" charset="-122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3999" y="3603"/>
              <a:ext cx="1036" cy="1036"/>
            </a:xfrm>
            <a:prstGeom prst="ellipse">
              <a:avLst/>
            </a:prstGeom>
            <a:ln>
              <a:solidFill>
                <a:srgbClr val="BC0807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Rectangle 3"/>
          <p:cNvSpPr txBox="1">
            <a:spLocks noGrp="1" noChangeArrowheads="1"/>
          </p:cNvSpPr>
          <p:nvPr>
            <p:custDataLst>
              <p:tags r:id="rId2"/>
            </p:custDataLst>
          </p:nvPr>
        </p:nvSpPr>
        <p:spPr>
          <a:xfrm>
            <a:off x="2277110" y="4481195"/>
            <a:ext cx="8282305" cy="918210"/>
          </a:xfrm>
          <a:noFill/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bg1"/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marL="0" lvl="0" algn="just">
              <a:lnSpc>
                <a:spcPct val="16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1600" b="0" spc="0" dirty="0">
                <a:solidFill>
                  <a:schemeClr val="tx1"/>
                </a:solidFill>
                <a:latin typeface="阿里巴巴普惠体 2.0 45 Light" panose="00020600040101010101" charset="-122"/>
                <a:ea typeface="阿里巴巴普惠体 2.0 45 Light" panose="00020600040101010101" charset="-122"/>
                <a:cs typeface="+mn-cs"/>
                <a:sym typeface="+mn-ea"/>
              </a:rPr>
              <a:t>若无通道，则要保存体力，不要大喊大叫，要静听外面的动静，如听到有人走过的声音，可敲击铁管或墙壁使声音传出去，以便救援。同时要在狭小的空间里，寻找食物维持生命。</a:t>
            </a:r>
            <a:endParaRPr lang="zh-CN" altLang="en-US" sz="1600" b="0" spc="0" dirty="0">
              <a:solidFill>
                <a:schemeClr val="tx1"/>
              </a:solidFill>
              <a:latin typeface="阿里巴巴普惠体 2.0 45 Light" panose="00020600040101010101" charset="-122"/>
              <a:ea typeface="阿里巴巴普惠体 2.0 45 Light" panose="00020600040101010101" charset="-122"/>
              <a:cs typeface="+mn-cs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277110" y="3308985"/>
            <a:ext cx="4558665" cy="918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6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1600" dirty="0">
                <a:latin typeface="阿里巴巴普惠体 2.0 45 Light" panose="00020600040101010101" charset="-122"/>
                <a:ea typeface="阿里巴巴普惠体 2.0 45 Light" panose="00020600040101010101" charset="-122"/>
                <a:sym typeface="+mn-ea"/>
              </a:rPr>
              <a:t>地震时，如已被砸伤或埋在倒塌物下面，应先观察周围环境，寻找通道，千方百计想办法出去。</a:t>
            </a:r>
            <a:endParaRPr lang="zh-CN" altLang="en-US" sz="1600" dirty="0">
              <a:latin typeface="阿里巴巴普惠体 2.0 45 Light" panose="00020600040101010101" charset="-122"/>
              <a:ea typeface="阿里巴巴普惠体 2.0 45 Light" panose="00020600040101010101" charset="-122"/>
              <a:sym typeface="+mn-ea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637665" y="3498215"/>
            <a:ext cx="540000" cy="540000"/>
            <a:chOff x="3999" y="3603"/>
            <a:chExt cx="1036" cy="1036"/>
          </a:xfrm>
        </p:grpSpPr>
        <p:sp>
          <p:nvSpPr>
            <p:cNvPr id="17" name="文本框 16"/>
            <p:cNvSpPr txBox="1"/>
            <p:nvPr/>
          </p:nvSpPr>
          <p:spPr>
            <a:xfrm>
              <a:off x="4198" y="3658"/>
              <a:ext cx="641" cy="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solidFill>
                    <a:srgbClr val="BC0807"/>
                  </a:solidFill>
                  <a:latin typeface="思源宋体 CN" panose="02020700000000000000" charset="-122"/>
                  <a:ea typeface="思源宋体 CN" panose="02020700000000000000" charset="-122"/>
                </a:rPr>
                <a:t>I</a:t>
              </a:r>
              <a:endParaRPr lang="en-US" altLang="zh-CN" sz="2400">
                <a:solidFill>
                  <a:srgbClr val="BC0807"/>
                </a:solidFill>
                <a:latin typeface="思源宋体 CN" panose="02020700000000000000" charset="-122"/>
                <a:ea typeface="思源宋体 CN" panose="02020700000000000000" charset="-122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3999" y="3603"/>
              <a:ext cx="1036" cy="1036"/>
            </a:xfrm>
            <a:prstGeom prst="ellipse">
              <a:avLst/>
            </a:prstGeom>
            <a:ln>
              <a:solidFill>
                <a:srgbClr val="BC0807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637665" y="4670425"/>
            <a:ext cx="540000" cy="540000"/>
            <a:chOff x="3999" y="3603"/>
            <a:chExt cx="1036" cy="1036"/>
          </a:xfrm>
        </p:grpSpPr>
        <p:sp>
          <p:nvSpPr>
            <p:cNvPr id="20" name="文本框 19"/>
            <p:cNvSpPr txBox="1"/>
            <p:nvPr/>
          </p:nvSpPr>
          <p:spPr>
            <a:xfrm>
              <a:off x="4198" y="3658"/>
              <a:ext cx="641" cy="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solidFill>
                    <a:srgbClr val="BC0807"/>
                  </a:solidFill>
                  <a:latin typeface="思源宋体 CN" panose="02020700000000000000" charset="-122"/>
                  <a:ea typeface="思源宋体 CN" panose="02020700000000000000" charset="-122"/>
                </a:rPr>
                <a:t>J</a:t>
              </a:r>
              <a:endParaRPr lang="en-US" altLang="zh-CN" sz="2400">
                <a:solidFill>
                  <a:srgbClr val="BC0807"/>
                </a:solidFill>
                <a:latin typeface="思源宋体 CN" panose="02020700000000000000" charset="-122"/>
                <a:ea typeface="思源宋体 CN" panose="02020700000000000000" charset="-122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3999" y="3603"/>
              <a:ext cx="1036" cy="1036"/>
            </a:xfrm>
            <a:prstGeom prst="ellipse">
              <a:avLst/>
            </a:prstGeom>
            <a:ln>
              <a:solidFill>
                <a:srgbClr val="BC0807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5" name="图片 24" descr="51miz-E887823-565539C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117715" y="1653540"/>
            <a:ext cx="3152140" cy="31521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Tm="2000">
        <p159:morph option="byObject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 txBox="1"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1282065" y="2804160"/>
            <a:ext cx="2516505" cy="2553335"/>
          </a:xfr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0" lvl="0" algn="just">
              <a:lnSpc>
                <a:spcPct val="200000"/>
              </a:lnSpc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600" spc="0" dirty="0">
                <a:solidFill>
                  <a:schemeClr val="tx1"/>
                </a:solidFill>
                <a:latin typeface="阿里巴巴普惠体 2.0 45 Light" panose="00020600040101010101" charset="-122"/>
                <a:ea typeface="阿里巴巴普惠体 2.0 45 Light" panose="00020600040101010101" charset="-122"/>
                <a:sym typeface="+mn-ea"/>
              </a:rPr>
              <a:t>地震中被埋在废墟下的人员，应用手巾、衣服等捂住口鼻，避免被烟尘呛闷窒息，还应尽可能清除压在身上的各种物品。</a:t>
            </a:r>
            <a:endParaRPr lang="zh-CN" altLang="en-US" sz="1600" spc="0" dirty="0">
              <a:solidFill>
                <a:schemeClr val="tx1"/>
              </a:solidFill>
              <a:latin typeface="阿里巴巴普惠体 2.0 45 Light" panose="00020600040101010101" charset="-122"/>
              <a:ea typeface="阿里巴巴普惠体 2.0 45 Light" panose="00020600040101010101" charset="-122"/>
              <a:sym typeface="+mn-ea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282065" y="2053590"/>
            <a:ext cx="3600450" cy="6045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bg1"/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lvl="0" algn="just">
              <a:buClrTx/>
              <a:buSzTx/>
              <a:buFont typeface="Arial" panose="020B0604020202020204" pitchFamily="34" charset="0"/>
            </a:pPr>
            <a:r>
              <a:rPr lang="en-US" altLang="zh-CN" sz="2400" b="0" spc="0" dirty="0">
                <a:solidFill>
                  <a:srgbClr val="BC0807"/>
                </a:solidFill>
                <a:latin typeface="思源宋体 CN" panose="02020700000000000000" charset="-122"/>
                <a:ea typeface="思源宋体 CN" panose="02020700000000000000" charset="-122"/>
                <a:cs typeface="OPPOSans R" panose="00020600040101010101" pitchFamily="18" charset="-122"/>
                <a:sym typeface="+mn-ea"/>
              </a:rPr>
              <a:t>发生险情时，如何救助？</a:t>
            </a:r>
            <a:endParaRPr lang="en-US" altLang="zh-CN" sz="2400" b="0" spc="0" dirty="0">
              <a:solidFill>
                <a:srgbClr val="BC0807"/>
              </a:solidFill>
              <a:latin typeface="思源宋体 CN" panose="02020700000000000000" charset="-122"/>
              <a:ea typeface="思源宋体 CN" panose="02020700000000000000" charset="-122"/>
              <a:cs typeface="OPPOSans R" panose="00020600040101010101" pitchFamily="18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100445" y="2804160"/>
            <a:ext cx="183769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algn="just" fontAlgn="auto">
              <a:lnSpc>
                <a:spcPct val="200000"/>
              </a:lnSpc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600" dirty="0">
                <a:latin typeface="阿里巴巴普惠体 2.0 45 Light" panose="00020600040101010101" charset="-122"/>
                <a:ea typeface="阿里巴巴普惠体 2.0 45 Light" panose="00020600040101010101" charset="-122"/>
                <a:sym typeface="+mn-ea"/>
              </a:rPr>
              <a:t>此外，外面的人废墟下的声音不容易听见，因此要等到听到外面有人时再呼救或敲击墙壁等。</a:t>
            </a:r>
            <a:endParaRPr lang="zh-CN" altLang="en-US" sz="1600" dirty="0">
              <a:latin typeface="阿里巴巴普惠体 2.0 45 Light" panose="00020600040101010101" charset="-122"/>
              <a:ea typeface="阿里巴巴普惠体 2.0 45 Light" panose="000206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930015" y="2804160"/>
            <a:ext cx="203898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algn="just" fontAlgn="auto">
              <a:lnSpc>
                <a:spcPct val="200000"/>
              </a:lnSpc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600" dirty="0">
                <a:latin typeface="阿里巴巴普惠体 2.0 45 Light" panose="00020600040101010101" charset="-122"/>
                <a:ea typeface="阿里巴巴普惠体 2.0 45 Light" panose="00020600040101010101" charset="-122"/>
                <a:sym typeface="+mn-ea"/>
              </a:rPr>
              <a:t>最好朝着有光线的地方移动。无力 脱险时，尽量减少气力的消耗，坚持时间越长，得救的可能越大。</a:t>
            </a:r>
            <a:endParaRPr lang="zh-CN" altLang="en-US" sz="1600" dirty="0">
              <a:latin typeface="阿里巴巴普惠体 2.0 45 Light" panose="00020600040101010101" charset="-122"/>
              <a:ea typeface="阿里巴巴普惠体 2.0 45 Light" panose="00020600040101010101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08430" y="2664460"/>
            <a:ext cx="946785" cy="76200"/>
          </a:xfrm>
          <a:prstGeom prst="rect">
            <a:avLst/>
          </a:prstGeom>
          <a:solidFill>
            <a:srgbClr val="BC0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069580" y="2804160"/>
            <a:ext cx="282956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algn="just" fontAlgn="auto">
              <a:lnSpc>
                <a:spcPct val="200000"/>
              </a:lnSpc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600" dirty="0">
                <a:latin typeface="阿里巴巴普惠体 2.0 45 Light" panose="00020600040101010101" charset="-122"/>
                <a:ea typeface="阿里巴巴普惠体 2.0 45 Light" panose="00020600040101010101" charset="-122"/>
                <a:sym typeface="+mn-ea"/>
              </a:rPr>
              <a:t>营救他人时应先确定伤员的头部位置，使头部先暴露，迅速清除口鼻内的尘土，再使胸腹部暴露，不要强拉硬拽。如有窒息，应及时施以人工呼吸。 </a:t>
            </a:r>
            <a:endParaRPr lang="zh-CN" altLang="en-US" sz="1600" dirty="0">
              <a:latin typeface="阿里巴巴普惠体 2.0 45 Light" panose="00020600040101010101" charset="-122"/>
              <a:ea typeface="阿里巴巴普惠体 2.0 45 Light" panose="0002060004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Tm="2000">
        <p159:morph option="byObject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2063552" y="404664"/>
            <a:ext cx="3600400" cy="615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defRPr>
            </a:lvl1pPr>
          </a:lstStyle>
          <a:p>
            <a:endParaRPr lang="zh-CN" altLang="en-US" sz="2000" dirty="0">
              <a:solidFill>
                <a:schemeClr val="dk1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2370892" y="2115989"/>
            <a:ext cx="3600400" cy="61560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bg1"/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lvl="0" algn="just">
              <a:buClrTx/>
              <a:buSzTx/>
              <a:buFont typeface="Arial" panose="020B0604020202020204" pitchFamily="34" charset="0"/>
            </a:pPr>
            <a:r>
              <a:rPr lang="en-US" altLang="zh-CN" sz="2400" b="0" spc="0" dirty="0">
                <a:solidFill>
                  <a:srgbClr val="BC0807"/>
                </a:solidFill>
                <a:latin typeface="思源宋体 CN" panose="02020700000000000000" charset="-122"/>
                <a:ea typeface="思源宋体 CN" panose="02020700000000000000" charset="-122"/>
                <a:cs typeface="OPPOSans R" panose="00020600040101010101" pitchFamily="18" charset="-122"/>
                <a:sym typeface="+mn-ea"/>
              </a:rPr>
              <a:t>牢记逃生互救方法</a:t>
            </a:r>
            <a:endParaRPr lang="en-US" altLang="zh-CN" sz="2400" b="0" spc="0" dirty="0">
              <a:solidFill>
                <a:srgbClr val="BC0807"/>
              </a:solidFill>
              <a:latin typeface="思源宋体 CN" panose="02020700000000000000" charset="-122"/>
              <a:ea typeface="思源宋体 CN" panose="02020700000000000000" charset="-122"/>
              <a:cs typeface="OPPOSans R" panose="00020600040101010101" pitchFamily="18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101215" y="2531110"/>
            <a:ext cx="3284220" cy="255333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lvl="0" indent="-228600" algn="di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1600" dirty="0">
                <a:uFillTx/>
                <a:latin typeface="阿里巴巴普惠体 2.0 45 Light" panose="00020600040101010101" charset="-122"/>
                <a:ea typeface="阿里巴巴普惠体 2.0 45 Light" panose="00020600040101010101" charset="-122"/>
                <a:sym typeface="+mn-ea"/>
              </a:rPr>
              <a:t>大家需要通过这次演练牢记在危险环境中迅速逃生、自救、互救的基本方法，当真的灾难来临时，我们才不会恐慌和措手不及，才能够拯救自己，拯救我们身边的人。</a:t>
            </a:r>
            <a:endParaRPr lang="zh-CN" altLang="en-US" sz="1600" dirty="0">
              <a:uFillTx/>
              <a:latin typeface="阿里巴巴普惠体 2.0 45 Light" panose="00020600040101010101" charset="-122"/>
              <a:ea typeface="阿里巴巴普惠体 2.0 45 Light" panose="0002060004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468620" y="4007485"/>
            <a:ext cx="4641850" cy="106743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Autofit/>
          </a:bodyPr>
          <a:lstStyle/>
          <a:p>
            <a:pPr lvl="0" indent="-22860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1600" dirty="0">
                <a:uFillTx/>
                <a:latin typeface="阿里巴巴普惠体 2.0 45 Light" panose="00020600040101010101" charset="-122"/>
                <a:ea typeface="阿里巴巴普惠体 2.0 45 Light" panose="00020600040101010101" charset="-122"/>
                <a:sym typeface="+mn-ea"/>
              </a:rPr>
              <a:t>大家需要牢记在危险环境中迅速逃生、自救、互救的基本方法，安全没有如果，生命没有重来。</a:t>
            </a:r>
            <a:endParaRPr lang="zh-CN" altLang="en-US" sz="1600" dirty="0">
              <a:uFillTx/>
              <a:latin typeface="阿里巴巴普惠体 2.0 45 Light" panose="00020600040101010101" charset="-122"/>
              <a:ea typeface="阿里巴巴普惠体 2.0 45 Light" panose="00020600040101010101" charset="-122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232660" y="2241550"/>
            <a:ext cx="138430" cy="252000"/>
          </a:xfrm>
          <a:prstGeom prst="rect">
            <a:avLst/>
          </a:prstGeom>
          <a:solidFill>
            <a:srgbClr val="BC0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P-10246228-1023089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569585" y="2241550"/>
            <a:ext cx="4445635" cy="18618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Tm="2000">
        <p159:morph option="byObject"/>
      </p:transition>
    </mc:Choice>
    <mc:Fallback>
      <p:transition spd="slow" advTm="2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11"/>
          <p:cNvSpPr txBox="1"/>
          <p:nvPr/>
        </p:nvSpPr>
        <p:spPr>
          <a:xfrm>
            <a:off x="1940560" y="2351405"/>
            <a:ext cx="8310880" cy="13874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dist">
              <a:buClrTx/>
              <a:buSzTx/>
              <a:buFontTx/>
            </a:pPr>
            <a:r>
              <a:rPr lang="zh-CN" altLang="en-US" sz="10000" dirty="0">
                <a:solidFill>
                  <a:srgbClr val="BC0807"/>
                </a:solidFill>
                <a:latin typeface="印品粗朗体" panose="02000000000000000000" pitchFamily="2" charset="-122"/>
                <a:ea typeface="印品粗朗体" panose="02000000000000000000" pitchFamily="2" charset="-122"/>
                <a:cs typeface="OPPOSans R" panose="00020600040101010101" pitchFamily="18" charset="-122"/>
                <a:sym typeface="OPPOSans R" panose="00020600040101010101" pitchFamily="18" charset="-122"/>
              </a:rPr>
              <a:t>演练逃生过程 </a:t>
            </a:r>
            <a:endParaRPr lang="zh-CN" altLang="en-US" sz="10000" dirty="0">
              <a:solidFill>
                <a:srgbClr val="BC0807"/>
              </a:solidFill>
              <a:latin typeface="印品粗朗体" panose="02000000000000000000" pitchFamily="2" charset="-122"/>
              <a:ea typeface="印品粗朗体" panose="02000000000000000000" pitchFamily="2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36" name="11"/>
          <p:cNvSpPr/>
          <p:nvPr/>
        </p:nvSpPr>
        <p:spPr bwMode="auto">
          <a:xfrm>
            <a:off x="5480685" y="757555"/>
            <a:ext cx="1230630" cy="1227455"/>
          </a:xfrm>
          <a:prstGeom prst="ellipse">
            <a:avLst/>
          </a:prstGeom>
          <a:solidFill>
            <a:srgbClr val="BC0807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4400" dirty="0">
                <a:solidFill>
                  <a:schemeClr val="bg1"/>
                </a:solidFill>
                <a:latin typeface="印品粗朗体" panose="02000000000000000000" pitchFamily="2" charset="-122"/>
                <a:ea typeface="印品粗朗体" panose="02000000000000000000" pitchFamily="2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endParaRPr lang="en-US" altLang="zh-CN" sz="4400" dirty="0">
              <a:solidFill>
                <a:schemeClr val="bg1"/>
              </a:solidFill>
              <a:latin typeface="印品粗朗体" panose="02000000000000000000" pitchFamily="2" charset="-122"/>
              <a:ea typeface="印品粗朗体" panose="02000000000000000000" pitchFamily="2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2" name="11"/>
          <p:cNvSpPr txBox="1"/>
          <p:nvPr/>
        </p:nvSpPr>
        <p:spPr>
          <a:xfrm>
            <a:off x="3908425" y="3982085"/>
            <a:ext cx="43751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rgbClr val="BC0807"/>
                </a:solidFill>
                <a:latin typeface="阿里巴巴普惠体 2.0 55 Regular" panose="00020600040101010101" charset="-122"/>
                <a:ea typeface="阿里巴巴普惠体 2.0 55 Regular" panose="00020600040101010101" charset="-122"/>
                <a:cs typeface="阿里巴巴普惠体 2.0 55 Regular" panose="00020600040101010101" charset="-122"/>
                <a:sym typeface="OPPOSans R" panose="00020600040101010101" pitchFamily="18" charset="-122"/>
              </a:rPr>
              <a:t>2026年5月12日全国防灾减灾日</a:t>
            </a:r>
            <a:endParaRPr lang="en-US" altLang="zh-CN" sz="2000" dirty="0">
              <a:solidFill>
                <a:srgbClr val="BC0807"/>
              </a:solidFill>
              <a:latin typeface="阿里巴巴普惠体 2.0 55 Regular" panose="00020600040101010101" charset="-122"/>
              <a:ea typeface="阿里巴巴普惠体 2.0 55 Regular" panose="00020600040101010101" charset="-122"/>
              <a:cs typeface="阿里巴巴普惠体 2.0 55 Regular" panose="00020600040101010101" charset="-122"/>
              <a:sym typeface="OPPOSans R" panose="00020600040101010101" pitchFamily="18" charset="-122"/>
            </a:endParaRPr>
          </a:p>
        </p:txBody>
      </p:sp>
      <p:sp>
        <p:nvSpPr>
          <p:cNvPr id="3" name="11"/>
          <p:cNvSpPr/>
          <p:nvPr/>
        </p:nvSpPr>
        <p:spPr bwMode="auto">
          <a:xfrm>
            <a:off x="5504180" y="791845"/>
            <a:ext cx="1230630" cy="1227455"/>
          </a:xfrm>
          <a:prstGeom prst="ellipse">
            <a:avLst/>
          </a:prstGeom>
          <a:noFill/>
          <a:ln>
            <a:solidFill>
              <a:srgbClr val="BC080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BC0807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algn="ctr"/>
            <a:endParaRPr lang="en-US" altLang="zh-CN" sz="3600" dirty="0">
              <a:solidFill>
                <a:schemeClr val="bg1"/>
              </a:solidFill>
              <a:latin typeface="印品粗朗体" panose="02000000000000000000" pitchFamily="2" charset="-122"/>
              <a:ea typeface="印品粗朗体" panose="02000000000000000000" pitchFamily="2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Tm="2000">
        <p159:morph option="byObject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 noGrp="1"/>
          </p:cNvSpPr>
          <p:nvPr>
            <p:ph type="title" idx="4294967295"/>
          </p:nvPr>
        </p:nvSpPr>
        <p:spPr>
          <a:xfrm>
            <a:off x="1365885" y="1678305"/>
            <a:ext cx="3334385" cy="389890"/>
          </a:xfrm>
          <a:noFill/>
        </p:spPr>
        <p:txBody>
          <a:bodyPr vert="horz" wrap="square" lIns="91440" tIns="45720" rIns="91440" bIns="45720" rtlCol="0" anchor="t"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bg1"/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lvl="0" algn="just">
              <a:buClrTx/>
              <a:buSzTx/>
              <a:buFont typeface="Arial" panose="020B0604020202020204" pitchFamily="34" charset="0"/>
            </a:pPr>
            <a:r>
              <a:rPr lang="en-US" altLang="zh-CN" sz="2400" b="0" spc="0" dirty="0">
                <a:solidFill>
                  <a:srgbClr val="BC0807"/>
                </a:solidFill>
                <a:latin typeface="思源宋体 CN" panose="02020700000000000000" charset="-122"/>
                <a:ea typeface="思源宋体 CN" panose="02020700000000000000" charset="-122"/>
                <a:cs typeface="OPPOSans R" panose="00020600040101010101" pitchFamily="18" charset="-122"/>
                <a:sym typeface="+mn-ea"/>
              </a:rPr>
              <a:t>演练要求</a:t>
            </a:r>
            <a:endParaRPr lang="en-US" altLang="zh-CN" sz="2400" b="0" spc="0" dirty="0">
              <a:solidFill>
                <a:srgbClr val="BC0807"/>
              </a:solidFill>
              <a:latin typeface="思源宋体 CN" panose="02020700000000000000" charset="-122"/>
              <a:ea typeface="思源宋体 CN" panose="02020700000000000000" charset="-122"/>
              <a:cs typeface="OPPOSans R" panose="00020600040101010101" pitchFamily="18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65885" y="2102485"/>
            <a:ext cx="2825750" cy="142049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lvl="0" indent="-228600" algn="just" fontAlgn="auto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1600" b="1" dirty="0">
                <a:uFillTx/>
                <a:latin typeface="阿里巴巴普惠体 2.0 45 Light" panose="00020600040101010101" charset="-122"/>
                <a:ea typeface="阿里巴巴普惠体 2.0 45 Light" panose="00020600040101010101" charset="-122"/>
                <a:sym typeface="+mn-ea"/>
              </a:rPr>
              <a:t>1、</a:t>
            </a:r>
            <a:r>
              <a:rPr lang="zh-CN" altLang="en-US" sz="1600" dirty="0">
                <a:uFillTx/>
                <a:latin typeface="阿里巴巴普惠体 2.0 45 Light" panose="00020600040101010101" charset="-122"/>
                <a:ea typeface="阿里巴巴普惠体 2.0 45 Light" panose="00020600040101010101" charset="-122"/>
                <a:sym typeface="+mn-ea"/>
              </a:rPr>
              <a:t>地震灾害发生或演练，均以广播警报声或应急领导小组成员的呼喊为警报信号。</a:t>
            </a:r>
            <a:endParaRPr lang="zh-CN" altLang="en-US" sz="1600" dirty="0">
              <a:uFillTx/>
              <a:latin typeface="阿里巴巴普惠体 2.0 45 Light" panose="00020600040101010101" charset="-122"/>
              <a:ea typeface="阿里巴巴普惠体 2.0 45 Light" panose="0002060004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241165" y="2113280"/>
            <a:ext cx="3081655" cy="3636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228600" algn="just" fontAlgn="auto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1600" b="1" dirty="0">
                <a:uFillTx/>
                <a:latin typeface="阿里巴巴普惠体 2.0 45 Light" panose="00020600040101010101" charset="-122"/>
                <a:ea typeface="阿里巴巴普惠体 2.0 45 Light" panose="00020600040101010101" charset="-122"/>
                <a:sym typeface="+mn-ea"/>
              </a:rPr>
              <a:t>3、</a:t>
            </a:r>
            <a:r>
              <a:rPr lang="zh-CN" altLang="en-US" sz="1600" dirty="0">
                <a:uFillTx/>
                <a:latin typeface="阿里巴巴普惠体 2.0 45 Light" panose="00020600040101010101" charset="-122"/>
                <a:ea typeface="阿里巴巴普惠体 2.0 45 Light" panose="00020600040101010101" charset="-122"/>
                <a:sym typeface="+mn-ea"/>
              </a:rPr>
              <a:t>演练过程必须注意安全，学生要听从各楼层负责老师的指挥，动作迅速而又不慌不乱，应该排成两路纵队，有秩序地前进，不能争先恐后、慌乱奔跑。下楼梯时必须走，在平地上可以有秩序地小跑，迅速转移到指定位置。如果有同学跌倒，要尽快扶起来。</a:t>
            </a:r>
            <a:endParaRPr lang="zh-CN" altLang="en-US" sz="1600" dirty="0">
              <a:uFillTx/>
              <a:latin typeface="阿里巴巴普惠体 2.0 45 Light" panose="00020600040101010101" charset="-122"/>
              <a:ea typeface="阿里巴巴普惠体 2.0 45 Light" panose="000206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65885" y="3420110"/>
            <a:ext cx="2825750" cy="230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228600" algn="just" fontAlgn="auto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1600" b="1" dirty="0">
                <a:uFillTx/>
                <a:latin typeface="阿里巴巴普惠体 2.0 45 Light" panose="00020600040101010101" charset="-122"/>
                <a:ea typeface="阿里巴巴普惠体 2.0 45 Light" panose="00020600040101010101" charset="-122"/>
                <a:sym typeface="+mn-ea"/>
              </a:rPr>
              <a:t>2、</a:t>
            </a:r>
            <a:r>
              <a:rPr lang="zh-CN" altLang="en-US" sz="1600" dirty="0">
                <a:uFillTx/>
                <a:latin typeface="阿里巴巴普惠体 2.0 45 Light" panose="00020600040101010101" charset="-122"/>
                <a:ea typeface="阿里巴巴普惠体 2.0 45 Light" panose="00020600040101010101" charset="-122"/>
                <a:sym typeface="+mn-ea"/>
              </a:rPr>
              <a:t>师生听到警报信号后，立即停止上课，关闭办公室、教室所有用电设备，随手关门。所有老师马上到达指定岗位，组织学生迅速撤离教学楼。</a:t>
            </a:r>
            <a:endParaRPr lang="zh-CN" altLang="en-US" sz="1600" dirty="0">
              <a:uFillTx/>
              <a:latin typeface="阿里巴巴普惠体 2.0 45 Light" panose="00020600040101010101" charset="-122"/>
              <a:ea typeface="阿里巴巴普惠体 2.0 45 Light" panose="00020600040101010101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469390" y="3522980"/>
            <a:ext cx="540000" cy="0"/>
          </a:xfrm>
          <a:prstGeom prst="line">
            <a:avLst/>
          </a:prstGeom>
          <a:ln w="12700">
            <a:solidFill>
              <a:srgbClr val="BC0807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5984240" y="5794375"/>
            <a:ext cx="5172075" cy="36000"/>
          </a:xfrm>
          <a:prstGeom prst="rect">
            <a:avLst/>
          </a:prstGeom>
          <a:solidFill>
            <a:srgbClr val="BC0807"/>
          </a:solidFill>
          <a:ln>
            <a:solidFill>
              <a:srgbClr val="BC0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 descr="P-10257551-10237298"/>
          <p:cNvPicPr>
            <a:picLocks noChangeAspect="1"/>
          </p:cNvPicPr>
          <p:nvPr/>
        </p:nvPicPr>
        <p:blipFill>
          <a:blip r:embed="rId1" cstate="email"/>
          <a:srcRect/>
          <a:stretch>
            <a:fillRect/>
          </a:stretch>
        </p:blipFill>
        <p:spPr>
          <a:xfrm>
            <a:off x="7625080" y="1678305"/>
            <a:ext cx="3034665" cy="43554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Tm="2000">
        <p159:morph option="byObject"/>
      </p:transition>
    </mc:Choice>
    <mc:Fallback>
      <p:transition spd="slow" advTm="2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51miz-E1173170-AAD0AA7E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1250315" y="3094990"/>
            <a:ext cx="4674235" cy="361886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636395" y="2110740"/>
            <a:ext cx="8931910" cy="128841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noAutofit/>
          </a:bodyPr>
          <a:lstStyle/>
          <a:p>
            <a:pPr lvl="0" indent="-228600" algn="just" fontAlgn="auto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1600" b="1" dirty="0">
                <a:uFillTx/>
                <a:latin typeface="阿里巴巴普惠体 2.0 45 Light" panose="00020600040101010101" charset="-122"/>
                <a:ea typeface="阿里巴巴普惠体 2.0 45 Light" panose="00020600040101010101" charset="-122"/>
                <a:sym typeface="+mn-ea"/>
              </a:rPr>
              <a:t>4、</a:t>
            </a:r>
            <a:r>
              <a:rPr lang="zh-CN" altLang="en-US" sz="1600" dirty="0">
                <a:uFillTx/>
                <a:latin typeface="阿里巴巴普惠体 2.0 45 Light" panose="00020600040101010101" charset="-122"/>
                <a:ea typeface="阿里巴巴普惠体 2.0 45 Light" panose="00020600040101010101" charset="-122"/>
                <a:sym typeface="+mn-ea"/>
              </a:rPr>
              <a:t>疏散过程中，可以用双手护头，以防被砸伤。</a:t>
            </a:r>
            <a:endParaRPr lang="zh-CN" altLang="en-US" sz="1600" dirty="0">
              <a:uFillTx/>
              <a:latin typeface="阿里巴巴普惠体 2.0 45 Light" panose="00020600040101010101" charset="-122"/>
              <a:ea typeface="阿里巴巴普惠体 2.0 45 Light" panose="00020600040101010101" charset="-122"/>
              <a:sym typeface="+mn-ea"/>
            </a:endParaRPr>
          </a:p>
          <a:p>
            <a:pPr lvl="0" indent="-228600" algn="just" fontAlgn="auto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1600" b="1" dirty="0">
                <a:uFillTx/>
                <a:latin typeface="阿里巴巴普惠体 2.0 45 Light" panose="00020600040101010101" charset="-122"/>
                <a:ea typeface="阿里巴巴普惠体 2.0 45 Light" panose="00020600040101010101" charset="-122"/>
                <a:sym typeface="+mn-ea"/>
              </a:rPr>
              <a:t>5、</a:t>
            </a:r>
            <a:r>
              <a:rPr lang="zh-CN" altLang="en-US" sz="1600" dirty="0">
                <a:uFillTx/>
                <a:latin typeface="阿里巴巴普惠体 2.0 45 Light" panose="00020600040101010101" charset="-122"/>
                <a:ea typeface="阿里巴巴普惠体 2.0 45 Light" panose="00020600040101010101" charset="-122"/>
                <a:sym typeface="+mn-ea"/>
              </a:rPr>
              <a:t>各楼层负责指挥的老师疏散完所在年级的学生后，跟随所在年级的学生立即撤离，路上如有学生摔倒或受伤，马上把他们抬到指定的集合地点，各岗位的教师迅速按指定地点分年级集合。</a:t>
            </a:r>
            <a:endParaRPr lang="zh-CN" altLang="en-US" sz="1600" dirty="0">
              <a:uFillTx/>
              <a:latin typeface="阿里巴巴普惠体 2.0 45 Light" panose="00020600040101010101" charset="-122"/>
              <a:ea typeface="阿里巴巴普惠体 2.0 45 Light" panose="00020600040101010101" charset="-122"/>
              <a:sym typeface="+mn-ea"/>
            </a:endParaRPr>
          </a:p>
          <a:p>
            <a:pPr lvl="0" indent="-228600" algn="just">
              <a:lnSpc>
                <a:spcPct val="16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endParaRPr lang="zh-CN" altLang="en-US" sz="1600" dirty="0">
              <a:uFillTx/>
              <a:latin typeface="阿里巴巴普惠体 2.0 45 Light" panose="00020600040101010101" charset="-122"/>
              <a:ea typeface="阿里巴巴普惠体 2.0 45 Light" panose="0002060004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368925" y="3467100"/>
            <a:ext cx="5199380" cy="21590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noAutofit/>
          </a:bodyPr>
          <a:lstStyle/>
          <a:p>
            <a:pPr lvl="0" indent="-228600" algn="just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1600" b="1" dirty="0">
                <a:uFillTx/>
                <a:latin typeface="阿里巴巴普惠体 2.0 45 Light" panose="00020600040101010101" charset="-122"/>
                <a:ea typeface="阿里巴巴普惠体 2.0 45 Light" panose="00020600040101010101" charset="-122"/>
                <a:sym typeface="+mn-ea"/>
              </a:rPr>
              <a:t>集合地点：操场。</a:t>
            </a:r>
            <a:r>
              <a:rPr lang="zh-CN" altLang="en-US" sz="1600" dirty="0">
                <a:uFillTx/>
                <a:latin typeface="阿里巴巴普惠体 2.0 45 Light" panose="00020600040101010101" charset="-122"/>
                <a:ea typeface="阿里巴巴普惠体 2.0 45 Light" panose="00020600040101010101" charset="-122"/>
                <a:sym typeface="+mn-ea"/>
              </a:rPr>
              <a:t>各班学生到达集中地后，要立即原地蹲下，保护头部。集合时每班排二列纵队，学生全体坐下，安静，班主任在队伍前面，副班主任在队伍后面。</a:t>
            </a:r>
            <a:endParaRPr lang="zh-CN" altLang="en-US" sz="1600" dirty="0">
              <a:uFillTx/>
              <a:latin typeface="阿里巴巴普惠体 2.0 45 Light" panose="00020600040101010101" charset="-122"/>
              <a:ea typeface="阿里巴巴普惠体 2.0 45 Light" panose="00020600040101010101" charset="-122"/>
              <a:sym typeface="+mn-ea"/>
            </a:endParaRPr>
          </a:p>
          <a:p>
            <a:pPr lvl="0" indent="-228600" algn="just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1600" b="1" dirty="0">
                <a:uFillTx/>
                <a:latin typeface="阿里巴巴普惠体 2.0 45 Light" panose="00020600040101010101" charset="-122"/>
                <a:ea typeface="阿里巴巴普惠体 2.0 45 Light" panose="00020600040101010101" charset="-122"/>
                <a:sym typeface="+mn-ea"/>
              </a:rPr>
              <a:t>班主任和副班主任迅速清点人数，</a:t>
            </a:r>
            <a:r>
              <a:rPr lang="zh-CN" altLang="en-US" sz="1600" dirty="0">
                <a:uFillTx/>
                <a:latin typeface="阿里巴巴普惠体 2.0 45 Light" panose="00020600040101010101" charset="-122"/>
                <a:ea typeface="阿里巴巴普惠体 2.0 45 Light" panose="00020600040101010101" charset="-122"/>
                <a:sym typeface="+mn-ea"/>
              </a:rPr>
              <a:t>报告年级组长，组长统计完本年级各班人数及教师人数后，报告校长。</a:t>
            </a:r>
            <a:endParaRPr lang="zh-CN" altLang="en-US" sz="1600" dirty="0">
              <a:uFillTx/>
              <a:latin typeface="阿里巴巴普惠体 2.0 45 Light" panose="00020600040101010101" charset="-122"/>
              <a:ea typeface="阿里巴巴普惠体 2.0 45 Light" panose="00020600040101010101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65935" y="1989455"/>
            <a:ext cx="2124000" cy="36000"/>
          </a:xfrm>
          <a:prstGeom prst="rect">
            <a:avLst/>
          </a:prstGeom>
          <a:solidFill>
            <a:srgbClr val="BC0807"/>
          </a:solidFill>
          <a:ln>
            <a:solidFill>
              <a:srgbClr val="BC0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Tm="2000">
        <p159:morph option="byObject"/>
      </p:transition>
    </mc:Choice>
    <mc:Fallback>
      <p:transition spd="slow" advTm="2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11"/>
          <p:cNvSpPr txBox="1">
            <a:spLocks noChangeArrowheads="1"/>
          </p:cNvSpPr>
          <p:nvPr/>
        </p:nvSpPr>
        <p:spPr bwMode="auto">
          <a:xfrm>
            <a:off x="4312285" y="739140"/>
            <a:ext cx="33712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7200" dirty="0">
                <a:solidFill>
                  <a:srgbClr val="BC0807"/>
                </a:solidFill>
                <a:latin typeface="印品粗朗体" panose="02000000000000000000" pitchFamily="2" charset="-122"/>
                <a:ea typeface="印品粗朗体" panose="02000000000000000000" pitchFamily="2" charset="-122"/>
                <a:cs typeface="OPPOSans R" panose="00020600040101010101" pitchFamily="18" charset="-122"/>
                <a:sym typeface="OPPOSans R" panose="00020600040101010101" pitchFamily="18" charset="-122"/>
              </a:rPr>
              <a:t>目录</a:t>
            </a:r>
            <a:endParaRPr lang="zh-CN" altLang="en-US" sz="7200" dirty="0">
              <a:solidFill>
                <a:srgbClr val="BC0807"/>
              </a:solidFill>
              <a:latin typeface="印品粗朗体" panose="02000000000000000000" pitchFamily="2" charset="-122"/>
              <a:ea typeface="印品粗朗体" panose="02000000000000000000" pitchFamily="2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31" name="11"/>
          <p:cNvSpPr>
            <a:spLocks noChangeArrowheads="1"/>
          </p:cNvSpPr>
          <p:nvPr/>
        </p:nvSpPr>
        <p:spPr bwMode="auto">
          <a:xfrm>
            <a:off x="5265419" y="1701896"/>
            <a:ext cx="1524002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>
              <a:spcBef>
                <a:spcPct val="0"/>
              </a:spcBef>
            </a:pPr>
            <a:r>
              <a:rPr lang="en-US" altLang="zh-CN" sz="2400" dirty="0">
                <a:latin typeface="阿里巴巴普惠体 2.0 55 Regular" panose="00020600040101010101" charset="-122"/>
                <a:ea typeface="阿里巴巴普惠体 2.0 55 Regular" panose="00020600040101010101" charset="-122"/>
                <a:cs typeface="OPPOSans R" panose="00020600040101010101" pitchFamily="18" charset="-122"/>
                <a:sym typeface="OPPOSans R" panose="00020600040101010101" pitchFamily="18" charset="-122"/>
              </a:rPr>
              <a:t>Contents</a:t>
            </a:r>
            <a:endParaRPr lang="en-US" altLang="zh-CN" sz="2400" dirty="0">
              <a:latin typeface="阿里巴巴普惠体 2.0 55 Regular" panose="00020600040101010101" charset="-122"/>
              <a:ea typeface="阿里巴巴普惠体 2.0 55 Regular" panose="00020600040101010101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cxnSp>
        <p:nvCxnSpPr>
          <p:cNvPr id="32" name="11"/>
          <p:cNvCxnSpPr/>
          <p:nvPr/>
        </p:nvCxnSpPr>
        <p:spPr>
          <a:xfrm>
            <a:off x="5866132" y="2185035"/>
            <a:ext cx="262886" cy="0"/>
          </a:xfrm>
          <a:prstGeom prst="line">
            <a:avLst/>
          </a:prstGeom>
          <a:noFill/>
          <a:ln w="27940">
            <a:solidFill>
              <a:srgbClr val="BC0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5" name="11"/>
          <p:cNvSpPr txBox="1"/>
          <p:nvPr/>
        </p:nvSpPr>
        <p:spPr>
          <a:xfrm>
            <a:off x="2654300" y="2664460"/>
            <a:ext cx="3555365" cy="7067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latin typeface="阿里巴巴普惠体 2.0 65 Medium" panose="00020600040101010101" charset="-122"/>
                <a:ea typeface="阿里巴巴普惠体 2.0 65 Medium" panose="00020600040101010101" charset="-122"/>
                <a:cs typeface="阿里巴巴普惠体 2.0 65 Medium" panose="00020600040101010101" charset="-122"/>
                <a:sym typeface="OPPOSans R" panose="00020600040101010101" pitchFamily="18" charset="-122"/>
              </a:rPr>
              <a:t>防震安全知识 </a:t>
            </a:r>
            <a:endParaRPr lang="zh-CN" altLang="en-US" sz="4000" b="1" dirty="0">
              <a:latin typeface="阿里巴巴普惠体 2.0 65 Medium" panose="00020600040101010101" charset="-122"/>
              <a:ea typeface="阿里巴巴普惠体 2.0 65 Medium" panose="00020600040101010101" charset="-122"/>
              <a:cs typeface="阿里巴巴普惠体 2.0 65 Medium" panose="00020600040101010101" charset="-122"/>
              <a:sym typeface="OPPOSans R" panose="00020600040101010101" pitchFamily="18" charset="-122"/>
            </a:endParaRPr>
          </a:p>
        </p:txBody>
      </p:sp>
      <p:sp>
        <p:nvSpPr>
          <p:cNvPr id="36" name="11"/>
          <p:cNvSpPr/>
          <p:nvPr/>
        </p:nvSpPr>
        <p:spPr bwMode="auto">
          <a:xfrm>
            <a:off x="1976755" y="2660648"/>
            <a:ext cx="677638" cy="675726"/>
          </a:xfrm>
          <a:prstGeom prst="ellipse">
            <a:avLst/>
          </a:prstGeom>
          <a:solidFill>
            <a:srgbClr val="BC0807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印品粗朗体" panose="02000000000000000000" pitchFamily="2" charset="-122"/>
                <a:ea typeface="印品粗朗体" panose="02000000000000000000" pitchFamily="2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endParaRPr lang="en-US" altLang="zh-CN" sz="2400" dirty="0">
              <a:solidFill>
                <a:schemeClr val="bg1"/>
              </a:solidFill>
              <a:latin typeface="印品粗朗体" panose="02000000000000000000" pitchFamily="2" charset="-122"/>
              <a:ea typeface="印品粗朗体" panose="02000000000000000000" pitchFamily="2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38" name="11"/>
          <p:cNvSpPr txBox="1"/>
          <p:nvPr/>
        </p:nvSpPr>
        <p:spPr>
          <a:xfrm>
            <a:off x="7026275" y="2664460"/>
            <a:ext cx="4431030" cy="7067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 b="1">
                <a:latin typeface="阿里巴巴普惠体 2.0 65 Medium" panose="00020600040101010101" charset="-122"/>
                <a:ea typeface="阿里巴巴普惠体 2.0 65 Medium" panose="00020600040101010101" charset="-122"/>
                <a:cs typeface="阿里巴巴普惠体 2.0 65 Medium" panose="00020600040101010101" charset="-122"/>
              </a:defRPr>
            </a:lvl1pPr>
          </a:lstStyle>
          <a:p>
            <a:r>
              <a:rPr lang="zh-CN" altLang="en-US" dirty="0">
                <a:sym typeface="OPPOSans R" panose="00020600040101010101" pitchFamily="18" charset="-122"/>
              </a:rPr>
              <a:t>演练逃生过程</a:t>
            </a:r>
            <a:endParaRPr lang="zh-CN" altLang="en-US" dirty="0">
              <a:sym typeface="OPPOSans R" panose="00020600040101010101" pitchFamily="18" charset="-122"/>
            </a:endParaRPr>
          </a:p>
        </p:txBody>
      </p:sp>
      <p:sp>
        <p:nvSpPr>
          <p:cNvPr id="39" name="11"/>
          <p:cNvSpPr/>
          <p:nvPr/>
        </p:nvSpPr>
        <p:spPr bwMode="auto">
          <a:xfrm>
            <a:off x="6348769" y="2669337"/>
            <a:ext cx="677638" cy="675726"/>
          </a:xfrm>
          <a:prstGeom prst="ellipse">
            <a:avLst/>
          </a:prstGeom>
          <a:solidFill>
            <a:srgbClr val="BC0807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印品粗朗体" panose="02000000000000000000" pitchFamily="2" charset="-122"/>
                <a:ea typeface="印品粗朗体" panose="02000000000000000000" pitchFamily="2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endParaRPr lang="en-US" altLang="zh-CN" sz="2400" dirty="0">
              <a:solidFill>
                <a:schemeClr val="bg1"/>
              </a:solidFill>
              <a:latin typeface="印品粗朗体" panose="02000000000000000000" pitchFamily="2" charset="-122"/>
              <a:ea typeface="印品粗朗体" panose="02000000000000000000" pitchFamily="2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41" name="11"/>
          <p:cNvSpPr txBox="1"/>
          <p:nvPr/>
        </p:nvSpPr>
        <p:spPr>
          <a:xfrm>
            <a:off x="2654300" y="3890645"/>
            <a:ext cx="3556000" cy="7067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 b="1">
                <a:latin typeface="阿里巴巴普惠体 2.0 65 Medium" panose="00020600040101010101" charset="-122"/>
                <a:ea typeface="阿里巴巴普惠体 2.0 65 Medium" panose="00020600040101010101" charset="-122"/>
                <a:cs typeface="阿里巴巴普惠体 2.0 65 Medium" panose="00020600040101010101" charset="-122"/>
              </a:defRPr>
            </a:lvl1pPr>
          </a:lstStyle>
          <a:p>
            <a:r>
              <a:rPr lang="zh-CN" altLang="en-US" dirty="0">
                <a:sym typeface="OPPOSans R" panose="00020600040101010101" pitchFamily="18" charset="-122"/>
              </a:rPr>
              <a:t>紧急应变预案</a:t>
            </a:r>
            <a:endParaRPr lang="zh-CN" altLang="en-US" dirty="0">
              <a:sym typeface="OPPOSans R" panose="00020600040101010101" pitchFamily="18" charset="-122"/>
            </a:endParaRPr>
          </a:p>
        </p:txBody>
      </p:sp>
      <p:sp>
        <p:nvSpPr>
          <p:cNvPr id="42" name="11"/>
          <p:cNvSpPr/>
          <p:nvPr/>
        </p:nvSpPr>
        <p:spPr bwMode="auto">
          <a:xfrm>
            <a:off x="1976755" y="3888105"/>
            <a:ext cx="677545" cy="687070"/>
          </a:xfrm>
          <a:prstGeom prst="ellipse">
            <a:avLst/>
          </a:prstGeom>
          <a:solidFill>
            <a:srgbClr val="BC0807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2400" dirty="0">
                <a:solidFill>
                  <a:schemeClr val="bg1"/>
                </a:solidFill>
                <a:latin typeface="印品粗朗体" panose="02000000000000000000" pitchFamily="2" charset="-122"/>
                <a:ea typeface="印品粗朗体" panose="02000000000000000000" pitchFamily="2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endParaRPr lang="en-US" altLang="zh-CN" sz="2400" dirty="0">
              <a:solidFill>
                <a:schemeClr val="bg1"/>
              </a:solidFill>
              <a:latin typeface="印品粗朗体" panose="02000000000000000000" pitchFamily="2" charset="-122"/>
              <a:ea typeface="印品粗朗体" panose="02000000000000000000" pitchFamily="2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44" name="11"/>
          <p:cNvSpPr txBox="1"/>
          <p:nvPr/>
        </p:nvSpPr>
        <p:spPr>
          <a:xfrm>
            <a:off x="7026275" y="3890645"/>
            <a:ext cx="3784600" cy="7067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 b="1">
                <a:latin typeface="阿里巴巴普惠体 2.0 65 Medium" panose="00020600040101010101" charset="-122"/>
                <a:ea typeface="阿里巴巴普惠体 2.0 65 Medium" panose="00020600040101010101" charset="-122"/>
                <a:cs typeface="阿里巴巴普惠体 2.0 65 Medium" panose="00020600040101010101" charset="-122"/>
              </a:defRPr>
            </a:lvl1pPr>
          </a:lstStyle>
          <a:p>
            <a:r>
              <a:rPr lang="zh-CN" altLang="en-US" dirty="0">
                <a:sym typeface="OPPOSans R" panose="00020600040101010101" pitchFamily="18" charset="-122"/>
              </a:rPr>
              <a:t>防震演练总结</a:t>
            </a:r>
            <a:endParaRPr lang="zh-CN" altLang="en-US" dirty="0">
              <a:sym typeface="OPPOSans R" panose="00020600040101010101" pitchFamily="18" charset="-122"/>
            </a:endParaRPr>
          </a:p>
        </p:txBody>
      </p:sp>
      <p:sp>
        <p:nvSpPr>
          <p:cNvPr id="45" name="11"/>
          <p:cNvSpPr/>
          <p:nvPr/>
        </p:nvSpPr>
        <p:spPr bwMode="auto">
          <a:xfrm>
            <a:off x="6348769" y="3876454"/>
            <a:ext cx="677638" cy="675726"/>
          </a:xfrm>
          <a:prstGeom prst="ellipse">
            <a:avLst/>
          </a:prstGeom>
          <a:solidFill>
            <a:srgbClr val="BC0807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2400" dirty="0">
                <a:solidFill>
                  <a:schemeClr val="bg1"/>
                </a:solidFill>
                <a:latin typeface="印品粗朗体" panose="02000000000000000000" pitchFamily="2" charset="-122"/>
                <a:ea typeface="印品粗朗体" panose="02000000000000000000" pitchFamily="2" charset="-122"/>
                <a:cs typeface="OPPOSans R" panose="00020600040101010101" pitchFamily="18" charset="-122"/>
                <a:sym typeface="OPPOSans R" panose="00020600040101010101" pitchFamily="18" charset="-122"/>
              </a:rPr>
              <a:t>4</a:t>
            </a:r>
            <a:endParaRPr lang="en-US" altLang="zh-CN" sz="2400" dirty="0">
              <a:solidFill>
                <a:schemeClr val="bg1"/>
              </a:solidFill>
              <a:latin typeface="印品粗朗体" panose="02000000000000000000" pitchFamily="2" charset="-122"/>
              <a:ea typeface="印品粗朗体" panose="02000000000000000000" pitchFamily="2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3" name="TextBox 9"/>
          <p:cNvSpPr txBox="1"/>
          <p:nvPr/>
        </p:nvSpPr>
        <p:spPr>
          <a:xfrm>
            <a:off x="0" y="25009"/>
            <a:ext cx="453651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noFill/>
                <a:latin typeface="微软雅黑" panose="020B0503020204020204" pitchFamily="34" charset="-122"/>
              </a:rPr>
              <a:t>PPT</a:t>
            </a:r>
            <a:r>
              <a:rPr lang="zh-CN" altLang="en-US" sz="100" dirty="0">
                <a:noFill/>
                <a:latin typeface="微软雅黑" panose="020B0503020204020204" pitchFamily="34" charset="-122"/>
              </a:rPr>
              <a:t>下载 </a:t>
            </a:r>
            <a:r>
              <a:rPr lang="en-US" altLang="zh-CN" sz="100" dirty="0">
                <a:noFill/>
                <a:latin typeface="微软雅黑" panose="020B0503020204020204" pitchFamily="34" charset="-122"/>
              </a:rPr>
              <a:t>http://www.1ppt.com/xiazai/</a:t>
            </a:r>
            <a:endParaRPr lang="en-US" altLang="zh-CN" sz="100" dirty="0">
              <a:noFill/>
              <a:latin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Tm="2000">
        <p159:morph option="byObject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ldLvl="0" animBg="1"/>
      <p:bldP spid="36" grpId="0" bldLvl="0" animBg="1"/>
      <p:bldP spid="38" grpId="0" bldLvl="0" animBg="1"/>
      <p:bldP spid="39" grpId="0" bldLvl="0" animBg="1"/>
      <p:bldP spid="41" grpId="0" bldLvl="0" animBg="1"/>
      <p:bldP spid="42" grpId="0" bldLvl="0" animBg="1"/>
      <p:bldP spid="44" grpId="0" bldLvl="0" animBg="1"/>
      <p:bldP spid="45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 noGrp="1"/>
          </p:cNvSpPr>
          <p:nvPr>
            <p:ph type="title" idx="4294967295"/>
          </p:nvPr>
        </p:nvSpPr>
        <p:spPr>
          <a:xfrm>
            <a:off x="1844040" y="1686560"/>
            <a:ext cx="4180840" cy="437515"/>
          </a:xfrm>
          <a:noFill/>
        </p:spPr>
        <p:txBody>
          <a:bodyPr vert="horz" wrap="square" lIns="91440" tIns="45720" rIns="91440" bIns="45720" rtlCol="0" anchor="t"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bg1"/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lvl="0" algn="dist">
              <a:buClrTx/>
              <a:buSzTx/>
              <a:buFont typeface="Arial" panose="020B0604020202020204" pitchFamily="34" charset="0"/>
            </a:pPr>
            <a:r>
              <a:rPr lang="en-US" altLang="zh-CN" sz="2400" b="0" spc="0" dirty="0">
                <a:solidFill>
                  <a:srgbClr val="BC0807"/>
                </a:solidFill>
                <a:latin typeface="思源宋体 CN" panose="02020700000000000000" charset="-122"/>
                <a:ea typeface="思源宋体 CN" panose="02020700000000000000" charset="-122"/>
                <a:cs typeface="OPPOSans R" panose="00020600040101010101" pitchFamily="18" charset="-122"/>
                <a:sym typeface="+mn-ea"/>
              </a:rPr>
              <a:t>学生自救方法与疏散楼梯安排</a:t>
            </a:r>
            <a:endParaRPr lang="en-US" altLang="zh-CN" sz="2400" b="0" spc="0" dirty="0">
              <a:solidFill>
                <a:srgbClr val="BC0807"/>
              </a:solidFill>
              <a:latin typeface="思源宋体 CN" panose="02020700000000000000" charset="-122"/>
              <a:ea typeface="思源宋体 CN" panose="02020700000000000000" charset="-122"/>
              <a:cs typeface="OPPOSans R" panose="00020600040101010101" pitchFamily="18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809115" y="2914015"/>
            <a:ext cx="8262620" cy="18637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indent="-228600" algn="just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1600" dirty="0">
                <a:uFillTx/>
                <a:latin typeface="阿里巴巴普惠体 2.0 45 Light" panose="00020600040101010101" charset="-122"/>
                <a:ea typeface="阿里巴巴普惠体 2.0 45 Light" panose="00020600040101010101" charset="-122"/>
                <a:sym typeface="+mn-ea"/>
              </a:rPr>
              <a:t>听到地震警报后，处于教学楼内的师生立即停止教学活动，告诉学生不要慌乱，并指挥学生将身体尽量缩成一团，迅速抱头、闭眼、躲在各自课桌下，靠围墙的学生尽量往里靠。</a:t>
            </a:r>
            <a:endParaRPr lang="zh-CN" altLang="en-US" sz="1600" dirty="0">
              <a:uFillTx/>
              <a:latin typeface="阿里巴巴普惠体 2.0 45 Light" panose="00020600040101010101" charset="-122"/>
              <a:ea typeface="阿里巴巴普惠体 2.0 45 Light" panose="00020600040101010101" charset="-122"/>
              <a:sym typeface="+mn-ea"/>
            </a:endParaRPr>
          </a:p>
          <a:p>
            <a:pPr lvl="0" indent="-228600" algn="just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1600" b="1" dirty="0">
                <a:uFillTx/>
                <a:latin typeface="阿里巴巴普惠体 2.0 45 Light" panose="00020600040101010101" charset="-122"/>
                <a:ea typeface="阿里巴巴普惠体 2.0 45 Light" panose="00020600040101010101" charset="-122"/>
                <a:sym typeface="+mn-ea"/>
              </a:rPr>
              <a:t>躲避的姿势：</a:t>
            </a:r>
            <a:r>
              <a:rPr lang="zh-CN" altLang="en-US" sz="1600" dirty="0">
                <a:uFillTx/>
                <a:latin typeface="阿里巴巴普惠体 2.0 45 Light" panose="00020600040101010101" charset="-122"/>
                <a:ea typeface="阿里巴巴普惠体 2.0 45 Light" panose="00020600040101010101" charset="-122"/>
                <a:sym typeface="+mn-ea"/>
              </a:rPr>
              <a:t>将一个胳膊弯起来保护眼睛不让碎玻璃击中，另一只手用力抓紧桌腿。</a:t>
            </a:r>
            <a:endParaRPr lang="zh-CN" altLang="en-US" sz="1600" dirty="0">
              <a:uFillTx/>
              <a:latin typeface="阿里巴巴普惠体 2.0 45 Light" panose="00020600040101010101" charset="-122"/>
              <a:ea typeface="阿里巴巴普惠体 2.0 45 Light" panose="00020600040101010101" charset="-122"/>
              <a:sym typeface="+mn-ea"/>
            </a:endParaRPr>
          </a:p>
          <a:p>
            <a:pPr lvl="0" indent="-228600" algn="just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endParaRPr lang="zh-CN" altLang="en-US" sz="1600" dirty="0">
              <a:uFillTx/>
              <a:latin typeface="阿里巴巴普惠体 2.0 45 Light" panose="00020600040101010101" charset="-122"/>
              <a:ea typeface="阿里巴巴普惠体 2.0 45 Light" panose="0002060004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958975" y="2446655"/>
            <a:ext cx="3996690" cy="398780"/>
          </a:xfrm>
          <a:prstGeom prst="rect">
            <a:avLst/>
          </a:prstGeom>
          <a:solidFill>
            <a:srgbClr val="BC0807"/>
          </a:solidFill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/>
                </a:solidFill>
                <a:latin typeface="思源宋体 CN" panose="02020700000000000000" charset="-122"/>
                <a:ea typeface="思源宋体 CN" panose="02020700000000000000" charset="-122"/>
                <a:cs typeface="思源宋体 CN" panose="02020700000000000000" charset="-122"/>
                <a:sym typeface="+mn-ea"/>
              </a:rPr>
              <a:t>1、地震时室内、外避险</a:t>
            </a:r>
            <a:endParaRPr lang="zh-CN" altLang="en-US" sz="2000">
              <a:solidFill>
                <a:schemeClr val="bg1"/>
              </a:solidFill>
              <a:latin typeface="思源宋体 CN" panose="02020700000000000000" charset="-122"/>
              <a:ea typeface="思源宋体 CN" panose="02020700000000000000" charset="-122"/>
              <a:cs typeface="思源宋体 CN" panose="020207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809115" y="4288790"/>
            <a:ext cx="3070860" cy="1863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228600" algn="just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1600" b="1" dirty="0">
                <a:uFillTx/>
                <a:latin typeface="阿里巴巴普惠体 2.0 45 Light" panose="00020600040101010101" charset="-122"/>
                <a:ea typeface="阿里巴巴普惠体 2.0 45 Light" panose="00020600040101010101" charset="-122"/>
                <a:sym typeface="+mn-ea"/>
              </a:rPr>
              <a:t>在墙角躲避时，</a:t>
            </a:r>
            <a:r>
              <a:rPr lang="zh-CN" altLang="en-US" sz="1600" dirty="0">
                <a:uFillTx/>
                <a:latin typeface="阿里巴巴普惠体 2.0 45 Light" panose="00020600040101010101" charset="-122"/>
                <a:ea typeface="阿里巴巴普惠体 2.0 45 Light" panose="00020600040101010101" charset="-122"/>
                <a:sym typeface="+mn-ea"/>
              </a:rPr>
              <a:t>把双手交叉放在脖子后面保护自己，可以拿枕头或其他保护物品遮住头部和颈部。</a:t>
            </a:r>
            <a:endParaRPr lang="zh-CN" altLang="en-US" sz="1600" dirty="0">
              <a:uFillTx/>
              <a:latin typeface="阿里巴巴普惠体 2.0 45 Light" panose="00020600040101010101" charset="-122"/>
              <a:ea typeface="阿里巴巴普惠体 2.0 45 Light" panose="00020600040101010101" charset="-122"/>
              <a:sym typeface="+mn-ea"/>
            </a:endParaRPr>
          </a:p>
          <a:p>
            <a:pPr lvl="0" indent="-228600" algn="just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endParaRPr lang="zh-CN" altLang="en-US" sz="1600" dirty="0">
              <a:uFillTx/>
              <a:latin typeface="阿里巴巴普惠体 2.0 45 Light" panose="00020600040101010101" charset="-122"/>
              <a:ea typeface="阿里巴巴普惠体 2.0 45 Light" panose="0002060004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994910" y="4288790"/>
            <a:ext cx="4267200" cy="1420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228600" algn="just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1600" b="1" dirty="0">
                <a:uFillTx/>
                <a:latin typeface="阿里巴巴普惠体 2.0 45 Light" panose="00020600040101010101" charset="-122"/>
                <a:ea typeface="阿里巴巴普惠体 2.0 45 Light" panose="00020600040101010101" charset="-122"/>
                <a:sym typeface="+mn-ea"/>
              </a:rPr>
              <a:t>在操场上的师生</a:t>
            </a:r>
            <a:r>
              <a:rPr lang="zh-CN" altLang="en-US" sz="1600" dirty="0">
                <a:uFillTx/>
                <a:latin typeface="阿里巴巴普惠体 2.0 45 Light" panose="00020600040101010101" charset="-122"/>
                <a:ea typeface="阿里巴巴普惠体 2.0 45 Light" panose="00020600040101010101" charset="-122"/>
                <a:sym typeface="+mn-ea"/>
              </a:rPr>
              <a:t>应该到空旷场地或疏散区去躲避，就地不动蹲下，用手保护头部，注意避开大建筑物或危险物（如围墙、电线杆等）。</a:t>
            </a:r>
            <a:endParaRPr lang="zh-CN" altLang="en-US" sz="1600" dirty="0">
              <a:uFillTx/>
              <a:latin typeface="阿里巴巴普惠体 2.0 45 Light" panose="00020600040101010101" charset="-122"/>
              <a:ea typeface="阿里巴巴普惠体 2.0 45 Light" panose="00020600040101010101" charset="-122"/>
            </a:endParaRPr>
          </a:p>
        </p:txBody>
      </p:sp>
      <p:pic>
        <p:nvPicPr>
          <p:cNvPr id="9" name="图片 8" descr="51miz-E1173170-AAD0AA7E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 rot="17460000">
            <a:off x="8581390" y="3695700"/>
            <a:ext cx="2597785" cy="20116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Tm="2000">
        <p159:morph option="byObject"/>
      </p:transition>
    </mc:Choice>
    <mc:Fallback>
      <p:transition spd="slow" advTm="2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244975" y="2661920"/>
            <a:ext cx="4685665" cy="9772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indent="-228600" algn="just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1600" dirty="0">
                <a:uFillTx/>
                <a:latin typeface="阿里巴巴普惠体 2.0 45 Light" panose="00020600040101010101" charset="-122"/>
                <a:ea typeface="阿里巴巴普惠体 2.0 45 Light" panose="00020600040101010101" charset="-122"/>
                <a:sym typeface="+mn-ea"/>
              </a:rPr>
              <a:t>等到地震结束后，为了防止较大的余震发生，应该立即进行有秩序地疏散，到安全的地方去躲避余震。</a:t>
            </a:r>
            <a:endParaRPr lang="zh-CN" altLang="en-US" sz="1600" dirty="0">
              <a:uFillTx/>
              <a:latin typeface="阿里巴巴普惠体 2.0 45 Light" panose="00020600040101010101" charset="-122"/>
              <a:ea typeface="阿里巴巴普惠体 2.0 45 Light" panose="0002060004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383405" y="2171700"/>
            <a:ext cx="2461260" cy="398780"/>
          </a:xfrm>
          <a:prstGeom prst="rect">
            <a:avLst/>
          </a:prstGeom>
          <a:solidFill>
            <a:srgbClr val="BC0807"/>
          </a:solidFill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/>
                </a:solidFill>
                <a:latin typeface="思源宋体 CN" panose="02020700000000000000" charset="-122"/>
                <a:ea typeface="思源宋体 CN" panose="02020700000000000000" charset="-122"/>
                <a:cs typeface="思源宋体 CN" panose="02020700000000000000" charset="-122"/>
                <a:sym typeface="+mn-ea"/>
              </a:rPr>
              <a:t>2、紧急疏散避险</a:t>
            </a:r>
            <a:endParaRPr lang="zh-CN" altLang="en-US" sz="2000">
              <a:solidFill>
                <a:schemeClr val="bg1"/>
              </a:solidFill>
              <a:latin typeface="思源宋体 CN" panose="02020700000000000000" charset="-122"/>
              <a:ea typeface="思源宋体 CN" panose="02020700000000000000" charset="-122"/>
              <a:cs typeface="思源宋体 CN" panose="020207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244975" y="3582670"/>
            <a:ext cx="5590540" cy="534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228600" algn="just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1600" dirty="0">
                <a:uFillTx/>
                <a:latin typeface="阿里巴巴普惠体 2.0 45 Light" panose="00020600040101010101" charset="-122"/>
                <a:ea typeface="阿里巴巴普惠体 2.0 45 Light" panose="00020600040101010101" charset="-122"/>
                <a:sym typeface="+mn-ea"/>
              </a:rPr>
              <a:t>如家长来校接孩子，准许家长到各班班主任处签字接走学生。</a:t>
            </a:r>
            <a:endParaRPr lang="zh-CN" altLang="en-US" sz="1600" dirty="0">
              <a:uFillTx/>
              <a:latin typeface="阿里巴巴普惠体 2.0 45 Light" panose="00020600040101010101" charset="-122"/>
              <a:ea typeface="阿里巴巴普惠体 2.0 45 Light" panose="0002060004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44975" y="4128135"/>
            <a:ext cx="6282055" cy="1420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228600" algn="just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1600" dirty="0">
                <a:uFillTx/>
                <a:latin typeface="阿里巴巴普惠体 2.0 45 Light" panose="00020600040101010101" charset="-122"/>
                <a:ea typeface="阿里巴巴普惠体 2.0 45 Light" panose="00020600040101010101" charset="-122"/>
                <a:sym typeface="+mn-ea"/>
              </a:rPr>
              <a:t>要有顺序地疏散，每班成两路纵队，学生分前后门走，各排一队，教师可根据班级人数进行安排，离门最近的学生把门固定住，以免门被关上，影响逃生时间。等所有同学都撤离了，他们才跟在队伍最后。</a:t>
            </a:r>
            <a:endParaRPr lang="zh-CN" altLang="en-US" sz="1600" dirty="0">
              <a:uFillTx/>
              <a:latin typeface="阿里巴巴普惠体 2.0 45 Light" panose="00020600040101010101" charset="-122"/>
              <a:ea typeface="阿里巴巴普惠体 2.0 45 Light" panose="00020600040101010101" charset="-122"/>
              <a:sym typeface="+mn-ea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 cstate="email"/>
          <a:srcRect/>
          <a:stretch>
            <a:fillRect/>
          </a:stretch>
        </p:blipFill>
        <p:spPr>
          <a:xfrm>
            <a:off x="0" y="2263775"/>
            <a:ext cx="5356860" cy="41471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Tm="2000">
        <p159:morph option="byObject"/>
      </p:transition>
    </mc:Choice>
    <mc:Fallback>
      <p:transition spd="slow" advTm="2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11"/>
          <p:cNvSpPr txBox="1"/>
          <p:nvPr/>
        </p:nvSpPr>
        <p:spPr>
          <a:xfrm>
            <a:off x="1940560" y="2351405"/>
            <a:ext cx="8310880" cy="13874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dist">
              <a:buClrTx/>
              <a:buSzTx/>
              <a:buFontTx/>
            </a:pPr>
            <a:r>
              <a:rPr lang="zh-CN" altLang="en-US" sz="10000" dirty="0">
                <a:solidFill>
                  <a:srgbClr val="BC0807"/>
                </a:solidFill>
                <a:latin typeface="印品粗朗体" panose="02000000000000000000" pitchFamily="2" charset="-122"/>
                <a:ea typeface="印品粗朗体" panose="02000000000000000000" pitchFamily="2" charset="-122"/>
                <a:cs typeface="OPPOSans R" panose="00020600040101010101" pitchFamily="18" charset="-122"/>
                <a:sym typeface="OPPOSans R" panose="00020600040101010101" pitchFamily="18" charset="-122"/>
              </a:rPr>
              <a:t>紧急应变预案</a:t>
            </a:r>
            <a:endParaRPr lang="zh-CN" altLang="en-US" sz="10000" dirty="0">
              <a:solidFill>
                <a:srgbClr val="BC0807"/>
              </a:solidFill>
              <a:latin typeface="印品粗朗体" panose="02000000000000000000" pitchFamily="2" charset="-122"/>
              <a:ea typeface="印品粗朗体" panose="02000000000000000000" pitchFamily="2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36" name="111"/>
          <p:cNvSpPr/>
          <p:nvPr/>
        </p:nvSpPr>
        <p:spPr bwMode="auto">
          <a:xfrm>
            <a:off x="5480685" y="757555"/>
            <a:ext cx="1230630" cy="1227455"/>
          </a:xfrm>
          <a:prstGeom prst="ellipse">
            <a:avLst/>
          </a:prstGeom>
          <a:solidFill>
            <a:srgbClr val="BC0807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4400" dirty="0">
                <a:solidFill>
                  <a:schemeClr val="bg1"/>
                </a:solidFill>
                <a:latin typeface="印品粗朗体" panose="02000000000000000000" pitchFamily="2" charset="-122"/>
                <a:ea typeface="印品粗朗体" panose="02000000000000000000" pitchFamily="2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endParaRPr lang="en-US" altLang="zh-CN" sz="4400" dirty="0">
              <a:solidFill>
                <a:schemeClr val="bg1"/>
              </a:solidFill>
              <a:latin typeface="印品粗朗体" panose="02000000000000000000" pitchFamily="2" charset="-122"/>
              <a:ea typeface="印品粗朗体" panose="02000000000000000000" pitchFamily="2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2" name="11"/>
          <p:cNvSpPr txBox="1"/>
          <p:nvPr/>
        </p:nvSpPr>
        <p:spPr>
          <a:xfrm>
            <a:off x="3908425" y="3982085"/>
            <a:ext cx="43751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rgbClr val="BC0807"/>
                </a:solidFill>
                <a:latin typeface="阿里巴巴普惠体 2.0 55 Regular" panose="00020600040101010101" charset="-122"/>
                <a:ea typeface="阿里巴巴普惠体 2.0 55 Regular" panose="00020600040101010101" charset="-122"/>
                <a:cs typeface="阿里巴巴普惠体 2.0 55 Regular" panose="00020600040101010101" charset="-122"/>
                <a:sym typeface="OPPOSans R" panose="00020600040101010101" pitchFamily="18" charset="-122"/>
              </a:rPr>
              <a:t>2026年5月12日全国防灾减灾日</a:t>
            </a:r>
            <a:endParaRPr lang="en-US" altLang="zh-CN" sz="2000" dirty="0">
              <a:solidFill>
                <a:srgbClr val="BC0807"/>
              </a:solidFill>
              <a:latin typeface="阿里巴巴普惠体 2.0 55 Regular" panose="00020600040101010101" charset="-122"/>
              <a:ea typeface="阿里巴巴普惠体 2.0 55 Regular" panose="00020600040101010101" charset="-122"/>
              <a:cs typeface="阿里巴巴普惠体 2.0 55 Regular" panose="00020600040101010101" charset="-122"/>
              <a:sym typeface="OPPOSans R" panose="00020600040101010101" pitchFamily="18" charset="-122"/>
            </a:endParaRPr>
          </a:p>
        </p:txBody>
      </p:sp>
      <p:sp>
        <p:nvSpPr>
          <p:cNvPr id="3" name="11"/>
          <p:cNvSpPr/>
          <p:nvPr/>
        </p:nvSpPr>
        <p:spPr bwMode="auto">
          <a:xfrm>
            <a:off x="5504180" y="791845"/>
            <a:ext cx="1230630" cy="1227455"/>
          </a:xfrm>
          <a:prstGeom prst="ellipse">
            <a:avLst/>
          </a:prstGeom>
          <a:noFill/>
          <a:ln>
            <a:solidFill>
              <a:srgbClr val="BC080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BC0807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algn="ctr"/>
            <a:endParaRPr lang="en-US" altLang="zh-CN" sz="3600" dirty="0">
              <a:solidFill>
                <a:schemeClr val="bg1"/>
              </a:solidFill>
              <a:latin typeface="印品粗朗体" panose="02000000000000000000" pitchFamily="2" charset="-122"/>
              <a:ea typeface="印品粗朗体" panose="02000000000000000000" pitchFamily="2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Tm="2000">
        <p159:morph option="byObject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 noGrp="1"/>
          </p:cNvSpPr>
          <p:nvPr>
            <p:ph type="title" idx="4294967295"/>
          </p:nvPr>
        </p:nvSpPr>
        <p:spPr>
          <a:xfrm>
            <a:off x="1612265" y="1971040"/>
            <a:ext cx="2966085" cy="440690"/>
          </a:xfrm>
          <a:noFill/>
        </p:spPr>
        <p:txBody>
          <a:bodyPr vert="horz" wrap="square" lIns="91440" tIns="45720" rIns="91440" bIns="45720" rtlCol="0" anchor="t"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bg1"/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lvl="0" algn="just">
              <a:buClrTx/>
              <a:buSzTx/>
              <a:buFont typeface="Arial" panose="020B0604020202020204" pitchFamily="34" charset="0"/>
            </a:pPr>
            <a:r>
              <a:rPr lang="en-US" altLang="zh-CN" sz="2400" b="0" spc="0" dirty="0">
                <a:solidFill>
                  <a:srgbClr val="BC0807"/>
                </a:solidFill>
                <a:latin typeface="思源宋体 CN" panose="02020700000000000000" charset="-122"/>
                <a:ea typeface="思源宋体 CN" panose="02020700000000000000" charset="-122"/>
                <a:cs typeface="OPPOSans R" panose="00020600040101010101" pitchFamily="18" charset="-122"/>
                <a:sym typeface="+mn-ea"/>
              </a:rPr>
              <a:t>临震应急行动</a:t>
            </a:r>
            <a:endParaRPr lang="en-US" altLang="zh-CN" sz="2400" b="0" spc="0" dirty="0">
              <a:solidFill>
                <a:srgbClr val="BC0807"/>
              </a:solidFill>
              <a:latin typeface="思源宋体 CN" panose="02020700000000000000" charset="-122"/>
              <a:ea typeface="思源宋体 CN" panose="02020700000000000000" charset="-122"/>
              <a:cs typeface="OPPOSans R" panose="00020600040101010101" pitchFamily="18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12265" y="2457450"/>
            <a:ext cx="8902700" cy="3192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indent="-228600" algn="just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1600" dirty="0">
                <a:uFillTx/>
                <a:latin typeface="阿里巴巴普惠体 2.0 45 Light" panose="00020600040101010101" charset="-122"/>
                <a:ea typeface="阿里巴巴普惠体 2.0 45 Light" panose="00020600040101010101" charset="-122"/>
                <a:sym typeface="+mn-ea"/>
              </a:rPr>
              <a:t>1、接到上级地震、临震预(警)报后，领导小组立即进入临战状态，依法发布有关消息和警报，全面组织各项抗震工作。各组随时准备执行防震救灾任务。</a:t>
            </a:r>
            <a:endParaRPr lang="zh-CN" altLang="en-US" sz="1600" dirty="0">
              <a:uFillTx/>
              <a:latin typeface="阿里巴巴普惠体 2.0 45 Light" panose="00020600040101010101" charset="-122"/>
              <a:ea typeface="阿里巴巴普惠体 2.0 45 Light" panose="00020600040101010101" charset="-122"/>
              <a:sym typeface="+mn-ea"/>
            </a:endParaRPr>
          </a:p>
          <a:p>
            <a:pPr lvl="0" indent="-228600" algn="just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1600" dirty="0">
                <a:uFillTx/>
                <a:latin typeface="阿里巴巴普惠体 2.0 45 Light" panose="00020600040101010101" charset="-122"/>
                <a:ea typeface="阿里巴巴普惠体 2.0 45 Light" panose="00020600040101010101" charset="-122"/>
                <a:sym typeface="+mn-ea"/>
              </a:rPr>
              <a:t>2、组织有关人员对所属建筑进行全面检查，封堵，关闭危险场所，停止各项教室内大型活动。</a:t>
            </a:r>
            <a:endParaRPr lang="zh-CN" altLang="en-US" sz="1600" dirty="0">
              <a:uFillTx/>
              <a:latin typeface="阿里巴巴普惠体 2.0 45 Light" panose="00020600040101010101" charset="-122"/>
              <a:ea typeface="阿里巴巴普惠体 2.0 45 Light" panose="00020600040101010101" charset="-122"/>
              <a:sym typeface="+mn-ea"/>
            </a:endParaRPr>
          </a:p>
          <a:p>
            <a:pPr lvl="0" indent="-228600" algn="just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1600" dirty="0">
                <a:uFillTx/>
                <a:latin typeface="阿里巴巴普惠体 2.0 45 Light" panose="00020600040101010101" charset="-122"/>
                <a:ea typeface="阿里巴巴普惠体 2.0 45 Light" panose="00020600040101010101" charset="-122"/>
                <a:sym typeface="+mn-ea"/>
              </a:rPr>
              <a:t>3、加强对易燃易爆物品的管理，加强对食堂、门卫室等场所的防护，保证防震减灾工作顺利进行。</a:t>
            </a:r>
            <a:endParaRPr lang="zh-CN" altLang="en-US" sz="1600" dirty="0">
              <a:uFillTx/>
              <a:latin typeface="阿里巴巴普惠体 2.0 45 Light" panose="00020600040101010101" charset="-122"/>
              <a:ea typeface="阿里巴巴普惠体 2.0 45 Light" panose="00020600040101010101" charset="-122"/>
              <a:sym typeface="+mn-ea"/>
            </a:endParaRPr>
          </a:p>
          <a:p>
            <a:pPr lvl="0" indent="-228600" algn="just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1600" dirty="0">
                <a:uFillTx/>
                <a:latin typeface="阿里巴巴普惠体 2.0 45 Light" panose="00020600040101010101" charset="-122"/>
                <a:ea typeface="阿里巴巴普惠体 2.0 45 Light" panose="00020600040101010101" charset="-122"/>
                <a:sym typeface="+mn-ea"/>
              </a:rPr>
              <a:t>4、加强对师生宣传教育，做好师生、学生家长思想稳定工作。</a:t>
            </a:r>
            <a:endParaRPr lang="zh-CN" altLang="en-US" sz="1600" dirty="0">
              <a:uFillTx/>
              <a:latin typeface="阿里巴巴普惠体 2.0 45 Light" panose="00020600040101010101" charset="-122"/>
              <a:ea typeface="阿里巴巴普惠体 2.0 45 Light" panose="00020600040101010101" charset="-122"/>
              <a:sym typeface="+mn-ea"/>
            </a:endParaRPr>
          </a:p>
          <a:p>
            <a:pPr lvl="0" indent="-228600" algn="just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1600" dirty="0">
                <a:uFillTx/>
                <a:latin typeface="阿里巴巴普惠体 2.0 45 Light" panose="00020600040101010101" charset="-122"/>
                <a:ea typeface="阿里巴巴普惠体 2.0 45 Light" panose="00020600040101010101" charset="-122"/>
                <a:sym typeface="+mn-ea"/>
              </a:rPr>
              <a:t>5、加强各类值班值勤，保持通信畅通，时掌握各种情况，全力维护正常的教学工作和生活秩序。</a:t>
            </a:r>
            <a:endParaRPr lang="zh-CN" altLang="en-US" sz="1600" dirty="0">
              <a:uFillTx/>
              <a:latin typeface="阿里巴巴普惠体 2.0 45 Light" panose="00020600040101010101" charset="-122"/>
              <a:ea typeface="阿里巴巴普惠体 2.0 45 Light" panose="00020600040101010101" charset="-122"/>
              <a:sym typeface="+mn-ea"/>
            </a:endParaRPr>
          </a:p>
          <a:p>
            <a:pPr lvl="0" indent="-228600" algn="just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1600" dirty="0">
                <a:uFillTx/>
                <a:latin typeface="阿里巴巴普惠体 2.0 45 Light" panose="00020600040101010101" charset="-122"/>
                <a:ea typeface="阿里巴巴普惠体 2.0 45 Light" panose="00020600040101010101" charset="-122"/>
                <a:sym typeface="+mn-ea"/>
              </a:rPr>
              <a:t>6、各项物资准备。</a:t>
            </a:r>
            <a:endParaRPr lang="zh-CN" altLang="en-US" sz="1600" dirty="0">
              <a:uFillTx/>
              <a:latin typeface="阿里巴巴普惠体 2.0 45 Light" panose="00020600040101010101" charset="-122"/>
              <a:ea typeface="阿里巴巴普惠体 2.0 45 Light" panose="00020600040101010101" charset="-122"/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3576955" y="2204720"/>
            <a:ext cx="6800215" cy="0"/>
          </a:xfrm>
          <a:prstGeom prst="line">
            <a:avLst/>
          </a:prstGeom>
          <a:ln>
            <a:solidFill>
              <a:srgbClr val="BC08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Tm="2000">
        <p159:morph option="byObject"/>
      </p:transition>
    </mc:Choice>
    <mc:Fallback>
      <p:transition spd="slow" advTm="2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 noGrp="1"/>
          </p:cNvSpPr>
          <p:nvPr>
            <p:ph type="title" idx="4294967295"/>
          </p:nvPr>
        </p:nvSpPr>
        <p:spPr>
          <a:xfrm>
            <a:off x="554355" y="1729105"/>
            <a:ext cx="2195830" cy="572770"/>
          </a:xfrm>
          <a:noFill/>
        </p:spPr>
        <p:txBody>
          <a:bodyPr vert="horz" wrap="square" lIns="91440" tIns="45720" rIns="91440" bIns="45720" rtlCol="0" anchor="t"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bg1"/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lvl="0" algn="just">
              <a:buClrTx/>
              <a:buSzTx/>
              <a:buFont typeface="Arial" panose="020B0604020202020204" pitchFamily="34" charset="0"/>
            </a:pPr>
            <a:r>
              <a:rPr lang="en-US" altLang="zh-CN" sz="2400" b="0" spc="0" dirty="0">
                <a:solidFill>
                  <a:srgbClr val="BC0807"/>
                </a:solidFill>
                <a:latin typeface="思源宋体 CN" panose="02020700000000000000" charset="-122"/>
                <a:ea typeface="思源宋体 CN" panose="02020700000000000000" charset="-122"/>
                <a:cs typeface="OPPOSans R" panose="00020600040101010101" pitchFamily="18" charset="-122"/>
                <a:sym typeface="+mn-ea"/>
              </a:rPr>
              <a:t>震后应急行动</a:t>
            </a:r>
            <a:endParaRPr lang="en-US" altLang="zh-CN" sz="2400" b="0" spc="0" dirty="0">
              <a:solidFill>
                <a:srgbClr val="BC0807"/>
              </a:solidFill>
              <a:latin typeface="思源宋体 CN" panose="02020700000000000000" charset="-122"/>
              <a:ea typeface="思源宋体 CN" panose="02020700000000000000" charset="-122"/>
              <a:cs typeface="OPPOSans R" panose="00020600040101010101" pitchFamily="18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41020" y="2176145"/>
            <a:ext cx="11331575" cy="38131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indent="-228600" algn="just" fontAlgn="auto">
              <a:lnSpc>
                <a:spcPct val="16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1600" dirty="0">
                <a:uFillTx/>
                <a:latin typeface="阿里巴巴普惠体 2.0 45 Light" panose="00020600040101010101" charset="-122"/>
                <a:ea typeface="阿里巴巴普惠体 2.0 45 Light" panose="00020600040101010101" charset="-122"/>
                <a:sym typeface="+mn-ea"/>
              </a:rPr>
              <a:t>1、无论是否有预报、警报，当发生破坏性地震后，学校防震应急领导小组成员立即赶赴学校，其他在校防震应急领导小组成员必须在震后5分钟内在本校操场集合待命。</a:t>
            </a:r>
            <a:endParaRPr lang="zh-CN" altLang="en-US" sz="1600" dirty="0">
              <a:uFillTx/>
              <a:latin typeface="阿里巴巴普惠体 2.0 45 Light" panose="00020600040101010101" charset="-122"/>
              <a:ea typeface="阿里巴巴普惠体 2.0 45 Light" panose="00020600040101010101" charset="-122"/>
              <a:sym typeface="+mn-ea"/>
            </a:endParaRPr>
          </a:p>
          <a:p>
            <a:pPr lvl="0" indent="-228600" algn="just" fontAlgn="auto">
              <a:lnSpc>
                <a:spcPct val="16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1600" dirty="0">
                <a:uFillTx/>
                <a:latin typeface="阿里巴巴普惠体 2.0 45 Light" panose="00020600040101010101" charset="-122"/>
                <a:ea typeface="阿里巴巴普惠体 2.0 45 Light" panose="00020600040101010101" charset="-122"/>
                <a:sym typeface="+mn-ea"/>
              </a:rPr>
              <a:t>2、各防震应急领导小组成员在校长统一组织指挥下，迅速组织人员参加本校抢险救灾。</a:t>
            </a:r>
            <a:endParaRPr lang="zh-CN" altLang="en-US" sz="1600" dirty="0">
              <a:uFillTx/>
              <a:latin typeface="阿里巴巴普惠体 2.0 45 Light" panose="00020600040101010101" charset="-122"/>
              <a:ea typeface="阿里巴巴普惠体 2.0 45 Light" panose="00020600040101010101" charset="-122"/>
              <a:sym typeface="+mn-ea"/>
            </a:endParaRPr>
          </a:p>
          <a:p>
            <a:pPr lvl="0" indent="-228600" algn="just" fontAlgn="auto">
              <a:lnSpc>
                <a:spcPct val="16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1600" dirty="0">
                <a:uFillTx/>
                <a:latin typeface="阿里巴巴普惠体 2.0 45 Light" panose="00020600040101010101" charset="-122"/>
                <a:ea typeface="阿里巴巴普惠体 2.0 45 Light" panose="00020600040101010101" charset="-122"/>
                <a:sym typeface="+mn-ea"/>
              </a:rPr>
              <a:t>1）迅速发出紧急警报，组织仍滞留在各种建筑物内的所有人员撤离。</a:t>
            </a:r>
            <a:endParaRPr lang="zh-CN" altLang="en-US" sz="1600" dirty="0">
              <a:uFillTx/>
              <a:latin typeface="阿里巴巴普惠体 2.0 45 Light" panose="00020600040101010101" charset="-122"/>
              <a:ea typeface="阿里巴巴普惠体 2.0 45 Light" panose="00020600040101010101" charset="-122"/>
              <a:sym typeface="+mn-ea"/>
            </a:endParaRPr>
          </a:p>
          <a:p>
            <a:pPr lvl="0" indent="-228600" algn="just" fontAlgn="auto">
              <a:lnSpc>
                <a:spcPct val="16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1600" dirty="0">
                <a:uFillTx/>
                <a:latin typeface="阿里巴巴普惠体 2.0 45 Light" panose="00020600040101010101" charset="-122"/>
                <a:ea typeface="阿里巴巴普惠体 2.0 45 Light" panose="00020600040101010101" charset="-122"/>
                <a:sym typeface="+mn-ea"/>
              </a:rPr>
              <a:t>2）迅速关闭、切断输电、供水系统(应急照明系统除外)和各种明火，防止震后滋生其它灾害。</a:t>
            </a:r>
            <a:endParaRPr lang="zh-CN" altLang="en-US" sz="1600" dirty="0">
              <a:uFillTx/>
              <a:latin typeface="阿里巴巴普惠体 2.0 45 Light" panose="00020600040101010101" charset="-122"/>
              <a:ea typeface="阿里巴巴普惠体 2.0 45 Light" panose="00020600040101010101" charset="-122"/>
              <a:sym typeface="+mn-ea"/>
            </a:endParaRPr>
          </a:p>
          <a:p>
            <a:pPr lvl="0" indent="-228600" algn="just" fontAlgn="auto">
              <a:lnSpc>
                <a:spcPct val="16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1600" dirty="0">
                <a:uFillTx/>
                <a:latin typeface="阿里巴巴普惠体 2.0 45 Light" panose="00020600040101010101" charset="-122"/>
                <a:ea typeface="阿里巴巴普惠体 2.0 45 Light" panose="00020600040101010101" charset="-122"/>
                <a:sym typeface="+mn-ea"/>
              </a:rPr>
              <a:t>3）迅速开展以抢救人员为主要内容的现场救护工作，及时将受伤人员转移到附近救护站抢救。</a:t>
            </a:r>
            <a:endParaRPr lang="zh-CN" altLang="en-US" sz="1600" dirty="0">
              <a:uFillTx/>
              <a:latin typeface="阿里巴巴普惠体 2.0 45 Light" panose="00020600040101010101" charset="-122"/>
              <a:ea typeface="阿里巴巴普惠体 2.0 45 Light" panose="00020600040101010101" charset="-122"/>
              <a:sym typeface="+mn-ea"/>
            </a:endParaRPr>
          </a:p>
          <a:p>
            <a:pPr lvl="0" indent="-228600" algn="just" fontAlgn="auto">
              <a:lnSpc>
                <a:spcPct val="16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1600" dirty="0">
                <a:uFillTx/>
                <a:latin typeface="阿里巴巴普惠体 2.0 45 Light" panose="00020600040101010101" charset="-122"/>
                <a:ea typeface="阿里巴巴普惠体 2.0 45 Light" panose="00020600040101010101" charset="-122"/>
                <a:sym typeface="+mn-ea"/>
              </a:rPr>
              <a:t>4）加强对重要设备、重要物品的救护和保护，加强校园24小时行政值班值勤和巡逻，防止各类犯罪活动。</a:t>
            </a:r>
            <a:endParaRPr lang="zh-CN" altLang="en-US" sz="1600" dirty="0">
              <a:uFillTx/>
              <a:latin typeface="阿里巴巴普惠体 2.0 45 Light" panose="00020600040101010101" charset="-122"/>
              <a:ea typeface="阿里巴巴普惠体 2.0 45 Light" panose="00020600040101010101" charset="-122"/>
              <a:sym typeface="+mn-ea"/>
            </a:endParaRPr>
          </a:p>
          <a:p>
            <a:pPr lvl="0" indent="-228600" algn="just" fontAlgn="auto">
              <a:lnSpc>
                <a:spcPct val="16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1600" dirty="0">
                <a:uFillTx/>
                <a:latin typeface="阿里巴巴普惠体 2.0 45 Light" panose="00020600040101010101" charset="-122"/>
                <a:ea typeface="阿里巴巴普惠体 2.0 45 Light" panose="00020600040101010101" charset="-122"/>
                <a:sym typeface="+mn-ea"/>
              </a:rPr>
              <a:t>2、积极协助政府做好广大师生的思想宣传教育工作，消除恐慌心理，稳定人心，迅速恢复正常秩序，全力维护社会安全稳定。</a:t>
            </a:r>
            <a:endParaRPr lang="zh-CN" altLang="en-US" sz="1600" dirty="0">
              <a:uFillTx/>
              <a:latin typeface="阿里巴巴普惠体 2.0 45 Light" panose="00020600040101010101" charset="-122"/>
              <a:ea typeface="阿里巴巴普惠体 2.0 45 Light" panose="00020600040101010101" charset="-122"/>
              <a:sym typeface="+mn-ea"/>
            </a:endParaRPr>
          </a:p>
          <a:p>
            <a:pPr lvl="0" indent="-228600" algn="just" fontAlgn="auto">
              <a:lnSpc>
                <a:spcPct val="16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1600" dirty="0">
                <a:uFillTx/>
                <a:latin typeface="阿里巴巴普惠体 2.0 45 Light" panose="00020600040101010101" charset="-122"/>
                <a:ea typeface="阿里巴巴普惠体 2.0 45 Light" panose="00020600040101010101" charset="-122"/>
                <a:sym typeface="+mn-ea"/>
              </a:rPr>
              <a:t>3、迅速了解和掌握本校受灾情况，及时汇总向上级汇报。</a:t>
            </a:r>
            <a:endParaRPr lang="zh-CN" altLang="en-US" sz="1600" dirty="0">
              <a:uFillTx/>
              <a:latin typeface="阿里巴巴普惠体 2.0 45 Light" panose="00020600040101010101" charset="-122"/>
              <a:ea typeface="阿里巴巴普惠体 2.0 45 Light" panose="00020600040101010101" charset="-122"/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2515870" y="1969770"/>
            <a:ext cx="9216000" cy="0"/>
          </a:xfrm>
          <a:prstGeom prst="line">
            <a:avLst/>
          </a:prstGeom>
          <a:ln>
            <a:solidFill>
              <a:srgbClr val="BC08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 descr="51miz-E1175262-C026FAB7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8145145" y="2680335"/>
            <a:ext cx="3971290" cy="28047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Tm="2000">
        <p159:morph option="byObject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1"/>
          <p:cNvSpPr txBox="1"/>
          <p:nvPr/>
        </p:nvSpPr>
        <p:spPr>
          <a:xfrm>
            <a:off x="1940560" y="2351405"/>
            <a:ext cx="8310880" cy="13874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dist">
              <a:buClrTx/>
              <a:buSzTx/>
              <a:buFontTx/>
            </a:pPr>
            <a:r>
              <a:rPr lang="zh-CN" altLang="en-US" sz="10000" dirty="0">
                <a:solidFill>
                  <a:srgbClr val="BC0807"/>
                </a:solidFill>
                <a:latin typeface="印品粗朗体" panose="02000000000000000000" pitchFamily="2" charset="-122"/>
                <a:ea typeface="印品粗朗体" panose="02000000000000000000" pitchFamily="2" charset="-122"/>
                <a:cs typeface="OPPOSans R" panose="00020600040101010101" pitchFamily="18" charset="-122"/>
                <a:sym typeface="OPPOSans R" panose="00020600040101010101" pitchFamily="18" charset="-122"/>
              </a:rPr>
              <a:t>防震演练总结</a:t>
            </a:r>
            <a:endParaRPr lang="zh-CN" altLang="en-US" sz="10000" dirty="0">
              <a:solidFill>
                <a:srgbClr val="BC0807"/>
              </a:solidFill>
              <a:latin typeface="印品粗朗体" panose="02000000000000000000" pitchFamily="2" charset="-122"/>
              <a:ea typeface="印品粗朗体" panose="02000000000000000000" pitchFamily="2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36" name="11"/>
          <p:cNvSpPr/>
          <p:nvPr/>
        </p:nvSpPr>
        <p:spPr bwMode="auto">
          <a:xfrm>
            <a:off x="5480685" y="757555"/>
            <a:ext cx="1230630" cy="1227455"/>
          </a:xfrm>
          <a:prstGeom prst="ellipse">
            <a:avLst/>
          </a:prstGeom>
          <a:solidFill>
            <a:srgbClr val="BC0807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印品粗朗体" panose="02000000000000000000" pitchFamily="2" charset="-122"/>
                <a:ea typeface="印品粗朗体" panose="02000000000000000000" pitchFamily="2" charset="-122"/>
                <a:cs typeface="OPPOSans R" panose="00020600040101010101" pitchFamily="18" charset="-122"/>
                <a:sym typeface="OPPOSans R" panose="00020600040101010101" pitchFamily="18" charset="-122"/>
              </a:rPr>
              <a:t>4</a:t>
            </a:r>
            <a:endParaRPr lang="en-US" altLang="zh-CN" sz="4400" dirty="0">
              <a:solidFill>
                <a:schemeClr val="bg1"/>
              </a:solidFill>
              <a:latin typeface="印品粗朗体" panose="02000000000000000000" pitchFamily="2" charset="-122"/>
              <a:ea typeface="印品粗朗体" panose="02000000000000000000" pitchFamily="2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2" name="11"/>
          <p:cNvSpPr txBox="1"/>
          <p:nvPr/>
        </p:nvSpPr>
        <p:spPr>
          <a:xfrm>
            <a:off x="3908425" y="3982085"/>
            <a:ext cx="43751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rgbClr val="BC0807"/>
                </a:solidFill>
                <a:latin typeface="阿里巴巴普惠体 2.0 55 Regular" panose="00020600040101010101" charset="-122"/>
                <a:ea typeface="阿里巴巴普惠体 2.0 55 Regular" panose="00020600040101010101" charset="-122"/>
                <a:cs typeface="阿里巴巴普惠体 2.0 55 Regular" panose="00020600040101010101" charset="-122"/>
                <a:sym typeface="OPPOSans R" panose="00020600040101010101" pitchFamily="18" charset="-122"/>
              </a:rPr>
              <a:t>2026年5月12日全国防灾减灾日</a:t>
            </a:r>
            <a:endParaRPr lang="en-US" altLang="zh-CN" sz="2000" dirty="0">
              <a:solidFill>
                <a:srgbClr val="BC0807"/>
              </a:solidFill>
              <a:latin typeface="阿里巴巴普惠体 2.0 55 Regular" panose="00020600040101010101" charset="-122"/>
              <a:ea typeface="阿里巴巴普惠体 2.0 55 Regular" panose="00020600040101010101" charset="-122"/>
              <a:cs typeface="阿里巴巴普惠体 2.0 55 Regular" panose="00020600040101010101" charset="-122"/>
              <a:sym typeface="OPPOSans R" panose="00020600040101010101" pitchFamily="18" charset="-122"/>
            </a:endParaRPr>
          </a:p>
        </p:txBody>
      </p:sp>
      <p:sp>
        <p:nvSpPr>
          <p:cNvPr id="3" name="11"/>
          <p:cNvSpPr/>
          <p:nvPr/>
        </p:nvSpPr>
        <p:spPr bwMode="auto">
          <a:xfrm>
            <a:off x="5504180" y="791845"/>
            <a:ext cx="1230630" cy="1227455"/>
          </a:xfrm>
          <a:prstGeom prst="ellipse">
            <a:avLst/>
          </a:prstGeom>
          <a:noFill/>
          <a:ln>
            <a:solidFill>
              <a:srgbClr val="BC080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BC0807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algn="ctr"/>
            <a:endParaRPr lang="en-US" altLang="zh-CN" sz="4400" dirty="0">
              <a:solidFill>
                <a:schemeClr val="bg1"/>
              </a:solidFill>
              <a:latin typeface="印品粗朗体" panose="02000000000000000000" pitchFamily="2" charset="-122"/>
              <a:ea typeface="印品粗朗体" panose="02000000000000000000" pitchFamily="2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Tm="2000">
        <p159:morph option="byObject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1482090" y="2032000"/>
            <a:ext cx="10197465" cy="3683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bg1"/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lvl="0" algn="just">
              <a:buClrTx/>
              <a:buSzTx/>
              <a:buFont typeface="Arial" panose="020B0604020202020204" pitchFamily="34" charset="0"/>
            </a:pPr>
            <a:r>
              <a:rPr lang="en-US" altLang="zh-CN" sz="2000" b="0" spc="0" dirty="0">
                <a:solidFill>
                  <a:srgbClr val="BC0807"/>
                </a:solidFill>
                <a:latin typeface="思源宋体 CN" panose="02020700000000000000" charset="-122"/>
                <a:ea typeface="思源宋体 CN" panose="02020700000000000000" charset="-122"/>
                <a:cs typeface="OPPOSans R" panose="00020600040101010101" pitchFamily="18" charset="-122"/>
                <a:sym typeface="+mn-ea"/>
              </a:rPr>
              <a:t>一、全体项目员工的安全意识有所提高，对防震安全常识有了进一步了解。</a:t>
            </a:r>
            <a:endParaRPr lang="en-US" altLang="zh-CN" sz="2000" b="0" spc="0" dirty="0">
              <a:solidFill>
                <a:srgbClr val="BC0807"/>
              </a:solidFill>
              <a:latin typeface="思源宋体 CN" panose="02020700000000000000" charset="-122"/>
              <a:ea typeface="思源宋体 CN" panose="02020700000000000000" charset="-122"/>
              <a:cs typeface="OPPOSans R" panose="00020600040101010101" pitchFamily="18" charset="-122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482090" y="2377440"/>
            <a:ext cx="6499225" cy="918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indent="-228600" algn="just">
              <a:lnSpc>
                <a:spcPct val="16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1600" dirty="0">
                <a:uFillTx/>
                <a:latin typeface="阿里巴巴普惠体 2.0 45 Light" panose="00020600040101010101" charset="-122"/>
                <a:ea typeface="阿里巴巴普惠体 2.0 45 Light" panose="00020600040101010101" charset="-122"/>
                <a:sym typeface="+mn-ea"/>
              </a:rPr>
              <a:t>对应对突发事件的应急能力有所提高，演练现场大多数员工能有效组织、迅速对地震事故警报做出反应，对今后应对突发事件有一定的提高。</a:t>
            </a:r>
            <a:endParaRPr lang="zh-CN" altLang="en-US" sz="1600" dirty="0">
              <a:uFillTx/>
              <a:latin typeface="阿里巴巴普惠体 2.0 45 Light" panose="00020600040101010101" charset="-122"/>
              <a:ea typeface="阿里巴巴普惠体 2.0 45 Light" panose="0002060004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82090" y="3531235"/>
            <a:ext cx="4852670" cy="39878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bg1"/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lvl="0" algn="just">
              <a:buClrTx/>
              <a:buSzTx/>
              <a:buFont typeface="Arial" panose="020B0604020202020204" pitchFamily="34" charset="0"/>
            </a:pPr>
            <a:r>
              <a:rPr lang="en-US" altLang="zh-CN" sz="2000" b="0" spc="0" dirty="0">
                <a:solidFill>
                  <a:srgbClr val="BC0807"/>
                </a:solidFill>
                <a:latin typeface="思源宋体 CN" panose="02020700000000000000" charset="-122"/>
                <a:ea typeface="思源宋体 CN" panose="02020700000000000000" charset="-122"/>
                <a:cs typeface="OPPOSans R" panose="00020600040101010101" pitchFamily="18" charset="-122"/>
                <a:sym typeface="+mn-ea"/>
              </a:rPr>
              <a:t>二、师生掌握了一定的防震知识</a:t>
            </a:r>
            <a:endParaRPr lang="en-US" altLang="zh-CN" sz="2000" b="0" spc="0" dirty="0">
              <a:solidFill>
                <a:srgbClr val="BC0807"/>
              </a:solidFill>
              <a:latin typeface="思源宋体 CN" panose="02020700000000000000" charset="-122"/>
              <a:ea typeface="思源宋体 CN" panose="02020700000000000000" charset="-122"/>
              <a:cs typeface="OPPOSans R" panose="00020600040101010101" pitchFamily="18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82090" y="3959860"/>
            <a:ext cx="8992870" cy="13315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indent="-228600" algn="just">
              <a:lnSpc>
                <a:spcPct val="16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1600" dirty="0">
                <a:uFillTx/>
                <a:latin typeface="阿里巴巴普惠体 2.0 45 Light" panose="00020600040101010101" charset="-122"/>
                <a:ea typeface="阿里巴巴普惠体 2.0 45 Light" panose="00020600040101010101" charset="-122"/>
                <a:sym typeface="+mn-ea"/>
              </a:rPr>
              <a:t>演练前我部组织了防震知识培训，使现场人员掌握一定的防震知识，增强员工在紧急情况下的应变能力，自我防护能力，学习了有关防震减灾知识，并掌握地震逃生技能及注意事项等。</a:t>
            </a:r>
            <a:endParaRPr lang="zh-CN" altLang="en-US" sz="1600" dirty="0">
              <a:uFillTx/>
              <a:latin typeface="阿里巴巴普惠体 2.0 45 Light" panose="00020600040101010101" charset="-122"/>
              <a:ea typeface="阿里巴巴普惠体 2.0 45 Light" panose="00020600040101010101" charset="-122"/>
              <a:sym typeface="+mn-ea"/>
            </a:endParaRPr>
          </a:p>
          <a:p>
            <a:pPr lvl="0" indent="-228600" algn="just">
              <a:lnSpc>
                <a:spcPct val="16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1600" dirty="0">
                <a:uFillTx/>
                <a:latin typeface="阿里巴巴普惠体 2.0 45 Light" panose="00020600040101010101" charset="-122"/>
                <a:ea typeface="阿里巴巴普惠体 2.0 45 Light" panose="00020600040101010101" charset="-122"/>
                <a:sym typeface="+mn-ea"/>
              </a:rPr>
              <a:t>应急领导小组的组织能力、指挥能力和应急应变能力也得到了锻炼。基本上达到了防火演练的目的。</a:t>
            </a:r>
            <a:endParaRPr lang="zh-CN" altLang="en-US" sz="1600" dirty="0">
              <a:uFillTx/>
              <a:latin typeface="阿里巴巴普惠体 2.0 45 Light" panose="00020600040101010101" charset="-122"/>
              <a:ea typeface="阿里巴巴普惠体 2.0 45 Light" panose="00020600040101010101" charset="-122"/>
              <a:sym typeface="+mn-ea"/>
            </a:endParaRPr>
          </a:p>
        </p:txBody>
      </p:sp>
      <p:pic>
        <p:nvPicPr>
          <p:cNvPr id="6" name="图片 5" descr="51miz-E1173166-FDC4EC8C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7981315" y="2598420"/>
            <a:ext cx="1320165" cy="1331595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Tm="2000">
        <p159:morph option="byObject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3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 noGrp="1"/>
          </p:cNvSpPr>
          <p:nvPr>
            <p:ph type="title" idx="4294967295"/>
          </p:nvPr>
        </p:nvSpPr>
        <p:spPr>
          <a:xfrm>
            <a:off x="1689100" y="2589530"/>
            <a:ext cx="2298065" cy="460375"/>
          </a:xfrm>
          <a:solidFill>
            <a:srgbClr val="BC0807"/>
          </a:solidFill>
        </p:spPr>
        <p:txBody>
          <a:bodyPr wrap="square" rtlCol="0">
            <a:spAutoFit/>
          </a:bodyPr>
          <a:lstStyle/>
          <a:p>
            <a:pPr lvl="0" algn="dist">
              <a:buClrTx/>
              <a:buSzTx/>
              <a:buFontTx/>
            </a:pPr>
            <a:r>
              <a:rPr lang="zh-CN" altLang="en-US" sz="2400" b="0" spc="0">
                <a:latin typeface="思源宋体 CN" panose="02020700000000000000" charset="-122"/>
                <a:ea typeface="思源宋体 CN" panose="02020700000000000000" charset="-122"/>
                <a:cs typeface="思源宋体 CN" panose="02020700000000000000" charset="-122"/>
                <a:sym typeface="+mn-ea"/>
              </a:rPr>
              <a:t>后续工作安排</a:t>
            </a:r>
            <a:endParaRPr lang="zh-CN" altLang="en-US" sz="2400" b="0" spc="0">
              <a:latin typeface="思源宋体 CN" panose="02020700000000000000" charset="-122"/>
              <a:ea typeface="思源宋体 CN" panose="02020700000000000000" charset="-122"/>
              <a:cs typeface="思源宋体 CN" panose="020207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538605" y="3108325"/>
            <a:ext cx="6442710" cy="108585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lvl="0" indent="-228600" algn="just">
              <a:lnSpc>
                <a:spcPct val="16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1600" dirty="0">
                <a:uFillTx/>
                <a:latin typeface="阿里巴巴普惠体 2.0 45 Light" panose="00020600040101010101" charset="-122"/>
                <a:ea typeface="阿里巴巴普惠体 2.0 45 Light" panose="00020600040101010101" charset="-122"/>
                <a:sym typeface="+mn-ea"/>
              </a:rPr>
              <a:t>老师和各级管理人员都必须密切配合处理突发事件，一旦接到处理突发事件的指令后，在确保自身安全的情况下要义不容辞的快速执行。</a:t>
            </a:r>
            <a:endParaRPr lang="zh-CN" altLang="en-US" sz="1600" dirty="0">
              <a:uFillTx/>
              <a:latin typeface="阿里巴巴普惠体 2.0 45 Light" panose="00020600040101010101" charset="-122"/>
              <a:ea typeface="阿里巴巴普惠体 2.0 45 Light" panose="0002060004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38605" y="4429760"/>
            <a:ext cx="6096000" cy="918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228600" algn="just">
              <a:lnSpc>
                <a:spcPct val="16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1600" dirty="0">
                <a:uFillTx/>
                <a:latin typeface="阿里巴巴普惠体 2.0 45 Light" panose="00020600040101010101" charset="-122"/>
                <a:ea typeface="阿里巴巴普惠体 2.0 45 Light" panose="00020600040101010101" charset="-122"/>
                <a:sym typeface="+mn-ea"/>
              </a:rPr>
              <a:t>因此在今后的工作和应急活动中对以上的不足之处加以改进，进一步加强应急工作的培训宣传工作。</a:t>
            </a:r>
            <a:endParaRPr lang="zh-CN" altLang="en-US" sz="1600" dirty="0">
              <a:uFillTx/>
              <a:latin typeface="阿里巴巴普惠体 2.0 45 Light" panose="00020600040101010101" charset="-122"/>
              <a:ea typeface="阿里巴巴普惠体 2.0 45 Light" panose="000206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38605" y="3970655"/>
            <a:ext cx="6096000" cy="504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228600" algn="just">
              <a:lnSpc>
                <a:spcPct val="16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1600" dirty="0">
                <a:uFillTx/>
                <a:latin typeface="阿里巴巴普惠体 2.0 45 Light" panose="00020600040101010101" charset="-122"/>
                <a:ea typeface="阿里巴巴普惠体 2.0 45 Light" panose="00020600040101010101" charset="-122"/>
                <a:sym typeface="+mn-ea"/>
              </a:rPr>
              <a:t>我们的学校是一个整体，一个有战斗力和执行力的集体。</a:t>
            </a:r>
            <a:endParaRPr lang="zh-CN" altLang="en-US" sz="1600" dirty="0">
              <a:uFillTx/>
              <a:latin typeface="阿里巴巴普惠体 2.0 45 Light" panose="00020600040101010101" charset="-122"/>
              <a:ea typeface="阿里巴巴普惠体 2.0 45 Light" panose="00020600040101010101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380490" y="2308860"/>
            <a:ext cx="6707505" cy="3187065"/>
          </a:xfrm>
          <a:prstGeom prst="roundRect">
            <a:avLst>
              <a:gd name="adj" fmla="val 3504"/>
            </a:avLst>
          </a:prstGeom>
          <a:noFill/>
          <a:ln>
            <a:solidFill>
              <a:srgbClr val="BC080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P-10220922-10210298-3840x2555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8216900" y="2308860"/>
            <a:ext cx="2651125" cy="3186430"/>
          </a:xfrm>
          <a:prstGeom prst="roundRect">
            <a:avLst>
              <a:gd name="adj" fmla="val 6371"/>
            </a:avLst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Tm="2000">
        <p159:morph option="byObject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11"/>
          <p:cNvSpPr txBox="1"/>
          <p:nvPr/>
        </p:nvSpPr>
        <p:spPr>
          <a:xfrm>
            <a:off x="1940560" y="2351405"/>
            <a:ext cx="8310880" cy="13874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dist">
              <a:buClrTx/>
              <a:buSzTx/>
              <a:buFontTx/>
            </a:pPr>
            <a:r>
              <a:rPr lang="zh-CN" altLang="en-US" sz="10000" dirty="0">
                <a:solidFill>
                  <a:srgbClr val="BC0807"/>
                </a:solidFill>
                <a:latin typeface="印品粗朗体" panose="02000000000000000000" pitchFamily="2" charset="-122"/>
                <a:ea typeface="印品粗朗体" panose="02000000000000000000" pitchFamily="2" charset="-122"/>
                <a:cs typeface="OPPOSans R" panose="00020600040101010101" pitchFamily="18" charset="-122"/>
                <a:sym typeface="OPPOSans R" panose="00020600040101010101" pitchFamily="18" charset="-122"/>
              </a:rPr>
              <a:t>防震安全知识 </a:t>
            </a:r>
            <a:endParaRPr lang="zh-CN" altLang="en-US" sz="10000" dirty="0">
              <a:solidFill>
                <a:srgbClr val="BC0807"/>
              </a:solidFill>
              <a:latin typeface="印品粗朗体" panose="02000000000000000000" pitchFamily="2" charset="-122"/>
              <a:ea typeface="印品粗朗体" panose="02000000000000000000" pitchFamily="2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36" name="1"/>
          <p:cNvSpPr/>
          <p:nvPr/>
        </p:nvSpPr>
        <p:spPr bwMode="auto">
          <a:xfrm>
            <a:off x="5480685" y="757555"/>
            <a:ext cx="1230630" cy="1227455"/>
          </a:xfrm>
          <a:prstGeom prst="ellipse">
            <a:avLst/>
          </a:prstGeom>
          <a:solidFill>
            <a:srgbClr val="BC0807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4400" dirty="0">
                <a:solidFill>
                  <a:schemeClr val="bg1"/>
                </a:solidFill>
                <a:latin typeface="印品粗朗体" panose="02000000000000000000" pitchFamily="2" charset="-122"/>
                <a:ea typeface="印品粗朗体" panose="02000000000000000000" pitchFamily="2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endParaRPr lang="en-US" altLang="zh-CN" sz="4400" dirty="0">
              <a:solidFill>
                <a:schemeClr val="bg1"/>
              </a:solidFill>
              <a:latin typeface="印品粗朗体" panose="02000000000000000000" pitchFamily="2" charset="-122"/>
              <a:ea typeface="印品粗朗体" panose="02000000000000000000" pitchFamily="2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2" name="11"/>
          <p:cNvSpPr txBox="1"/>
          <p:nvPr/>
        </p:nvSpPr>
        <p:spPr>
          <a:xfrm>
            <a:off x="3908425" y="3982085"/>
            <a:ext cx="43751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rgbClr val="BC0807"/>
                </a:solidFill>
                <a:latin typeface="阿里巴巴普惠体 2.0 55 Regular" panose="00020600040101010101" charset="-122"/>
                <a:ea typeface="阿里巴巴普惠体 2.0 55 Regular" panose="00020600040101010101" charset="-122"/>
                <a:cs typeface="阿里巴巴普惠体 2.0 55 Regular" panose="00020600040101010101" charset="-122"/>
                <a:sym typeface="OPPOSans R" panose="00020600040101010101" pitchFamily="18" charset="-122"/>
              </a:rPr>
              <a:t>2026年5月12日全国防灾减灾日</a:t>
            </a:r>
            <a:endParaRPr lang="en-US" altLang="zh-CN" sz="2000" dirty="0">
              <a:solidFill>
                <a:srgbClr val="BC0807"/>
              </a:solidFill>
              <a:latin typeface="阿里巴巴普惠体 2.0 55 Regular" panose="00020600040101010101" charset="-122"/>
              <a:ea typeface="阿里巴巴普惠体 2.0 55 Regular" panose="00020600040101010101" charset="-122"/>
              <a:cs typeface="阿里巴巴普惠体 2.0 55 Regular" panose="00020600040101010101" charset="-122"/>
              <a:sym typeface="OPPOSans R" panose="00020600040101010101" pitchFamily="18" charset="-122"/>
            </a:endParaRPr>
          </a:p>
        </p:txBody>
      </p:sp>
      <p:sp>
        <p:nvSpPr>
          <p:cNvPr id="3" name="11"/>
          <p:cNvSpPr/>
          <p:nvPr/>
        </p:nvSpPr>
        <p:spPr bwMode="auto">
          <a:xfrm>
            <a:off x="5504180" y="791845"/>
            <a:ext cx="1230630" cy="1227455"/>
          </a:xfrm>
          <a:prstGeom prst="ellipse">
            <a:avLst/>
          </a:prstGeom>
          <a:noFill/>
          <a:ln>
            <a:solidFill>
              <a:srgbClr val="BC080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BC0807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algn="ctr"/>
            <a:endParaRPr lang="en-US" altLang="zh-CN" sz="3600" dirty="0">
              <a:solidFill>
                <a:schemeClr val="bg1"/>
              </a:solidFill>
              <a:latin typeface="印品粗朗体" panose="02000000000000000000" pitchFamily="2" charset="-122"/>
              <a:ea typeface="印品粗朗体" panose="02000000000000000000" pitchFamily="2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Tm="2000">
        <p159:morph option="byObject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"/>
          <p:cNvSpPr txBox="1"/>
          <p:nvPr/>
        </p:nvSpPr>
        <p:spPr>
          <a:xfrm>
            <a:off x="4894580" y="1913583"/>
            <a:ext cx="181521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Arial" panose="020B0604020202020204" pitchFamily="34" charset="0"/>
              <a:buNone/>
            </a:pPr>
            <a:r>
              <a:rPr lang="en-US" altLang="zh-CN" sz="2000" dirty="0">
                <a:solidFill>
                  <a:srgbClr val="BC0807"/>
                </a:solidFill>
                <a:latin typeface="思源宋体 CN" panose="02020700000000000000" charset="-122"/>
                <a:ea typeface="思源宋体 CN" panose="02020700000000000000" charset="-122"/>
                <a:cs typeface="OPPOSans R" panose="00020600040101010101" pitchFamily="18" charset="-122"/>
                <a:sym typeface="未来荧黑 Normal" panose="020B0400000000000000" pitchFamily="34" charset="-122"/>
              </a:rPr>
              <a:t>— 01</a:t>
            </a:r>
            <a:endParaRPr lang="en-US" altLang="zh-CN" sz="2000" dirty="0">
              <a:solidFill>
                <a:srgbClr val="BC0807"/>
              </a:solidFill>
              <a:latin typeface="思源宋体 CN" panose="02020700000000000000" charset="-122"/>
              <a:ea typeface="思源宋体 CN" panose="02020700000000000000" charset="-122"/>
              <a:cs typeface="OPPOSans R" panose="00020600040101010101" pitchFamily="18" charset="-122"/>
              <a:sym typeface="未来荧黑 Normal" panose="020B0400000000000000" pitchFamily="34" charset="-122"/>
            </a:endParaRPr>
          </a:p>
        </p:txBody>
      </p:sp>
      <p:sp>
        <p:nvSpPr>
          <p:cNvPr id="14" name="1"/>
          <p:cNvSpPr txBox="1"/>
          <p:nvPr/>
        </p:nvSpPr>
        <p:spPr>
          <a:xfrm>
            <a:off x="4860290" y="2336800"/>
            <a:ext cx="45923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zh-CN" altLang="en-US" sz="1600" spc="150" dirty="0">
                <a:solidFill>
                  <a:schemeClr val="tx1"/>
                </a:solidFill>
                <a:uFillTx/>
                <a:latin typeface="阿里巴巴普惠体 2.0 45 Light" panose="00020600040101010101" charset="-122"/>
                <a:ea typeface="阿里巴巴普惠体 2.0 45 Light" panose="00020600040101010101" charset="-122"/>
                <a:sym typeface="+mn-ea"/>
              </a:rPr>
              <a:t>千万不要躲在桌子、床铺下，而要以比桌、床高度更低的姿势，躲在桌子床铺的旁边。</a:t>
            </a:r>
            <a:endParaRPr lang="zh-CN" altLang="en-US" sz="1600" spc="150" dirty="0">
              <a:solidFill>
                <a:schemeClr val="tx1"/>
              </a:solidFill>
              <a:uFillTx/>
              <a:latin typeface="阿里巴巴普惠体 2.0 45 Light" panose="00020600040101010101" charset="-122"/>
              <a:ea typeface="阿里巴巴普惠体 2.0 45 Light" panose="00020600040101010101" charset="-122"/>
              <a:cs typeface="OPPOSans R" panose="00020600040101010101" pitchFamily="18" charset="-122"/>
              <a:sym typeface="+mn-ea"/>
            </a:endParaRPr>
          </a:p>
        </p:txBody>
      </p:sp>
      <p:sp>
        <p:nvSpPr>
          <p:cNvPr id="2" name="11"/>
          <p:cNvSpPr txBox="1"/>
          <p:nvPr/>
        </p:nvSpPr>
        <p:spPr>
          <a:xfrm>
            <a:off x="4894580" y="3288993"/>
            <a:ext cx="181521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Arial" panose="020B0604020202020204" pitchFamily="34" charset="0"/>
              <a:buNone/>
            </a:pPr>
            <a:r>
              <a:rPr lang="en-US" altLang="zh-CN" sz="2000" dirty="0">
                <a:solidFill>
                  <a:srgbClr val="BC0807"/>
                </a:solidFill>
                <a:latin typeface="思源宋体 CN" panose="02020700000000000000" charset="-122"/>
                <a:ea typeface="思源宋体 CN" panose="02020700000000000000" charset="-122"/>
                <a:cs typeface="OPPOSans R" panose="00020600040101010101" pitchFamily="18" charset="-122"/>
                <a:sym typeface="未来荧黑 Normal" panose="020B0400000000000000" pitchFamily="34" charset="-122"/>
              </a:rPr>
              <a:t>— 02</a:t>
            </a:r>
            <a:endParaRPr lang="en-US" altLang="zh-CN" sz="2000" dirty="0">
              <a:solidFill>
                <a:srgbClr val="BC0807"/>
              </a:solidFill>
              <a:latin typeface="思源宋体 CN" panose="02020700000000000000" charset="-122"/>
              <a:ea typeface="思源宋体 CN" panose="02020700000000000000" charset="-122"/>
              <a:cs typeface="OPPOSans R" panose="00020600040101010101" pitchFamily="18" charset="-122"/>
              <a:sym typeface="未来荧黑 Normal" panose="020B0400000000000000" pitchFamily="34" charset="-122"/>
            </a:endParaRPr>
          </a:p>
        </p:txBody>
      </p:sp>
      <p:sp>
        <p:nvSpPr>
          <p:cNvPr id="3" name="11"/>
          <p:cNvSpPr txBox="1"/>
          <p:nvPr/>
        </p:nvSpPr>
        <p:spPr>
          <a:xfrm>
            <a:off x="4860290" y="3712210"/>
            <a:ext cx="65893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zh-CN" altLang="en-US" sz="1600" spc="150" dirty="0">
                <a:solidFill>
                  <a:schemeClr val="tx1"/>
                </a:solidFill>
                <a:uFillTx/>
                <a:latin typeface="阿里巴巴普惠体 2.0 45 Light" panose="00020600040101010101" charset="-122"/>
                <a:ea typeface="阿里巴巴普惠体 2.0 45 Light" panose="00020600040101010101" charset="-122"/>
                <a:sym typeface="+mn-ea"/>
              </a:rPr>
              <a:t>强烈地震发生时，如果你正在停车场，千万不要留在车内，以免垮下来的天花板压扁汽车，造成伤害；应该以卧姿躲在车旁。</a:t>
            </a:r>
            <a:endParaRPr lang="zh-CN" altLang="en-US" sz="1600" spc="150" dirty="0">
              <a:solidFill>
                <a:schemeClr val="tx1"/>
              </a:solidFill>
              <a:uFillTx/>
              <a:latin typeface="阿里巴巴普惠体 2.0 45 Light" panose="00020600040101010101" charset="-122"/>
              <a:ea typeface="阿里巴巴普惠体 2.0 45 Light" panose="00020600040101010101" charset="-122"/>
              <a:sym typeface="+mn-ea"/>
            </a:endParaRPr>
          </a:p>
        </p:txBody>
      </p:sp>
      <p:sp>
        <p:nvSpPr>
          <p:cNvPr id="4" name="11"/>
          <p:cNvSpPr txBox="1"/>
          <p:nvPr/>
        </p:nvSpPr>
        <p:spPr>
          <a:xfrm>
            <a:off x="4894580" y="4675833"/>
            <a:ext cx="181521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Arial" panose="020B0604020202020204" pitchFamily="34" charset="0"/>
              <a:buNone/>
            </a:pPr>
            <a:r>
              <a:rPr lang="en-US" altLang="zh-CN" sz="2000" dirty="0">
                <a:solidFill>
                  <a:srgbClr val="BC0807"/>
                </a:solidFill>
                <a:latin typeface="思源宋体 CN" panose="02020700000000000000" charset="-122"/>
                <a:ea typeface="思源宋体 CN" panose="02020700000000000000" charset="-122"/>
                <a:cs typeface="OPPOSans R" panose="00020600040101010101" pitchFamily="18" charset="-122"/>
                <a:sym typeface="未来荧黑 Normal" panose="020B0400000000000000" pitchFamily="34" charset="-122"/>
              </a:rPr>
              <a:t>— 03</a:t>
            </a:r>
            <a:endParaRPr lang="en-US" altLang="zh-CN" sz="2000" dirty="0">
              <a:solidFill>
                <a:srgbClr val="BC0807"/>
              </a:solidFill>
              <a:latin typeface="思源宋体 CN" panose="02020700000000000000" charset="-122"/>
              <a:ea typeface="思源宋体 CN" panose="02020700000000000000" charset="-122"/>
              <a:cs typeface="OPPOSans R" panose="00020600040101010101" pitchFamily="18" charset="-122"/>
              <a:sym typeface="未来荧黑 Normal" panose="020B0400000000000000" pitchFamily="34" charset="-122"/>
            </a:endParaRPr>
          </a:p>
        </p:txBody>
      </p:sp>
      <p:sp>
        <p:nvSpPr>
          <p:cNvPr id="5" name="11"/>
          <p:cNvSpPr txBox="1"/>
          <p:nvPr/>
        </p:nvSpPr>
        <p:spPr>
          <a:xfrm>
            <a:off x="4860290" y="5099050"/>
            <a:ext cx="67036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zh-CN" altLang="en-US" sz="1600" spc="150" dirty="0">
                <a:solidFill>
                  <a:schemeClr val="tx1"/>
                </a:solidFill>
                <a:uFillTx/>
                <a:latin typeface="阿里巴巴普惠体 2.0 45 Light" panose="00020600040101010101" charset="-122"/>
                <a:ea typeface="阿里巴巴普惠体 2.0 45 Light" panose="00020600040101010101" charset="-122"/>
                <a:sym typeface="+mn-ea"/>
              </a:rPr>
              <a:t>学校，商店，影剧院等人群聚集的场所如遇到地震，最忌慌乱，应立即躲在课桌，椅子或坚固物品下面，待地震过后再有序地撤离。</a:t>
            </a:r>
            <a:endParaRPr lang="zh-CN" altLang="en-US" sz="1600" spc="150" dirty="0">
              <a:solidFill>
                <a:schemeClr val="tx1"/>
              </a:solidFill>
              <a:uFillTx/>
              <a:latin typeface="阿里巴巴普惠体 2.0 45 Light" panose="00020600040101010101" charset="-122"/>
              <a:ea typeface="阿里巴巴普惠体 2.0 45 Light" panose="00020600040101010101" charset="-122"/>
              <a:sym typeface="+mn-ea"/>
            </a:endParaRPr>
          </a:p>
        </p:txBody>
      </p:sp>
      <p:sp>
        <p:nvSpPr>
          <p:cNvPr id="82946" name="Rectangle 2"/>
          <p:cNvSpPr txBox="1">
            <a:spLocks noGrp="1" noChangeArrowheads="1"/>
          </p:cNvSpPr>
          <p:nvPr>
            <p:custDataLst>
              <p:tags r:id="rId1"/>
            </p:custDataLst>
          </p:nvPr>
        </p:nvSpPr>
        <p:spPr>
          <a:xfrm>
            <a:off x="859790" y="1858645"/>
            <a:ext cx="4049395" cy="460375"/>
          </a:xfrm>
          <a:noFill/>
        </p:spPr>
        <p:txBody>
          <a:bodyPr wrap="square" rtlCol="0">
            <a:sp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bg1"/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lvl="0" algn="dist">
              <a:buClrTx/>
              <a:buSzTx/>
              <a:buFont typeface="Arial" panose="020B0604020202020204" pitchFamily="34" charset="0"/>
            </a:pPr>
            <a:r>
              <a:rPr lang="en-US" altLang="zh-CN" sz="2400" b="0" spc="0" dirty="0">
                <a:solidFill>
                  <a:srgbClr val="BC0807"/>
                </a:solidFill>
                <a:latin typeface="思源宋体 CN" panose="02020700000000000000" charset="-122"/>
                <a:ea typeface="思源宋体 CN" panose="02020700000000000000" charset="-122"/>
                <a:cs typeface="OPPOSans R" panose="00020600040101010101" pitchFamily="18" charset="-122"/>
                <a:sym typeface="+mn-ea"/>
              </a:rPr>
              <a:t>地震来时，应该躲在哪里？ </a:t>
            </a:r>
            <a:endParaRPr lang="en-US" altLang="zh-CN" sz="2400" b="0" spc="0" dirty="0">
              <a:solidFill>
                <a:srgbClr val="BC0807"/>
              </a:solidFill>
              <a:latin typeface="思源宋体 CN" panose="02020700000000000000" charset="-122"/>
              <a:ea typeface="思源宋体 CN" panose="02020700000000000000" charset="-122"/>
              <a:cs typeface="OPPOSans R" panose="00020600040101010101" pitchFamily="18" charset="-122"/>
              <a:sym typeface="+mn-ea"/>
            </a:endParaRPr>
          </a:p>
        </p:txBody>
      </p:sp>
      <p:pic>
        <p:nvPicPr>
          <p:cNvPr id="6" name="图片 5" descr="P-10227018-10214543-1920x1920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0110" y="2607945"/>
            <a:ext cx="3825240" cy="382524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Tm="2000">
        <p159:morph option="byObject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" grpId="0"/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1"/>
          <p:cNvSpPr txBox="1"/>
          <p:nvPr/>
        </p:nvSpPr>
        <p:spPr>
          <a:xfrm>
            <a:off x="1169670" y="1985338"/>
            <a:ext cx="181521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Arial" panose="020B0604020202020204" pitchFamily="34" charset="0"/>
              <a:buNone/>
            </a:pPr>
            <a:r>
              <a:rPr lang="en-US" altLang="zh-CN" sz="2000" dirty="0">
                <a:solidFill>
                  <a:srgbClr val="BC0807"/>
                </a:solidFill>
                <a:latin typeface="思源宋体 CN" panose="02020700000000000000" charset="-122"/>
                <a:ea typeface="思源宋体 CN" panose="02020700000000000000" charset="-122"/>
                <a:cs typeface="OPPOSans R" panose="00020600040101010101" pitchFamily="18" charset="-122"/>
                <a:sym typeface="未来荧黑 Normal" panose="020B0400000000000000" pitchFamily="34" charset="-122"/>
              </a:rPr>
              <a:t>— 04</a:t>
            </a:r>
            <a:endParaRPr lang="en-US" altLang="zh-CN" sz="2000" dirty="0">
              <a:solidFill>
                <a:srgbClr val="BC0807"/>
              </a:solidFill>
              <a:latin typeface="思源宋体 CN" panose="02020700000000000000" charset="-122"/>
              <a:ea typeface="思源宋体 CN" panose="02020700000000000000" charset="-122"/>
              <a:cs typeface="OPPOSans R" panose="00020600040101010101" pitchFamily="18" charset="-122"/>
              <a:sym typeface="未来荧黑 Normal" panose="020B0400000000000000" pitchFamily="34" charset="-122"/>
            </a:endParaRPr>
          </a:p>
        </p:txBody>
      </p:sp>
      <p:sp>
        <p:nvSpPr>
          <p:cNvPr id="3" name="11"/>
          <p:cNvSpPr txBox="1"/>
          <p:nvPr/>
        </p:nvSpPr>
        <p:spPr>
          <a:xfrm>
            <a:off x="1135380" y="2408555"/>
            <a:ext cx="35756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zh-CN" altLang="en-US" sz="1600" spc="150" dirty="0">
                <a:solidFill>
                  <a:schemeClr val="tx1"/>
                </a:solidFill>
                <a:uFillTx/>
                <a:latin typeface="阿里巴巴普惠体 2.0 45 Light" panose="00020600040101010101" charset="-122"/>
                <a:ea typeface="阿里巴巴普惠体 2.0 45 Light" panose="00020600040101010101" charset="-122"/>
                <a:sym typeface="+mn-ea"/>
              </a:rPr>
              <a:t>震时就近躲避，震后迅速撤离到安全地方，是应急避震较好的办法。</a:t>
            </a:r>
            <a:endParaRPr lang="zh-CN" altLang="en-US" sz="1600" spc="150" dirty="0">
              <a:solidFill>
                <a:schemeClr val="tx1"/>
              </a:solidFill>
              <a:uFillTx/>
              <a:latin typeface="阿里巴巴普惠体 2.0 45 Light" panose="00020600040101010101" charset="-122"/>
              <a:ea typeface="阿里巴巴普惠体 2.0 45 Light" panose="00020600040101010101" charset="-122"/>
              <a:sym typeface="+mn-ea"/>
            </a:endParaRPr>
          </a:p>
        </p:txBody>
      </p:sp>
      <p:sp>
        <p:nvSpPr>
          <p:cNvPr id="4" name="11"/>
          <p:cNvSpPr txBox="1"/>
          <p:nvPr/>
        </p:nvSpPr>
        <p:spPr>
          <a:xfrm>
            <a:off x="4745355" y="1985338"/>
            <a:ext cx="181521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Arial" panose="020B0604020202020204" pitchFamily="34" charset="0"/>
              <a:buNone/>
            </a:pPr>
            <a:r>
              <a:rPr lang="en-US" altLang="zh-CN" sz="2000" dirty="0">
                <a:solidFill>
                  <a:srgbClr val="BC0807"/>
                </a:solidFill>
                <a:latin typeface="思源宋体 CN" panose="02020700000000000000" charset="-122"/>
                <a:ea typeface="思源宋体 CN" panose="02020700000000000000" charset="-122"/>
                <a:cs typeface="OPPOSans R" panose="00020600040101010101" pitchFamily="18" charset="-122"/>
                <a:sym typeface="未来荧黑 Normal" panose="020B0400000000000000" pitchFamily="34" charset="-122"/>
              </a:rPr>
              <a:t>— 05</a:t>
            </a:r>
            <a:endParaRPr lang="en-US" altLang="zh-CN" sz="2000" dirty="0">
              <a:solidFill>
                <a:srgbClr val="BC0807"/>
              </a:solidFill>
              <a:latin typeface="思源宋体 CN" panose="02020700000000000000" charset="-122"/>
              <a:ea typeface="思源宋体 CN" panose="02020700000000000000" charset="-122"/>
              <a:cs typeface="OPPOSans R" panose="00020600040101010101" pitchFamily="18" charset="-122"/>
              <a:sym typeface="未来荧黑 Normal" panose="020B0400000000000000" pitchFamily="34" charset="-122"/>
            </a:endParaRPr>
          </a:p>
        </p:txBody>
      </p:sp>
      <p:sp>
        <p:nvSpPr>
          <p:cNvPr id="5" name="11"/>
          <p:cNvSpPr txBox="1"/>
          <p:nvPr/>
        </p:nvSpPr>
        <p:spPr>
          <a:xfrm>
            <a:off x="4711065" y="2408555"/>
            <a:ext cx="65424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zh-CN" altLang="en-US" sz="1600" spc="150" dirty="0">
                <a:solidFill>
                  <a:schemeClr val="tx1"/>
                </a:solidFill>
                <a:uFillTx/>
                <a:latin typeface="阿里巴巴普惠体 2.0 45 Light" panose="00020600040101010101" charset="-122"/>
                <a:ea typeface="阿里巴巴普惠体 2.0 45 Light" panose="00020600040101010101" charset="-122"/>
                <a:sym typeface="+mn-ea"/>
              </a:rPr>
              <a:t>避震应选择室内结实、能掩护身体的物体下（旁）、易于形成三角空间的地方，开间小、有支撑的地方，室处开阔、安全的地方。 </a:t>
            </a:r>
            <a:endParaRPr lang="zh-CN" altLang="en-US" sz="1600" spc="150" dirty="0">
              <a:solidFill>
                <a:schemeClr val="tx1"/>
              </a:solidFill>
              <a:uFillTx/>
              <a:latin typeface="阿里巴巴普惠体 2.0 45 Light" panose="00020600040101010101" charset="-122"/>
              <a:ea typeface="阿里巴巴普惠体 2.0 45 Light" panose="00020600040101010101" charset="-122"/>
              <a:sym typeface="+mn-ea"/>
            </a:endParaRPr>
          </a:p>
        </p:txBody>
      </p:sp>
      <p:sp>
        <p:nvSpPr>
          <p:cNvPr id="7" name="11"/>
          <p:cNvSpPr txBox="1"/>
          <p:nvPr/>
        </p:nvSpPr>
        <p:spPr>
          <a:xfrm>
            <a:off x="1169670" y="3449320"/>
            <a:ext cx="34321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Arial" panose="020B0604020202020204" pitchFamily="34" charset="0"/>
              <a:buNone/>
            </a:pPr>
            <a:r>
              <a:rPr lang="en-US" altLang="zh-CN" sz="2000" dirty="0">
                <a:solidFill>
                  <a:srgbClr val="BC0807"/>
                </a:solidFill>
                <a:latin typeface="思源宋体 CN" panose="02020700000000000000" charset="-122"/>
                <a:ea typeface="思源宋体 CN" panose="02020700000000000000" charset="-122"/>
                <a:cs typeface="OPPOSans R" panose="00020600040101010101" pitchFamily="18" charset="-122"/>
                <a:sym typeface="未来荧黑 Normal" panose="020B0400000000000000" pitchFamily="34" charset="-122"/>
              </a:rPr>
              <a:t>— 身体应采取的姿势： </a:t>
            </a:r>
            <a:endParaRPr lang="en-US" altLang="zh-CN" sz="2000" dirty="0">
              <a:solidFill>
                <a:srgbClr val="BC0807"/>
              </a:solidFill>
              <a:latin typeface="思源宋体 CN" panose="02020700000000000000" charset="-122"/>
              <a:ea typeface="思源宋体 CN" panose="02020700000000000000" charset="-122"/>
              <a:cs typeface="OPPOSans R" panose="00020600040101010101" pitchFamily="18" charset="-122"/>
              <a:sym typeface="未来荧黑 Normal" panose="020B0400000000000000" pitchFamily="34" charset="-122"/>
            </a:endParaRPr>
          </a:p>
        </p:txBody>
      </p:sp>
      <p:sp>
        <p:nvSpPr>
          <p:cNvPr id="8" name="1"/>
          <p:cNvSpPr txBox="1"/>
          <p:nvPr/>
        </p:nvSpPr>
        <p:spPr>
          <a:xfrm>
            <a:off x="1135380" y="3872230"/>
            <a:ext cx="8851265" cy="16744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 algn="l" fontAlgn="auto">
              <a:lnSpc>
                <a:spcPct val="16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600" spc="150" dirty="0">
                <a:solidFill>
                  <a:schemeClr val="tx1"/>
                </a:solidFill>
                <a:uFillTx/>
                <a:latin typeface="阿里巴巴普惠体 2.0 45 Light" panose="00020600040101010101" charset="-122"/>
                <a:ea typeface="阿里巴巴普惠体 2.0 45 Light" panose="00020600040101010101" charset="-122"/>
                <a:sym typeface="+mn-ea"/>
              </a:rPr>
              <a:t>伏而待定，蹲下或坐下，尽量蜷曲身体，降低身体重心。 </a:t>
            </a:r>
            <a:br>
              <a:rPr lang="zh-CN" altLang="en-US" sz="1600" spc="150" dirty="0">
                <a:solidFill>
                  <a:schemeClr val="tx1"/>
                </a:solidFill>
                <a:uFillTx/>
                <a:latin typeface="阿里巴巴普惠体 2.0 45 Light" panose="00020600040101010101" charset="-122"/>
                <a:ea typeface="阿里巴巴普惠体 2.0 45 Light" panose="00020600040101010101" charset="-122"/>
                <a:sym typeface="+mn-ea"/>
              </a:rPr>
            </a:br>
            <a:r>
              <a:rPr lang="zh-CN" altLang="en-US" sz="1600" spc="150" dirty="0">
                <a:solidFill>
                  <a:schemeClr val="tx1"/>
                </a:solidFill>
                <a:uFillTx/>
                <a:latin typeface="阿里巴巴普惠体 2.0 45 Light" panose="00020600040101010101" charset="-122"/>
                <a:ea typeface="阿里巴巴普惠体 2.0 45 Light" panose="00020600040101010101" charset="-122"/>
                <a:sym typeface="+mn-ea"/>
              </a:rPr>
              <a:t>抓住桌腿等牢固的物体。 </a:t>
            </a:r>
            <a:br>
              <a:rPr lang="zh-CN" altLang="en-US" sz="1600" spc="150" dirty="0">
                <a:solidFill>
                  <a:schemeClr val="tx1"/>
                </a:solidFill>
                <a:uFillTx/>
                <a:latin typeface="阿里巴巴普惠体 2.0 45 Light" panose="00020600040101010101" charset="-122"/>
                <a:ea typeface="阿里巴巴普惠体 2.0 45 Light" panose="00020600040101010101" charset="-122"/>
                <a:sym typeface="+mn-ea"/>
              </a:rPr>
            </a:br>
            <a:r>
              <a:rPr lang="zh-CN" altLang="en-US" sz="1600" spc="150" dirty="0">
                <a:solidFill>
                  <a:schemeClr val="tx1"/>
                </a:solidFill>
                <a:uFillTx/>
                <a:latin typeface="阿里巴巴普惠体 2.0 45 Light" panose="00020600040101010101" charset="-122"/>
                <a:ea typeface="阿里巴巴普惠体 2.0 45 Light" panose="00020600040101010101" charset="-122"/>
                <a:sym typeface="+mn-ea"/>
              </a:rPr>
              <a:t>保护头颈、眼睛，掩住口鼻。 </a:t>
            </a:r>
            <a:br>
              <a:rPr lang="zh-CN" altLang="en-US" sz="1600" spc="150" dirty="0">
                <a:solidFill>
                  <a:schemeClr val="tx1"/>
                </a:solidFill>
                <a:uFillTx/>
                <a:latin typeface="阿里巴巴普惠体 2.0 45 Light" panose="00020600040101010101" charset="-122"/>
                <a:ea typeface="阿里巴巴普惠体 2.0 45 Light" panose="00020600040101010101" charset="-122"/>
                <a:sym typeface="+mn-ea"/>
              </a:rPr>
            </a:br>
            <a:r>
              <a:rPr lang="zh-CN" altLang="en-US" sz="1600" spc="150" dirty="0">
                <a:solidFill>
                  <a:schemeClr val="tx1"/>
                </a:solidFill>
                <a:uFillTx/>
                <a:latin typeface="阿里巴巴普惠体 2.0 45 Light" panose="00020600040101010101" charset="-122"/>
                <a:ea typeface="阿里巴巴普惠体 2.0 45 Light" panose="00020600040101010101" charset="-122"/>
                <a:sym typeface="+mn-ea"/>
              </a:rPr>
              <a:t>避开人流，不要乱挤乱拥，不要随便点明火，因为空气中可能有易燃易爆气体。 </a:t>
            </a:r>
            <a:endParaRPr lang="zh-CN" altLang="en-US" sz="1600" spc="150" dirty="0">
              <a:solidFill>
                <a:schemeClr val="tx1"/>
              </a:solidFill>
              <a:uFillTx/>
              <a:latin typeface="阿里巴巴普惠体 2.0 45 Light" panose="00020600040101010101" charset="-122"/>
              <a:ea typeface="阿里巴巴普惠体 2.0 45 Light" panose="00020600040101010101" charset="-122"/>
              <a:sym typeface="+mn-ea"/>
            </a:endParaRPr>
          </a:p>
        </p:txBody>
      </p:sp>
      <p:pic>
        <p:nvPicPr>
          <p:cNvPr id="9" name="图片 8" descr="P-10222457-10209609-3840x2880"/>
          <p:cNvPicPr>
            <a:picLocks noChangeAspect="1"/>
          </p:cNvPicPr>
          <p:nvPr/>
        </p:nvPicPr>
        <p:blipFill>
          <a:blip r:embed="rId1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96300" y="3460750"/>
            <a:ext cx="4030345" cy="3022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Tm="2000">
        <p159:morph option="byObject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 txBox="1"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2530475" y="2343150"/>
            <a:ext cx="8455660" cy="1745615"/>
          </a:xfr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0" lvl="0" algn="l">
              <a:lnSpc>
                <a:spcPct val="168000"/>
              </a:lnSpc>
              <a:spcAft>
                <a:spcPts val="0"/>
              </a:spcAft>
              <a:buClrTx/>
              <a:buSzTx/>
              <a:buNone/>
            </a:pPr>
            <a:r>
              <a:rPr lang="zh-CN" altLang="en-US" sz="1600" dirty="0">
                <a:solidFill>
                  <a:schemeClr val="tx1"/>
                </a:solidFill>
                <a:latin typeface="阿里巴巴普惠体 2.0 45 Light" panose="00020600040101010101" charset="-122"/>
                <a:ea typeface="阿里巴巴普惠体 2.0 45 Light" panose="00020600040101010101" charset="-122"/>
                <a:sym typeface="+mn-ea"/>
              </a:rPr>
              <a:t>1、</a:t>
            </a:r>
            <a:r>
              <a:rPr lang="zh-CN" altLang="en-US" sz="1600" spc="0" dirty="0">
                <a:solidFill>
                  <a:schemeClr val="tx1"/>
                </a:solidFill>
                <a:uFillTx/>
                <a:latin typeface="阿里巴巴普惠体 2.0 45 Light" panose="00020600040101010101" charset="-122"/>
                <a:ea typeface="阿里巴巴普惠体 2.0 45 Light" panose="00020600040101010101" charset="-122"/>
                <a:sym typeface="+mn-ea"/>
              </a:rPr>
              <a:t>如果你正在影剧院、体育馆等处遇到地震时，要沉着冷静。</a:t>
            </a:r>
            <a:endParaRPr lang="zh-CN" altLang="en-US" sz="1600" spc="0" dirty="0">
              <a:solidFill>
                <a:schemeClr val="tx1"/>
              </a:solidFill>
              <a:uFillTx/>
              <a:latin typeface="阿里巴巴普惠体 2.0 45 Light" panose="00020600040101010101" charset="-122"/>
              <a:ea typeface="阿里巴巴普惠体 2.0 45 Light" panose="00020600040101010101" charset="-122"/>
              <a:sym typeface="+mn-ea"/>
            </a:endParaRPr>
          </a:p>
          <a:p>
            <a:pPr marL="0" lvl="0" algn="l">
              <a:lnSpc>
                <a:spcPct val="168000"/>
              </a:lnSpc>
              <a:spcAft>
                <a:spcPts val="0"/>
              </a:spcAft>
              <a:buClrTx/>
              <a:buSzTx/>
              <a:buNone/>
            </a:pPr>
            <a:r>
              <a:rPr lang="zh-CN" altLang="en-US" sz="1600" spc="0" dirty="0">
                <a:solidFill>
                  <a:schemeClr val="tx1"/>
                </a:solidFill>
                <a:uFillTx/>
                <a:latin typeface="阿里巴巴普惠体 2.0 45 Light" panose="00020600040101010101" charset="-122"/>
                <a:ea typeface="阿里巴巴普惠体 2.0 45 Light" panose="00020600040101010101" charset="-122"/>
                <a:sym typeface="+mn-ea"/>
              </a:rPr>
              <a:t>特别是当场内断电时，不要乱喊乱叫，更不得乱挤乱拥。</a:t>
            </a:r>
            <a:endParaRPr lang="zh-CN" altLang="en-US" sz="1600" spc="0" dirty="0">
              <a:solidFill>
                <a:schemeClr val="tx1"/>
              </a:solidFill>
              <a:uFillTx/>
              <a:latin typeface="阿里巴巴普惠体 2.0 45 Light" panose="00020600040101010101" charset="-122"/>
              <a:ea typeface="阿里巴巴普惠体 2.0 45 Light" panose="00020600040101010101" charset="-122"/>
              <a:sym typeface="+mn-ea"/>
            </a:endParaRPr>
          </a:p>
          <a:p>
            <a:pPr marL="0" lvl="0" algn="l">
              <a:lnSpc>
                <a:spcPct val="168000"/>
              </a:lnSpc>
              <a:spcAft>
                <a:spcPts val="0"/>
              </a:spcAft>
              <a:buClrTx/>
              <a:buSzTx/>
              <a:buNone/>
            </a:pPr>
            <a:r>
              <a:rPr lang="zh-CN" altLang="en-US" sz="1600" spc="0" dirty="0">
                <a:solidFill>
                  <a:schemeClr val="tx1"/>
                </a:solidFill>
                <a:uFillTx/>
                <a:latin typeface="阿里巴巴普惠体 2.0 45 Light" panose="00020600040101010101" charset="-122"/>
                <a:ea typeface="阿里巴巴普惠体 2.0 45 Light" panose="00020600040101010101" charset="-122"/>
                <a:sym typeface="+mn-ea"/>
              </a:rPr>
              <a:t>应就地蹲下或躲在排椅下，注意避开吊灯、电扇等悬挂物，用皮包等物保护头部，等地震过后，听从工作人员指挥，有组织地撤离。</a:t>
            </a:r>
            <a:endParaRPr lang="zh-CN" altLang="en-US" sz="1600" spc="0" dirty="0">
              <a:solidFill>
                <a:schemeClr val="tx1"/>
              </a:solidFill>
              <a:uFillTx/>
              <a:latin typeface="阿里巴巴普惠体 2.0 45 Light" panose="00020600040101010101" charset="-122"/>
              <a:ea typeface="阿里巴巴普惠体 2.0 45 Light" panose="00020600040101010101" charset="-122"/>
              <a:sym typeface="+mn-ea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55065" y="1837055"/>
            <a:ext cx="3079115" cy="46037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bg1"/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 typeface="Arial" panose="020B0604020202020204" pitchFamily="34" charset="0"/>
            </a:pPr>
            <a:r>
              <a:rPr lang="en-US" altLang="zh-CN" sz="2400" b="0" spc="0" dirty="0">
                <a:solidFill>
                  <a:srgbClr val="BC0807"/>
                </a:solidFill>
                <a:latin typeface="思源宋体 CN" panose="02020700000000000000" charset="-122"/>
                <a:ea typeface="思源宋体 CN" panose="02020700000000000000" charset="-122"/>
                <a:cs typeface="OPPOSans R" panose="00020600040101010101" pitchFamily="18" charset="-122"/>
                <a:sym typeface="+mn-ea"/>
              </a:rPr>
              <a:t>防震知识</a:t>
            </a:r>
            <a:endParaRPr lang="en-US" altLang="zh-CN" sz="2400" b="0" spc="0" dirty="0">
              <a:solidFill>
                <a:srgbClr val="BC0807"/>
              </a:solidFill>
              <a:latin typeface="思源宋体 CN" panose="02020700000000000000" charset="-122"/>
              <a:ea typeface="思源宋体 CN" panose="02020700000000000000" charset="-122"/>
              <a:cs typeface="OPPOSans R" panose="00020600040101010101" pitchFamily="18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2531110" y="4144645"/>
            <a:ext cx="8455025" cy="133159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lvl="0" indent="-228600" algn="l">
              <a:lnSpc>
                <a:spcPct val="16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</a:pPr>
            <a:r>
              <a:rPr lang="zh-CN" altLang="en-US" sz="1600" spc="150" dirty="0">
                <a:uFillTx/>
                <a:latin typeface="阿里巴巴普惠体 2.0 45 Light" panose="00020600040101010101" charset="-122"/>
                <a:ea typeface="阿里巴巴普惠体 2.0 45 Light" panose="00020600040101010101" charset="-122"/>
                <a:sym typeface="+mn-ea"/>
              </a:rPr>
              <a:t>2、地震时，你正在商场、书店、展览馆等处，应选择结实的柜台、商品（如低矮家具等）或柱子边，以及内墙角处就地蹲下。用手或其它东西护头，避开玻璃门窗和玻璃橱窗，也可在通道中蹲下，等待地震平息，有秩序地撤离出去。 </a:t>
            </a:r>
            <a:endParaRPr lang="zh-CN" altLang="en-US" sz="1600" spc="150" dirty="0">
              <a:uFillTx/>
              <a:latin typeface="阿里巴巴普惠体 2.0 45 Light" panose="00020600040101010101" charset="-122"/>
              <a:ea typeface="阿里巴巴普惠体 2.0 45 Light" panose="00020600040101010101" charset="-122"/>
              <a:sym typeface="+mn-ea"/>
            </a:endParaRPr>
          </a:p>
        </p:txBody>
      </p:sp>
      <p:sp>
        <p:nvSpPr>
          <p:cNvPr id="11" name="11"/>
          <p:cNvSpPr/>
          <p:nvPr/>
        </p:nvSpPr>
        <p:spPr>
          <a:xfrm flipH="1">
            <a:off x="1214755" y="2621278"/>
            <a:ext cx="1235710" cy="1235710"/>
          </a:xfrm>
          <a:prstGeom prst="ellipse">
            <a:avLst/>
          </a:prstGeom>
          <a:solidFill>
            <a:srgbClr val="BC0807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30" name="1"/>
          <p:cNvSpPr/>
          <p:nvPr/>
        </p:nvSpPr>
        <p:spPr>
          <a:xfrm>
            <a:off x="1681491" y="3037421"/>
            <a:ext cx="302238" cy="4034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8100"/>
                </a:moveTo>
                <a:cubicBezTo>
                  <a:pt x="21600" y="3713"/>
                  <a:pt x="16875" y="0"/>
                  <a:pt x="10800" y="0"/>
                </a:cubicBezTo>
                <a:cubicBezTo>
                  <a:pt x="4725" y="0"/>
                  <a:pt x="0" y="3713"/>
                  <a:pt x="0" y="8100"/>
                </a:cubicBezTo>
                <a:cubicBezTo>
                  <a:pt x="0" y="11306"/>
                  <a:pt x="2475" y="14175"/>
                  <a:pt x="6300" y="15525"/>
                </a:cubicBezTo>
                <a:cubicBezTo>
                  <a:pt x="6300" y="20250"/>
                  <a:pt x="6300" y="20250"/>
                  <a:pt x="6300" y="20250"/>
                </a:cubicBezTo>
                <a:cubicBezTo>
                  <a:pt x="6300" y="21094"/>
                  <a:pt x="7200" y="21600"/>
                  <a:pt x="8100" y="21600"/>
                </a:cubicBezTo>
                <a:cubicBezTo>
                  <a:pt x="13500" y="21600"/>
                  <a:pt x="13500" y="21600"/>
                  <a:pt x="13500" y="21600"/>
                </a:cubicBezTo>
                <a:cubicBezTo>
                  <a:pt x="14400" y="21600"/>
                  <a:pt x="15300" y="21094"/>
                  <a:pt x="15300" y="20250"/>
                </a:cubicBezTo>
                <a:cubicBezTo>
                  <a:pt x="15300" y="17550"/>
                  <a:pt x="15300" y="17550"/>
                  <a:pt x="15300" y="17550"/>
                </a:cubicBezTo>
                <a:cubicBezTo>
                  <a:pt x="15300" y="17550"/>
                  <a:pt x="15300" y="17550"/>
                  <a:pt x="15300" y="17550"/>
                </a:cubicBezTo>
                <a:cubicBezTo>
                  <a:pt x="15300" y="15525"/>
                  <a:pt x="15300" y="15525"/>
                  <a:pt x="15300" y="15525"/>
                </a:cubicBezTo>
                <a:cubicBezTo>
                  <a:pt x="19125" y="14175"/>
                  <a:pt x="21600" y="11306"/>
                  <a:pt x="21600" y="8100"/>
                </a:cubicBezTo>
                <a:close/>
                <a:moveTo>
                  <a:pt x="13500" y="19575"/>
                </a:moveTo>
                <a:cubicBezTo>
                  <a:pt x="13500" y="19913"/>
                  <a:pt x="13050" y="20250"/>
                  <a:pt x="12600" y="20250"/>
                </a:cubicBezTo>
                <a:cubicBezTo>
                  <a:pt x="9000" y="20250"/>
                  <a:pt x="9000" y="20250"/>
                  <a:pt x="9000" y="20250"/>
                </a:cubicBezTo>
                <a:cubicBezTo>
                  <a:pt x="8550" y="20250"/>
                  <a:pt x="8100" y="19913"/>
                  <a:pt x="8100" y="19575"/>
                </a:cubicBezTo>
                <a:cubicBezTo>
                  <a:pt x="8100" y="18225"/>
                  <a:pt x="8100" y="18225"/>
                  <a:pt x="8100" y="18225"/>
                </a:cubicBezTo>
                <a:cubicBezTo>
                  <a:pt x="8100" y="17888"/>
                  <a:pt x="8550" y="17550"/>
                  <a:pt x="9000" y="17550"/>
                </a:cubicBezTo>
                <a:cubicBezTo>
                  <a:pt x="12600" y="17550"/>
                  <a:pt x="12600" y="17550"/>
                  <a:pt x="12600" y="17550"/>
                </a:cubicBezTo>
                <a:cubicBezTo>
                  <a:pt x="13050" y="17550"/>
                  <a:pt x="13500" y="17888"/>
                  <a:pt x="13500" y="18225"/>
                </a:cubicBezTo>
                <a:cubicBezTo>
                  <a:pt x="13500" y="19575"/>
                  <a:pt x="13500" y="19575"/>
                  <a:pt x="13500" y="19575"/>
                </a:cubicBezTo>
                <a:close/>
                <a:moveTo>
                  <a:pt x="13500" y="14513"/>
                </a:moveTo>
                <a:cubicBezTo>
                  <a:pt x="13500" y="16200"/>
                  <a:pt x="13500" y="16200"/>
                  <a:pt x="13500" y="16200"/>
                </a:cubicBezTo>
                <a:cubicBezTo>
                  <a:pt x="8100" y="16200"/>
                  <a:pt x="8100" y="16200"/>
                  <a:pt x="8100" y="16200"/>
                </a:cubicBezTo>
                <a:cubicBezTo>
                  <a:pt x="8100" y="14513"/>
                  <a:pt x="8100" y="14513"/>
                  <a:pt x="8100" y="14513"/>
                </a:cubicBezTo>
                <a:cubicBezTo>
                  <a:pt x="4500" y="13669"/>
                  <a:pt x="1800" y="11138"/>
                  <a:pt x="1800" y="8100"/>
                </a:cubicBezTo>
                <a:cubicBezTo>
                  <a:pt x="1800" y="4388"/>
                  <a:pt x="5850" y="1350"/>
                  <a:pt x="10800" y="1350"/>
                </a:cubicBezTo>
                <a:cubicBezTo>
                  <a:pt x="15750" y="1350"/>
                  <a:pt x="19800" y="4388"/>
                  <a:pt x="19800" y="8100"/>
                </a:cubicBezTo>
                <a:cubicBezTo>
                  <a:pt x="19800" y="11138"/>
                  <a:pt x="17100" y="13669"/>
                  <a:pt x="13500" y="14513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2860" rIns="22860"/>
          <a:lstStyle/>
          <a:p>
            <a:pPr defTabSz="1219200">
              <a:defRPr sz="4800">
                <a:solidFill>
                  <a:srgbClr val="27282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/>
          </a:p>
        </p:txBody>
      </p:sp>
      <p:sp>
        <p:nvSpPr>
          <p:cNvPr id="14" name="1"/>
          <p:cNvSpPr/>
          <p:nvPr/>
        </p:nvSpPr>
        <p:spPr>
          <a:xfrm flipH="1">
            <a:off x="1214755" y="4240528"/>
            <a:ext cx="1235710" cy="1235710"/>
          </a:xfrm>
          <a:prstGeom prst="ellipse">
            <a:avLst/>
          </a:prstGeom>
          <a:solidFill>
            <a:srgbClr val="BC0807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tx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</a:rPr>
              <a:t>1</a:t>
            </a:r>
            <a:endParaRPr lang="en-US" altLang="zh-CN">
              <a:solidFill>
                <a:schemeClr val="tx1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29" name="11"/>
          <p:cNvSpPr/>
          <p:nvPr/>
        </p:nvSpPr>
        <p:spPr>
          <a:xfrm>
            <a:off x="1630897" y="4657337"/>
            <a:ext cx="403428" cy="4020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cubicBezTo>
                  <a:pt x="4894" y="21600"/>
                  <a:pt x="0" y="16706"/>
                  <a:pt x="0" y="10800"/>
                </a:cubicBezTo>
                <a:cubicBezTo>
                  <a:pt x="0" y="4894"/>
                  <a:pt x="4894" y="0"/>
                  <a:pt x="10800" y="0"/>
                </a:cubicBezTo>
                <a:cubicBezTo>
                  <a:pt x="16706" y="0"/>
                  <a:pt x="21600" y="4894"/>
                  <a:pt x="21600" y="10800"/>
                </a:cubicBezTo>
                <a:cubicBezTo>
                  <a:pt x="21600" y="16706"/>
                  <a:pt x="16706" y="21600"/>
                  <a:pt x="10800" y="21600"/>
                </a:cubicBezTo>
                <a:close/>
                <a:moveTo>
                  <a:pt x="10800" y="1350"/>
                </a:moveTo>
                <a:cubicBezTo>
                  <a:pt x="5569" y="1350"/>
                  <a:pt x="1350" y="5569"/>
                  <a:pt x="1350" y="10800"/>
                </a:cubicBezTo>
                <a:cubicBezTo>
                  <a:pt x="1350" y="16031"/>
                  <a:pt x="5569" y="20250"/>
                  <a:pt x="10800" y="20250"/>
                </a:cubicBezTo>
                <a:cubicBezTo>
                  <a:pt x="16031" y="20250"/>
                  <a:pt x="20250" y="16031"/>
                  <a:pt x="20250" y="10800"/>
                </a:cubicBezTo>
                <a:cubicBezTo>
                  <a:pt x="20250" y="5569"/>
                  <a:pt x="16031" y="1350"/>
                  <a:pt x="10800" y="1350"/>
                </a:cubicBezTo>
                <a:close/>
                <a:moveTo>
                  <a:pt x="14850" y="11475"/>
                </a:moveTo>
                <a:cubicBezTo>
                  <a:pt x="10800" y="11475"/>
                  <a:pt x="10800" y="11475"/>
                  <a:pt x="10800" y="11475"/>
                </a:cubicBezTo>
                <a:cubicBezTo>
                  <a:pt x="10462" y="11475"/>
                  <a:pt x="10125" y="11138"/>
                  <a:pt x="10125" y="10800"/>
                </a:cubicBezTo>
                <a:cubicBezTo>
                  <a:pt x="10125" y="5400"/>
                  <a:pt x="10125" y="5400"/>
                  <a:pt x="10125" y="5400"/>
                </a:cubicBezTo>
                <a:cubicBezTo>
                  <a:pt x="10125" y="5062"/>
                  <a:pt x="10462" y="4725"/>
                  <a:pt x="10800" y="4725"/>
                </a:cubicBezTo>
                <a:cubicBezTo>
                  <a:pt x="11138" y="4725"/>
                  <a:pt x="11475" y="5062"/>
                  <a:pt x="11475" y="5400"/>
                </a:cubicBezTo>
                <a:cubicBezTo>
                  <a:pt x="11475" y="10125"/>
                  <a:pt x="11475" y="10125"/>
                  <a:pt x="11475" y="10125"/>
                </a:cubicBezTo>
                <a:cubicBezTo>
                  <a:pt x="14850" y="10125"/>
                  <a:pt x="14850" y="10125"/>
                  <a:pt x="14850" y="10125"/>
                </a:cubicBezTo>
                <a:cubicBezTo>
                  <a:pt x="15188" y="10125"/>
                  <a:pt x="15525" y="10462"/>
                  <a:pt x="15525" y="10800"/>
                </a:cubicBezTo>
                <a:cubicBezTo>
                  <a:pt x="15525" y="11138"/>
                  <a:pt x="15188" y="11475"/>
                  <a:pt x="14850" y="11475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2860" rIns="22860"/>
          <a:lstStyle/>
          <a:p>
            <a:pPr defTabSz="1219200">
              <a:defRPr sz="4800">
                <a:solidFill>
                  <a:srgbClr val="27282D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/>
          </a:p>
        </p:txBody>
      </p:sp>
      <p:pic>
        <p:nvPicPr>
          <p:cNvPr id="5" name="图片 4" descr="51miz-E1173162-C363D15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0220000">
            <a:off x="7931150" y="1837055"/>
            <a:ext cx="2628265" cy="18561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Tm="2000">
        <p159:morph option="byObject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 txBox="1"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1302385" y="2708910"/>
            <a:ext cx="10666095" cy="2593975"/>
          </a:xfrm>
          <a:noFill/>
        </p:spPr>
        <p:txBody>
          <a:bodyPr vert="horz" wrap="square" lIns="91440" tIns="45720" rIns="91440" bIns="45720" rtlCol="0">
            <a:noAutofit/>
          </a:bodyPr>
          <a:lstStyle/>
          <a:p>
            <a:pPr marL="114300" lvl="0" indent="-342900" algn="l">
              <a:lnSpc>
                <a:spcPct val="200000"/>
              </a:lnSpc>
              <a:spcAft>
                <a:spcPts val="0"/>
              </a:spcAft>
              <a:buClrTx/>
              <a:buSzTx/>
              <a:buFont typeface="+mj-ea"/>
              <a:buAutoNum type="circleNumDbPlain"/>
            </a:pPr>
            <a:r>
              <a:rPr lang="zh-CN" altLang="en-US" sz="1600" spc="0" dirty="0">
                <a:solidFill>
                  <a:schemeClr val="tx1"/>
                </a:solidFill>
                <a:uFillTx/>
                <a:latin typeface="阿里巴巴普惠体 2.0 45 Light" panose="00020600040101010101" charset="-122"/>
                <a:ea typeface="阿里巴巴普惠体 2.0 45 Light" panose="00020600040101010101" charset="-122"/>
                <a:sym typeface="+mn-ea"/>
              </a:rPr>
              <a:t>正在上课时，要在教师指挥下迅速抱头、闭眼、躲在各自的课桌旁边。 </a:t>
            </a:r>
            <a:endParaRPr lang="zh-CN" altLang="en-US" sz="1600" spc="0" dirty="0">
              <a:solidFill>
                <a:schemeClr val="tx1"/>
              </a:solidFill>
              <a:uFillTx/>
              <a:latin typeface="阿里巴巴普惠体 2.0 45 Light" panose="00020600040101010101" charset="-122"/>
              <a:ea typeface="阿里巴巴普惠体 2.0 45 Light" panose="00020600040101010101" charset="-122"/>
              <a:sym typeface="+mn-ea"/>
            </a:endParaRPr>
          </a:p>
          <a:p>
            <a:pPr marL="114300" lvl="0" indent="-342900" algn="l">
              <a:lnSpc>
                <a:spcPct val="200000"/>
              </a:lnSpc>
              <a:spcAft>
                <a:spcPts val="0"/>
              </a:spcAft>
              <a:buClrTx/>
              <a:buSzTx/>
              <a:buFont typeface="+mj-ea"/>
              <a:buAutoNum type="circleNumDbPlain"/>
            </a:pPr>
            <a:r>
              <a:rPr lang="zh-CN" altLang="en-US" sz="1600" spc="0" dirty="0">
                <a:solidFill>
                  <a:schemeClr val="tx1"/>
                </a:solidFill>
                <a:uFillTx/>
                <a:latin typeface="阿里巴巴普惠体 2.0 45 Light" panose="00020600040101010101" charset="-122"/>
                <a:ea typeface="阿里巴巴普惠体 2.0 45 Light" panose="00020600040101010101" charset="-122"/>
                <a:sym typeface="+mn-ea"/>
              </a:rPr>
              <a:t>在操场或室外时，可原地不动蹲下，双手保护头部，注意避开高大建筑物或危险物。 </a:t>
            </a:r>
            <a:endParaRPr lang="zh-CN" altLang="en-US" sz="1600" spc="0" dirty="0">
              <a:solidFill>
                <a:schemeClr val="tx1"/>
              </a:solidFill>
              <a:uFillTx/>
              <a:latin typeface="阿里巴巴普惠体 2.0 45 Light" panose="00020600040101010101" charset="-122"/>
              <a:ea typeface="阿里巴巴普惠体 2.0 45 Light" panose="00020600040101010101" charset="-122"/>
              <a:sym typeface="+mn-ea"/>
            </a:endParaRPr>
          </a:p>
          <a:p>
            <a:pPr marL="114300" lvl="0" indent="-342900" algn="l">
              <a:lnSpc>
                <a:spcPct val="200000"/>
              </a:lnSpc>
              <a:spcAft>
                <a:spcPts val="0"/>
              </a:spcAft>
              <a:buClrTx/>
              <a:buSzTx/>
              <a:buFont typeface="+mj-ea"/>
              <a:buAutoNum type="circleNumDbPlain"/>
            </a:pPr>
            <a:r>
              <a:rPr lang="zh-CN" altLang="en-US" sz="1600" spc="0" dirty="0">
                <a:solidFill>
                  <a:schemeClr val="tx1"/>
                </a:solidFill>
                <a:uFillTx/>
                <a:latin typeface="阿里巴巴普惠体 2.0 45 Light" panose="00020600040101010101" charset="-122"/>
                <a:ea typeface="阿里巴巴普惠体 2.0 45 Light" panose="00020600040101010101" charset="-122"/>
                <a:sym typeface="+mn-ea"/>
              </a:rPr>
              <a:t>不要回到教室去,震后应当有组织地撤离。 </a:t>
            </a:r>
            <a:endParaRPr lang="zh-CN" altLang="en-US" sz="1600" spc="0" dirty="0">
              <a:solidFill>
                <a:schemeClr val="tx1"/>
              </a:solidFill>
              <a:uFillTx/>
              <a:latin typeface="阿里巴巴普惠体 2.0 45 Light" panose="00020600040101010101" charset="-122"/>
              <a:ea typeface="阿里巴巴普惠体 2.0 45 Light" panose="00020600040101010101" charset="-122"/>
              <a:sym typeface="+mn-ea"/>
            </a:endParaRPr>
          </a:p>
          <a:p>
            <a:pPr marL="114300" lvl="0" indent="-342900" algn="l">
              <a:lnSpc>
                <a:spcPct val="200000"/>
              </a:lnSpc>
              <a:spcAft>
                <a:spcPts val="0"/>
              </a:spcAft>
              <a:buClrTx/>
              <a:buSzTx/>
              <a:buFont typeface="+mj-ea"/>
              <a:buAutoNum type="circleNumDbPlain"/>
            </a:pPr>
            <a:r>
              <a:rPr lang="zh-CN" altLang="en-US" sz="1600" spc="0" dirty="0">
                <a:solidFill>
                  <a:schemeClr val="tx1"/>
                </a:solidFill>
                <a:uFillTx/>
                <a:latin typeface="阿里巴巴普惠体 2.0 45 Light" panose="00020600040101010101" charset="-122"/>
                <a:ea typeface="阿里巴巴普惠体 2.0 45 Light" panose="00020600040101010101" charset="-122"/>
                <a:sym typeface="+mn-ea"/>
              </a:rPr>
              <a:t>千万不要跳楼！不要站在窗外！ 不要到阳台上去！ 　 </a:t>
            </a:r>
            <a:endParaRPr lang="zh-CN" altLang="en-US" sz="1600" spc="0" dirty="0">
              <a:solidFill>
                <a:schemeClr val="tx1"/>
              </a:solidFill>
              <a:uFillTx/>
              <a:latin typeface="阿里巴巴普惠体 2.0 45 Light" panose="00020600040101010101" charset="-122"/>
              <a:ea typeface="阿里巴巴普惠体 2.0 45 Light" panose="00020600040101010101" charset="-122"/>
              <a:sym typeface="+mn-ea"/>
            </a:endParaRPr>
          </a:p>
          <a:p>
            <a:pPr marL="114300" lvl="0" indent="-342900" algn="l">
              <a:lnSpc>
                <a:spcPct val="200000"/>
              </a:lnSpc>
              <a:spcAft>
                <a:spcPts val="0"/>
              </a:spcAft>
              <a:buClrTx/>
              <a:buSzTx/>
              <a:buFont typeface="+mj-ea"/>
              <a:buAutoNum type="circleNumDbPlain"/>
            </a:pPr>
            <a:r>
              <a:rPr lang="zh-CN" altLang="en-US" sz="1600" spc="0" dirty="0">
                <a:solidFill>
                  <a:schemeClr val="tx1"/>
                </a:solidFill>
                <a:uFillTx/>
                <a:latin typeface="阿里巴巴普惠体 2.0 45 Light" panose="00020600040101010101" charset="-122"/>
                <a:ea typeface="阿里巴巴普惠体 2.0 45 Light" panose="00020600040101010101" charset="-122"/>
                <a:sym typeface="+mn-ea"/>
              </a:rPr>
              <a:t>正在进行比赛的体育场，应立即停止比赛，稳定学生情绪，防止混乱拥挤，有组织有步骤地向外疏散。 </a:t>
            </a:r>
            <a:br>
              <a:rPr lang="zh-CN" altLang="en-US" sz="1600" spc="0" dirty="0">
                <a:solidFill>
                  <a:schemeClr val="tx1"/>
                </a:solidFill>
                <a:uFillTx/>
                <a:latin typeface="阿里巴巴普惠体 2.0 45 Light" panose="00020600040101010101" charset="-122"/>
                <a:ea typeface="阿里巴巴普惠体 2.0 45 Light" panose="00020600040101010101" charset="-122"/>
                <a:sym typeface="+mn-ea"/>
              </a:rPr>
            </a:br>
            <a:endParaRPr lang="zh-CN" altLang="en-US" sz="1600" spc="0" dirty="0">
              <a:solidFill>
                <a:schemeClr val="tx1"/>
              </a:solidFill>
              <a:uFillTx/>
              <a:latin typeface="阿里巴巴普惠体 2.0 45 Light" panose="00020600040101010101" charset="-122"/>
              <a:ea typeface="阿里巴巴普惠体 2.0 45 Light" panose="00020600040101010101" charset="-122"/>
              <a:sym typeface="+mn-ea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302385" y="1950720"/>
            <a:ext cx="2604770" cy="52895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bg1"/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lvl="0" algn="dist">
              <a:buClrTx/>
              <a:buSzTx/>
              <a:buFont typeface="Arial" panose="020B0604020202020204" pitchFamily="34" charset="0"/>
            </a:pPr>
            <a:r>
              <a:rPr lang="en-US" altLang="zh-CN" sz="2400" b="0" spc="0" dirty="0">
                <a:solidFill>
                  <a:srgbClr val="BC0807"/>
                </a:solidFill>
                <a:latin typeface="思源宋体 CN" panose="02020700000000000000" charset="-122"/>
                <a:ea typeface="思源宋体 CN" panose="02020700000000000000" charset="-122"/>
                <a:cs typeface="OPPOSans R" panose="00020600040101010101" pitchFamily="18" charset="-122"/>
                <a:sym typeface="+mn-ea"/>
              </a:rPr>
              <a:t>学校该如何避震？</a:t>
            </a:r>
            <a:endParaRPr lang="en-US" altLang="zh-CN" sz="2400" b="0" spc="0" dirty="0">
              <a:solidFill>
                <a:srgbClr val="BC0807"/>
              </a:solidFill>
              <a:latin typeface="思源宋体 CN" panose="02020700000000000000" charset="-122"/>
              <a:ea typeface="思源宋体 CN" panose="02020700000000000000" charset="-122"/>
              <a:cs typeface="OPPOSans R" panose="00020600040101010101" pitchFamily="18" charset="-122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02080" y="2587625"/>
            <a:ext cx="635000" cy="75565"/>
          </a:xfrm>
          <a:prstGeom prst="rect">
            <a:avLst/>
          </a:prstGeom>
          <a:solidFill>
            <a:srgbClr val="BC0807"/>
          </a:solidFill>
          <a:ln>
            <a:solidFill>
              <a:srgbClr val="BC0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 descr="51miz-E796562-2532977B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409940" y="3643630"/>
            <a:ext cx="2374265" cy="11899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Tm="2000">
        <p159:morph option="byObject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P-10301791-10276616-1920x1278"/>
          <p:cNvPicPr>
            <a:picLocks noChangeAspect="1"/>
          </p:cNvPicPr>
          <p:nvPr/>
        </p:nvPicPr>
        <p:blipFill>
          <a:blip r:embed="rId1" cstate="email"/>
          <a:srcRect/>
          <a:stretch>
            <a:fillRect/>
          </a:stretch>
        </p:blipFill>
        <p:spPr>
          <a:xfrm>
            <a:off x="0" y="1857375"/>
            <a:ext cx="12192000" cy="2550160"/>
          </a:xfrm>
          <a:prstGeom prst="rect">
            <a:avLst/>
          </a:prstGeom>
        </p:spPr>
      </p:pic>
      <p:sp>
        <p:nvSpPr>
          <p:cNvPr id="10" name="1"/>
          <p:cNvSpPr/>
          <p:nvPr/>
        </p:nvSpPr>
        <p:spPr>
          <a:xfrm>
            <a:off x="843280" y="2493645"/>
            <a:ext cx="5400675" cy="3321685"/>
          </a:xfrm>
          <a:prstGeom prst="rect">
            <a:avLst/>
          </a:prstGeom>
          <a:solidFill>
            <a:srgbClr val="BC0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endParaRPr lang="en-US" altLang="zh-CN" dirty="0">
              <a:solidFill>
                <a:schemeClr val="tx1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2" name="11"/>
          <p:cNvSpPr txBox="1"/>
          <p:nvPr/>
        </p:nvSpPr>
        <p:spPr>
          <a:xfrm>
            <a:off x="6450965" y="4527550"/>
            <a:ext cx="33858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BC0807"/>
                </a:solidFill>
                <a:latin typeface="思源宋体 CN" panose="02020700000000000000" charset="-122"/>
                <a:ea typeface="思源宋体 CN" panose="02020700000000000000" charset="-122"/>
                <a:cs typeface="OPPOSans R" panose="00020600040101010101" pitchFamily="18" charset="-122"/>
                <a:sym typeface="OPPOSans R" panose="00020600040101010101" pitchFamily="18" charset="-122"/>
              </a:rPr>
              <a:t>室内易于形成三角空间的地方是：</a:t>
            </a:r>
            <a:endParaRPr lang="zh-CN" altLang="en-US" dirty="0">
              <a:solidFill>
                <a:srgbClr val="BC0807"/>
              </a:solidFill>
              <a:latin typeface="思源宋体 CN" panose="02020700000000000000" charset="-122"/>
              <a:ea typeface="思源宋体 CN" panose="02020700000000000000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3" name="11"/>
          <p:cNvSpPr txBox="1"/>
          <p:nvPr/>
        </p:nvSpPr>
        <p:spPr>
          <a:xfrm>
            <a:off x="6450965" y="4824669"/>
            <a:ext cx="4953307" cy="64516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Autofit/>
          </a:bodyPr>
          <a:lstStyle/>
          <a:p>
            <a:pPr marL="114300" lvl="0" indent="-34290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ea"/>
              <a:buAutoNum type="circleNumDbPlain"/>
            </a:pPr>
            <a:r>
              <a:rPr lang="zh-CN" altLang="en-US" sz="1600" dirty="0">
                <a:uFillTx/>
                <a:latin typeface="阿里巴巴普惠体 2.0 45 Light" panose="00020600040101010101" charset="-122"/>
                <a:ea typeface="阿里巴巴普惠体 2.0 45 Light" panose="00020600040101010101" charset="-122"/>
                <a:sym typeface="OPPOSans R" panose="00020600040101010101" pitchFamily="18" charset="-122"/>
              </a:rPr>
              <a:t>炕沿下、坚固家具附近； </a:t>
            </a:r>
            <a:endParaRPr lang="zh-CN" altLang="en-US" sz="1600" dirty="0">
              <a:uFillTx/>
              <a:latin typeface="阿里巴巴普惠体 2.0 45 Light" panose="00020600040101010101" charset="-122"/>
              <a:ea typeface="阿里巴巴普惠体 2.0 45 Light" panose="00020600040101010101" charset="-122"/>
              <a:sym typeface="OPPOSans R" panose="00020600040101010101" pitchFamily="18" charset="-122"/>
            </a:endParaRPr>
          </a:p>
          <a:p>
            <a:pPr marL="114300" lvl="0" indent="-34290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ea"/>
              <a:buAutoNum type="circleNumDbPlain"/>
            </a:pPr>
            <a:r>
              <a:rPr lang="zh-CN" altLang="en-US" sz="1600" dirty="0">
                <a:uFillTx/>
                <a:latin typeface="阿里巴巴普惠体 2.0 45 Light" panose="00020600040101010101" charset="-122"/>
                <a:ea typeface="阿里巴巴普惠体 2.0 45 Light" panose="00020600040101010101" charset="-122"/>
                <a:sym typeface="OPPOSans R" panose="00020600040101010101" pitchFamily="18" charset="-122"/>
              </a:rPr>
              <a:t>内墙墙根、墙角； </a:t>
            </a:r>
            <a:endParaRPr lang="zh-CN" altLang="en-US" sz="1600" dirty="0">
              <a:uFillTx/>
              <a:latin typeface="阿里巴巴普惠体 2.0 45 Light" panose="00020600040101010101" charset="-122"/>
              <a:ea typeface="阿里巴巴普惠体 2.0 45 Light" panose="00020600040101010101" charset="-122"/>
              <a:sym typeface="OPPOSans R" panose="00020600040101010101" pitchFamily="18" charset="-122"/>
            </a:endParaRPr>
          </a:p>
        </p:txBody>
      </p:sp>
      <p:sp>
        <p:nvSpPr>
          <p:cNvPr id="15" name="11"/>
          <p:cNvSpPr txBox="1"/>
          <p:nvPr/>
        </p:nvSpPr>
        <p:spPr>
          <a:xfrm>
            <a:off x="1200150" y="2870835"/>
            <a:ext cx="27501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Tx/>
              <a:buSzTx/>
              <a:buFont typeface="Arial" panose="020B0604020202020204" pitchFamily="34" charset="0"/>
            </a:pPr>
            <a:r>
              <a:rPr lang="en-US" altLang="zh-CN" sz="2400" dirty="0">
                <a:solidFill>
                  <a:schemeClr val="bg1"/>
                </a:solidFill>
                <a:uFillTx/>
                <a:latin typeface="思源宋体 CN" panose="02020700000000000000" charset="-122"/>
                <a:ea typeface="思源宋体 CN" panose="02020700000000000000" charset="-122"/>
                <a:cs typeface="OPPOSans R" panose="00020600040101010101" pitchFamily="18" charset="-122"/>
                <a:sym typeface="+mn-ea"/>
              </a:rPr>
              <a:t>家庭该如何避震 ？</a:t>
            </a:r>
            <a:endParaRPr lang="en-US" altLang="zh-CN" sz="2400" dirty="0">
              <a:solidFill>
                <a:schemeClr val="bg1"/>
              </a:solidFill>
              <a:uFillTx/>
              <a:latin typeface="思源宋体 CN" panose="02020700000000000000" charset="-122"/>
              <a:ea typeface="思源宋体 CN" panose="02020700000000000000" charset="-122"/>
              <a:cs typeface="OPPOSans R" panose="00020600040101010101" pitchFamily="18" charset="-122"/>
              <a:sym typeface="+mn-ea"/>
            </a:endParaRPr>
          </a:p>
        </p:txBody>
      </p:sp>
      <p:sp>
        <p:nvSpPr>
          <p:cNvPr id="16" name="11"/>
          <p:cNvSpPr txBox="1"/>
          <p:nvPr/>
        </p:nvSpPr>
        <p:spPr>
          <a:xfrm>
            <a:off x="1200150" y="3373755"/>
            <a:ext cx="4445000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auto">
              <a:lnSpc>
                <a:spcPct val="2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</a:pPr>
            <a:r>
              <a:rPr lang="zh-CN" altLang="en-US" sz="1600" dirty="0">
                <a:solidFill>
                  <a:schemeClr val="bg1"/>
                </a:solidFill>
                <a:uFillTx/>
                <a:latin typeface="阿里巴巴普惠体 2.0 45 Light" panose="00020600040101010101" charset="-122"/>
                <a:ea typeface="阿里巴巴普惠体 2.0 45 Light" panose="00020600040101010101" charset="-122"/>
                <a:sym typeface="OPPOSans R" panose="00020600040101010101" pitchFamily="18" charset="-122"/>
              </a:rPr>
              <a:t>地震预警时间短暂，室内避震更具有现实性，而室内房屋倒塌后形成的三角空间，往往是人们得以幸存的相对安全地点，可称其为避震空间。这主要是指大块倒塌体与支撑物构成的空间。 </a:t>
            </a:r>
            <a:endParaRPr lang="zh-CN" altLang="en-US" sz="1600" dirty="0">
              <a:solidFill>
                <a:schemeClr val="bg1"/>
              </a:solidFill>
              <a:uFillTx/>
              <a:latin typeface="阿里巴巴普惠体 2.0 45 Light" panose="00020600040101010101" charset="-122"/>
              <a:ea typeface="阿里巴巴普惠体 2.0 45 Light" panose="00020600040101010101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Tm="2000">
        <p159:morph option="byObject"/>
      </p:transition>
    </mc:Choice>
    <mc:Fallback>
      <p:transition spd="slow" advTm="2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-10257551-10237298"/>
          <p:cNvPicPr>
            <a:picLocks noChangeAspect="1"/>
          </p:cNvPicPr>
          <p:nvPr/>
        </p:nvPicPr>
        <p:blipFill>
          <a:blip r:embed="rId1" cstate="email"/>
          <a:srcRect/>
          <a:stretch>
            <a:fillRect/>
          </a:stretch>
        </p:blipFill>
        <p:spPr>
          <a:xfrm>
            <a:off x="8732520" y="1646555"/>
            <a:ext cx="2320925" cy="4355465"/>
          </a:xfrm>
          <a:prstGeom prst="rect">
            <a:avLst/>
          </a:prstGeom>
        </p:spPr>
      </p:pic>
      <p:sp>
        <p:nvSpPr>
          <p:cNvPr id="13" name="11"/>
          <p:cNvSpPr/>
          <p:nvPr/>
        </p:nvSpPr>
        <p:spPr>
          <a:xfrm flipH="1">
            <a:off x="5079030" y="1842393"/>
            <a:ext cx="1881538" cy="844372"/>
          </a:xfrm>
          <a:prstGeom prst="rect">
            <a:avLst/>
          </a:prstGeom>
          <a:solidFill>
            <a:srgbClr val="DC0D1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90114" name="Rectangle 2"/>
          <p:cNvSpPr txBox="1">
            <a:spLocks noGrp="1" noChangeArrowheads="1"/>
          </p:cNvSpPr>
          <p:nvPr>
            <p:custDataLst>
              <p:tags r:id="rId2"/>
            </p:custDataLst>
          </p:nvPr>
        </p:nvSpPr>
        <p:spPr>
          <a:xfrm>
            <a:off x="1188720" y="3383915"/>
            <a:ext cx="4135120" cy="1753235"/>
          </a:xfrm>
          <a:noFill/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bg1"/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lvl="0" indent="-22860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</a:pPr>
            <a:r>
              <a:rPr lang="zh-CN" altLang="en-US" sz="1800" b="0" spc="0" dirty="0">
                <a:solidFill>
                  <a:schemeClr val="tx1"/>
                </a:solidFill>
                <a:uFillTx/>
                <a:latin typeface="阿里巴巴普惠体 2.0 45 Light" panose="00020600040101010101" charset="-122"/>
                <a:ea typeface="阿里巴巴普惠体 2.0 45 Light" panose="00020600040101010101" charset="-122"/>
                <a:cs typeface="+mn-cs"/>
                <a:sym typeface="+mn-ea"/>
              </a:rPr>
              <a:t>如果你正在停车场，千万不要留在车内，以免垮下来的天花板压扁汽车，造成伤害；应该卧在或蹲在车旁。 </a:t>
            </a:r>
            <a:endParaRPr lang="zh-CN" altLang="en-US" sz="1800" b="0" spc="0" dirty="0">
              <a:solidFill>
                <a:schemeClr val="tx1"/>
              </a:solidFill>
              <a:uFillTx/>
              <a:latin typeface="阿里巴巴普惠体 2.0 45 Light" panose="00020600040101010101" charset="-122"/>
              <a:ea typeface="阿里巴巴普惠体 2.0 45 Light" panose="00020600040101010101" charset="-122"/>
              <a:cs typeface="+mn-cs"/>
              <a:sym typeface="+mn-ea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211382" y="2910374"/>
            <a:ext cx="3079254" cy="61560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bg1"/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lvl="0" algn="dist">
              <a:buClrTx/>
              <a:buSzTx/>
              <a:buFont typeface="Arial" panose="020B0604020202020204" pitchFamily="34" charset="0"/>
            </a:pPr>
            <a:r>
              <a:rPr lang="en-US" altLang="zh-CN" sz="2400" b="0" spc="0" dirty="0">
                <a:solidFill>
                  <a:srgbClr val="BC0807"/>
                </a:solidFill>
                <a:latin typeface="思源宋体 CN" panose="02020700000000000000" charset="-122"/>
                <a:ea typeface="思源宋体 CN" panose="02020700000000000000" charset="-122"/>
                <a:cs typeface="OPPOSans R" panose="00020600040101010101" pitchFamily="18" charset="-122"/>
                <a:sym typeface="+mn-ea"/>
              </a:rPr>
              <a:t>在停车场如何避震？</a:t>
            </a:r>
            <a:endParaRPr lang="en-US" altLang="zh-CN" sz="2400" b="0" spc="0" dirty="0">
              <a:solidFill>
                <a:srgbClr val="BC0807"/>
              </a:solidFill>
              <a:latin typeface="思源宋体 CN" panose="02020700000000000000" charset="-122"/>
              <a:ea typeface="思源宋体 CN" panose="02020700000000000000" charset="-122"/>
              <a:cs typeface="OPPOSans R" panose="00020600040101010101" pitchFamily="18" charset="-122"/>
              <a:sym typeface="+mn-ea"/>
            </a:endParaRPr>
          </a:p>
        </p:txBody>
      </p:sp>
      <p:pic>
        <p:nvPicPr>
          <p:cNvPr id="8" name="图片 7" descr="P-10257551-1023729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146800" y="1646555"/>
            <a:ext cx="2296795" cy="43554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Tm="2000">
        <p159:morph option="byObject"/>
      </p:transition>
    </mc:Choice>
    <mc:Fallback>
      <p:transition spd="slow" advTm="2000">
        <p:fade/>
      </p:transition>
    </mc:Fallback>
  </mc:AlternateContent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5"/>
</p:tagLst>
</file>

<file path=ppt/tags/tag11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5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5"/>
</p:tagLst>
</file>

<file path=ppt/tags/tag14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1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7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8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21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22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23.xml><?xml version="1.0" encoding="utf-8"?>
<p:tagLst xmlns:p="http://schemas.openxmlformats.org/presentationml/2006/main">
  <p:tag name="KSO_WM_BEAUTIFY_FLAG" val=""/>
  <p:tag name="KSO_WM_UNIT_TEXT_FILL_FORE_SCHEMECOLOR_INDEX_BRIGHTNESS" val="0"/>
  <p:tag name="KSO_WM_UNIT_TEXT_FILL_FORE_SCHEMECOLOR_INDEX" val="13"/>
  <p:tag name="KSO_WM_UNIT_TEXT_FILL_TYPE" val="1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5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5"/>
</p:tagLst>
</file>

<file path=ppt/tags/tag2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5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COMMONDATA" val="eyJoZGlkIjoiMGU5NjM4NmJjNzJiMzBlOTQzODViNzc1OWZhZDA2NWUifQ=="/>
  <p:tag name="KSO_WPP_MARK_KEY" val="8616ab54-ad57-4767-80c0-5a9adda7b736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5"/>
  <p:tag name="KSO_WM_TEMPLATE_MASTER_TYPE" val="0"/>
  <p:tag name="KSO_WM_TEMPLATE_COLOR_TYPE" val="1"/>
  <p:tag name="KSO_WM_UNIT_SHOW_EDIT_AREA_INDICATION" val="1"/>
</p:tagLst>
</file>

<file path=ppt/tags/tag8.xml><?xml version="1.0" encoding="utf-8"?>
<p:tagLst xmlns:p="http://schemas.openxmlformats.org/presentationml/2006/main">
  <p:tag name="KSO_WM_SLIDE_ID" val="custom20205175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5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5"/>
</p:tagLst>
</file>

<file path=ppt/theme/theme1.xml><?xml version="1.0" encoding="utf-8"?>
<a:theme xmlns:a="http://schemas.openxmlformats.org/drawingml/2006/main" name="第一PPT，www.1ppt.com">
  <a:themeElements>
    <a:clrScheme name="空白演示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4240</Words>
  <Application>WPS 演示</Application>
  <PresentationFormat>宽屏</PresentationFormat>
  <Paragraphs>276</Paragraphs>
  <Slides>27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46" baseType="lpstr">
      <vt:lpstr>Arial</vt:lpstr>
      <vt:lpstr>宋体</vt:lpstr>
      <vt:lpstr>Wingdings</vt:lpstr>
      <vt:lpstr>Wingdings</vt:lpstr>
      <vt:lpstr>印品粗朗体</vt:lpstr>
      <vt:lpstr>Aa凯铭体</vt:lpstr>
      <vt:lpstr>OPPOSans R</vt:lpstr>
      <vt:lpstr>微软雅黑</vt:lpstr>
      <vt:lpstr>仿宋</vt:lpstr>
      <vt:lpstr>阿里巴巴普惠体 2.0 55 Regular</vt:lpstr>
      <vt:lpstr>黑体</vt:lpstr>
      <vt:lpstr>阿里巴巴普惠体 2.0 65 Medium</vt:lpstr>
      <vt:lpstr>思源宋体 CN</vt:lpstr>
      <vt:lpstr>未来荧黑 Normal</vt:lpstr>
      <vt:lpstr>阿里巴巴普惠体 2.0 45 Light</vt:lpstr>
      <vt:lpstr>Calibri</vt:lpstr>
      <vt:lpstr>Arial Unicode MS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演练要求</vt:lpstr>
      <vt:lpstr>PowerPoint 演示文稿</vt:lpstr>
      <vt:lpstr>学生自救方法与疏散楼梯安排</vt:lpstr>
      <vt:lpstr>PowerPoint 演示文稿</vt:lpstr>
      <vt:lpstr>PowerPoint 演示文稿</vt:lpstr>
      <vt:lpstr>临震应急行动</vt:lpstr>
      <vt:lpstr>震后应急行动</vt:lpstr>
      <vt:lpstr>PowerPoint 演示文稿</vt:lpstr>
      <vt:lpstr>PowerPoint 演示文稿</vt:lpstr>
      <vt:lpstr>后续工作安排</vt:lpstr>
    </vt:vector>
  </TitlesOfParts>
  <Company>第一PPT</Company>
  <LinksUpToDate>false</LinksUpToDate>
  <SharedDoc>false</SharedDoc>
  <HyperlinksChanged>false</HyperlinksChanged>
  <AppVersion>14.0000</AppVersion>
  <Manager>第一PPT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防灾减灾</dc:title>
  <dc:creator>第一PPT，www.1ppt.com</dc:creator>
  <cp:keywords>www.1ppt.com</cp:keywords>
  <dc:description>第一PPT</dc:description>
  <cp:lastModifiedBy>★★向日葵</cp:lastModifiedBy>
  <cp:revision>233</cp:revision>
  <dcterms:created xsi:type="dcterms:W3CDTF">2019-06-19T02:08:00Z</dcterms:created>
  <dcterms:modified xsi:type="dcterms:W3CDTF">2026-05-07T00:39:11Z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2052-12.1.0.25865</vt:lpwstr>
  </property>
  <property fmtid="{D5CDD505-2E9C-101B-9397-08002B2CF9AE}" pid="3" name="ICV">
    <vt:lpwstr>8369F1A989F146859F33169399999395</vt:lpwstr>
  </property>
</Properties>
</file>