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7" r:id="rId2"/>
    <p:sldId id="266" r:id="rId3"/>
    <p:sldId id="267" r:id="rId4"/>
    <p:sldId id="269" r:id="rId5"/>
    <p:sldId id="270" r:id="rId6"/>
    <p:sldId id="271" r:id="rId7"/>
    <p:sldId id="268" r:id="rId8"/>
    <p:sldId id="272" r:id="rId9"/>
    <p:sldId id="273" r:id="rId10"/>
    <p:sldId id="278" r:id="rId11"/>
    <p:sldId id="275" r:id="rId12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80B"/>
    <a:srgbClr val="FFE5A3"/>
    <a:srgbClr val="FFCF57"/>
    <a:srgbClr val="FFF5D5"/>
    <a:srgbClr val="032FC3"/>
    <a:srgbClr val="44C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7" autoAdjust="0"/>
  </p:normalViewPr>
  <p:slideViewPr>
    <p:cSldViewPr snapToGrid="0">
      <p:cViewPr varScale="1">
        <p:scale>
          <a:sx n="79" d="100"/>
          <a:sy n="79" d="100"/>
        </p:scale>
        <p:origin x="259" y="77"/>
      </p:cViewPr>
      <p:guideLst>
        <p:guide orient="horz" pos="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F23A6-3F4C-40B5-A3CF-D1C44B7BBE60}" type="datetimeFigureOut">
              <a:rPr lang="zh-CN" altLang="en-US" smtClean="0"/>
              <a:t>2026-04-21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4108-30BB-46EF-825B-626370157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62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74108-30BB-46EF-825B-6263701579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39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361FD-B074-ABBD-176D-1C8E53FF1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BEA288-0864-7F61-D412-E3E2F7B1C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4E756E-DCC5-CA25-B70E-C2ADD5A0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3716-6180-415A-9BE8-081619AF1797}" type="datetimeFigureOut">
              <a:rPr lang="zh-CN" altLang="en-US" smtClean="0"/>
              <a:t>2026-04-21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D8B269-665C-F1F4-2B0A-62283A85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0B0BAE-5715-0872-1140-4D41B8BD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5E5F3-50F8-481B-9BAD-56588AA383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02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B5E4B-799F-F462-AC20-5B066F86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3DE675-9F14-A1D0-20DF-3856E4076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6E3D1-012B-1C94-AE76-E3ADC327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3716-6180-415A-9BE8-081619AF1797}" type="datetimeFigureOut">
              <a:rPr lang="zh-CN" altLang="en-US" smtClean="0"/>
              <a:t>2026-04-21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10D67-E7A7-E1A9-4B2E-175CD4BB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FB92-AE1B-41B0-30F7-7AE8DC48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5E5F3-50F8-481B-9BAD-56588AA383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8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B1D9C8-E3E9-8E85-4F69-E57DE6D083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9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0C05B-B4A6-49B2-B44B-8DE1B651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02841BC-9B51-9EF6-8A64-B39086160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66C977-5250-0C3A-A841-E51BCB320106}"/>
              </a:ext>
            </a:extLst>
          </p:cNvPr>
          <p:cNvSpPr txBox="1"/>
          <p:nvPr/>
        </p:nvSpPr>
        <p:spPr>
          <a:xfrm>
            <a:off x="1732987" y="4095196"/>
            <a:ext cx="144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赛    道：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36BF35-36BA-532C-1784-656F58F3CBA9}"/>
              </a:ext>
            </a:extLst>
          </p:cNvPr>
          <p:cNvSpPr txBox="1"/>
          <p:nvPr/>
        </p:nvSpPr>
        <p:spPr>
          <a:xfrm>
            <a:off x="1732987" y="3429000"/>
            <a:ext cx="144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项目名称：</a:t>
            </a:r>
          </a:p>
        </p:txBody>
      </p:sp>
      <p:sp>
        <p:nvSpPr>
          <p:cNvPr id="3" name="梯形 2">
            <a:extLst>
              <a:ext uri="{FF2B5EF4-FFF2-40B4-BE49-F238E27FC236}">
                <a16:creationId xmlns:a16="http://schemas.microsoft.com/office/drawing/2014/main" id="{685944A3-1145-F97B-C784-467D0E64A103}"/>
              </a:ext>
            </a:extLst>
          </p:cNvPr>
          <p:cNvSpPr/>
          <p:nvPr/>
        </p:nvSpPr>
        <p:spPr>
          <a:xfrm>
            <a:off x="1732987" y="3844946"/>
            <a:ext cx="8726026" cy="45719"/>
          </a:xfrm>
          <a:prstGeom prst="trapezoid">
            <a:avLst>
              <a:gd name="adj" fmla="val 345416"/>
            </a:avLst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038AA4D3-E8D1-BBC2-5521-B8408334A772}"/>
              </a:ext>
            </a:extLst>
          </p:cNvPr>
          <p:cNvSpPr/>
          <p:nvPr/>
        </p:nvSpPr>
        <p:spPr>
          <a:xfrm>
            <a:off x="1760573" y="4556503"/>
            <a:ext cx="4845890" cy="46077"/>
          </a:xfrm>
          <a:prstGeom prst="trapezoid">
            <a:avLst>
              <a:gd name="adj" fmla="val 345416"/>
            </a:avLst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7D955E2-4611-A62D-EC05-8C5AA2AB3E34}"/>
              </a:ext>
            </a:extLst>
          </p:cNvPr>
          <p:cNvSpPr txBox="1"/>
          <p:nvPr/>
        </p:nvSpPr>
        <p:spPr>
          <a:xfrm>
            <a:off x="6814036" y="4094838"/>
            <a:ext cx="144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    别：</a:t>
            </a:r>
          </a:p>
        </p:txBody>
      </p:sp>
      <p:sp>
        <p:nvSpPr>
          <p:cNvPr id="8" name="梯形 7">
            <a:extLst>
              <a:ext uri="{FF2B5EF4-FFF2-40B4-BE49-F238E27FC236}">
                <a16:creationId xmlns:a16="http://schemas.microsoft.com/office/drawing/2014/main" id="{1B77F3BD-C1CE-E229-5388-135EF9D51BAA}"/>
              </a:ext>
            </a:extLst>
          </p:cNvPr>
          <p:cNvSpPr/>
          <p:nvPr/>
        </p:nvSpPr>
        <p:spPr>
          <a:xfrm>
            <a:off x="6905297" y="4556503"/>
            <a:ext cx="3553716" cy="45719"/>
          </a:xfrm>
          <a:prstGeom prst="trapezoid">
            <a:avLst>
              <a:gd name="adj" fmla="val 345416"/>
            </a:avLst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DBA0100-C582-8736-8CBD-CE861B4E896D}"/>
              </a:ext>
            </a:extLst>
          </p:cNvPr>
          <p:cNvSpPr txBox="1"/>
          <p:nvPr/>
        </p:nvSpPr>
        <p:spPr>
          <a:xfrm>
            <a:off x="7991290" y="4094838"/>
            <a:ext cx="22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本科组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14A9B9-7A08-4286-B743-3E21FBAB7C02}"/>
              </a:ext>
            </a:extLst>
          </p:cNvPr>
          <p:cNvSpPr txBox="1"/>
          <p:nvPr/>
        </p:nvSpPr>
        <p:spPr>
          <a:xfrm>
            <a:off x="3289974" y="4095196"/>
            <a:ext cx="318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现代服务与社会治理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CF8ACC-7A87-03F3-9EFA-0C19BC0685B3}"/>
              </a:ext>
            </a:extLst>
          </p:cNvPr>
          <p:cNvSpPr txBox="1"/>
          <p:nvPr/>
        </p:nvSpPr>
        <p:spPr>
          <a:xfrm>
            <a:off x="1715432" y="4761392"/>
            <a:ext cx="144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 报 人：</a:t>
            </a:r>
          </a:p>
        </p:txBody>
      </p:sp>
      <p:sp>
        <p:nvSpPr>
          <p:cNvPr id="11" name="梯形 10">
            <a:extLst>
              <a:ext uri="{FF2B5EF4-FFF2-40B4-BE49-F238E27FC236}">
                <a16:creationId xmlns:a16="http://schemas.microsoft.com/office/drawing/2014/main" id="{A9AE2B1A-45A0-A873-C16C-F7BFB4473B11}"/>
              </a:ext>
            </a:extLst>
          </p:cNvPr>
          <p:cNvSpPr/>
          <p:nvPr/>
        </p:nvSpPr>
        <p:spPr>
          <a:xfrm>
            <a:off x="1743017" y="5223057"/>
            <a:ext cx="4845890" cy="45719"/>
          </a:xfrm>
          <a:prstGeom prst="trapezoid">
            <a:avLst>
              <a:gd name="adj" fmla="val 345416"/>
            </a:avLst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4E8838-8A05-396B-F004-956167C45DA5}"/>
              </a:ext>
            </a:extLst>
          </p:cNvPr>
          <p:cNvSpPr txBox="1"/>
          <p:nvPr/>
        </p:nvSpPr>
        <p:spPr>
          <a:xfrm>
            <a:off x="3397180" y="4761392"/>
            <a:ext cx="258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创业者    挑战者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CA83618-B18A-2A79-2895-5D867D4E4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4" b="57937"/>
          <a:stretch>
            <a:fillRect/>
          </a:stretch>
        </p:blipFill>
        <p:spPr>
          <a:xfrm>
            <a:off x="0" y="877610"/>
            <a:ext cx="12191140" cy="22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04F8AE-54A0-47C0-3B25-EA87EA8CD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6214AD-2B32-4946-1CC2-9136565DD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4" y="3976338"/>
            <a:ext cx="10136091" cy="9124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199962-AF21-D8BB-EFA0-23B34B025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692978"/>
            <a:ext cx="8515101" cy="3046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83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E6CA9-F598-1924-AA98-5BDBE89BD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8C9393A-393C-4641-D828-913FAAFE464C}"/>
              </a:ext>
            </a:extLst>
          </p:cNvPr>
          <p:cNvSpPr txBox="1"/>
          <p:nvPr/>
        </p:nvSpPr>
        <p:spPr>
          <a:xfrm>
            <a:off x="108383" y="889694"/>
            <a:ext cx="11941377" cy="5820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项目展示须围绕模板提纲规定的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个部分呈现，内容完整、逻辑清晰，确无相关内容可对应删减；提纲顺序、背景颜色及图案仅作为参考，可根据项目实际调整；国赛初审与终审均使用本模板，全文（不含封面封底）控制在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页以内，国赛初审上传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格式文件（文件控制在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以内），国赛终审使用的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格式文件控制在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150MB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请遵循简洁、实用、清晰原则，以作品内容为核心，标题贴合项目实际、规范准确，不使用谐音等不规范表述；内容设计不追求过度视觉化、艺术化效果，不随意使用复杂动效、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渲染、特效字体等美化形式；</a:t>
            </a: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页面比例统一为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16:9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，文件应符合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软件播放要求；</a:t>
            </a: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此页仅作为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版式说明，不作为正文内容，正式提交时请删除此页，各页说明也请在提交时删除。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9B7EAA-C2A9-D111-717E-D3806B475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98434"/>
            <a:ext cx="3363410" cy="215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F7DCB6-27B6-CF44-9A48-A2410E63D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53"/>
            <a:ext cx="312751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985C0DB-33BF-2954-0592-51B3EADA5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47627" y="529150"/>
            <a:ext cx="4477294" cy="2871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618E8E6-BCF6-9876-32A5-CB8529F6B6B4}"/>
              </a:ext>
            </a:extLst>
          </p:cNvPr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说明：该部分须立足国内外行业现存痛点与社会实际需求，结合当前发展趋势，明确项目开展的现实意义。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06BDAE-14C2-E7F9-2288-07FE9A14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261"/>
          <a:stretch>
            <a:fillRect/>
          </a:stretch>
        </p:blipFill>
        <p:spPr>
          <a:xfrm>
            <a:off x="0" y="153808"/>
            <a:ext cx="3251200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9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0D8A-7DAE-11C9-F04A-E31CA6C73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DCB5AF-ED75-3E7D-7EC8-F87DC108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47627" y="529150"/>
            <a:ext cx="4477294" cy="2871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8EB9B9-C8C3-EEDD-63CF-AFEC9E26B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808"/>
            <a:ext cx="3773751" cy="70719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14F343A-0966-97C1-EA71-DBA24CF19F05}"/>
              </a:ext>
            </a:extLst>
          </p:cNvPr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说明：该部分须概述项目的基本情况、发展历程、应用场景等，清晰呈现项目的整体框架。</a:t>
            </a:r>
          </a:p>
        </p:txBody>
      </p:sp>
    </p:spTree>
    <p:extLst>
      <p:ext uri="{BB962C8B-B14F-4D97-AF65-F5344CB8AC3E}">
        <p14:creationId xmlns:p14="http://schemas.microsoft.com/office/powerpoint/2010/main" val="284747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CB3E7-4E9C-4B8C-BD9D-5D7E87CA8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6A15557-9D03-C629-4471-7C9B66FF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47627" y="529150"/>
            <a:ext cx="4477294" cy="2871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A22D31-B4A8-B0FE-52C9-3373CFEEA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393"/>
            <a:ext cx="3773751" cy="70719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50222B7-4A6F-8B7B-7984-F41B1EEB9096}"/>
              </a:ext>
            </a:extLst>
          </p:cNvPr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说明：该部分须重点阐述项目的核心技术原理，与竞品对比的独特优势或创新亮点，如有相关论文、专利等可列举说明技术的可行性、成熟度。</a:t>
            </a:r>
          </a:p>
        </p:txBody>
      </p:sp>
    </p:spTree>
    <p:extLst>
      <p:ext uri="{BB962C8B-B14F-4D97-AF65-F5344CB8AC3E}">
        <p14:creationId xmlns:p14="http://schemas.microsoft.com/office/powerpoint/2010/main" val="265620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78370-2962-608F-6DBB-F4FEC21A4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7A3ECFCC-A0AF-2686-29AF-F9EAB9C5C90F}"/>
              </a:ext>
            </a:extLst>
          </p:cNvPr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说明：该部分须阐述项目应用情况、小试或中试情况、行业认可，或已落地进展及应用效果等。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BB6AD06-DEEE-4922-3FCC-3D7836CBB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D45989-52E9-7B74-B9EE-E2B212B5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393"/>
            <a:ext cx="377375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A7CA-137E-8A94-8ECD-051D66387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C6EAAF4-E823-98FD-793D-00F7CBB9E1E5}"/>
              </a:ext>
            </a:extLst>
          </p:cNvPr>
          <p:cNvSpPr txBox="1"/>
          <p:nvPr/>
        </p:nvSpPr>
        <p:spPr>
          <a:xfrm>
            <a:off x="257257" y="920174"/>
            <a:ext cx="11676242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说明：该部分须阐述项目赋能产业发展、优化服务供给、拓展就业空间、提升民生保障水平、促进交流合作、助力地方经济社会高质量发展等方面的实际成效与长效价值。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537A866-6917-84E2-AD93-6B6E41FED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21F279-5A36-8BCA-E6F4-CD59DAD2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" y="149313"/>
            <a:ext cx="377375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2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B6EA1-A8AA-5E7C-12CD-912754D2C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2F4251-0B5F-9F6F-CF4F-BA2AF5FEC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72256E9-8EEE-0F12-D87B-6CAB248585A2}"/>
              </a:ext>
            </a:extLst>
          </p:cNvPr>
          <p:cNvSpPr txBox="1"/>
          <p:nvPr/>
        </p:nvSpPr>
        <p:spPr>
          <a:xfrm>
            <a:off x="257257" y="920174"/>
            <a:ext cx="11676242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说明：该部分须阐述项目商业模式、营销策略、财务管理、发展战略等科学性、适配性与可操作性，以及项目市场定位、发展前景、盈利模式等合理性；如已成立公司，请说明盈利、财务及融资等情况。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7F76A3-01B4-C303-9A80-4B1462C1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" y="153704"/>
            <a:ext cx="377375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FC55D-7603-AAA2-3086-DA480597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86B29C9-305B-31C7-07A4-118D14285438}"/>
              </a:ext>
            </a:extLst>
          </p:cNvPr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说明：该部分须展示团队组成、专业背景、核心能力及分工协作等内容，说明与项目的强相关性；以及顾问指导等情况。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1065330-14C0-5642-6A0F-C8A7D2B9A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3A807-2740-E578-D0D7-9DD41AFB7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" y="159905"/>
            <a:ext cx="377375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89E0-DDFF-1F9D-F19B-97AD7B890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61E0004B-2F29-BE63-EF53-9E2372667DF1}"/>
              </a:ext>
            </a:extLst>
          </p:cNvPr>
          <p:cNvSpPr txBox="1"/>
          <p:nvPr/>
        </p:nvSpPr>
        <p:spPr>
          <a:xfrm>
            <a:off x="257257" y="920174"/>
            <a:ext cx="11676242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说明：该部分须围绕市场目标、营收目标、团队规模、产品迭代节点等分别阐述项目未来一年和三年的发展规划；详实阐述融资需求；围绕技术、市场、政策等对项目进行风险分析，并提出应对预案。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39229C-AA64-78D4-BA05-8B1CB2E13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BF5882-AC4A-A8CD-4B6D-C1F54B80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808"/>
            <a:ext cx="445046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530</Words>
  <Application>Microsoft Office PowerPoint</Application>
  <PresentationFormat>宽屏</PresentationFormat>
  <Paragraphs>20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乐夫 于</dc:creator>
  <cp:lastModifiedBy>乐夫 于</cp:lastModifiedBy>
  <cp:revision>41</cp:revision>
  <dcterms:created xsi:type="dcterms:W3CDTF">2026-02-27T10:10:40Z</dcterms:created>
  <dcterms:modified xsi:type="dcterms:W3CDTF">2026-04-21T08:57:40Z</dcterms:modified>
</cp:coreProperties>
</file>